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0"/>
  </p:notesMasterIdLst>
  <p:handoutMasterIdLst>
    <p:handoutMasterId r:id="rId41"/>
  </p:handoutMasterIdLst>
  <p:sldIdLst>
    <p:sldId id="549" r:id="rId2"/>
    <p:sldId id="614" r:id="rId3"/>
    <p:sldId id="615" r:id="rId4"/>
    <p:sldId id="609" r:id="rId5"/>
    <p:sldId id="552" r:id="rId6"/>
    <p:sldId id="553" r:id="rId7"/>
    <p:sldId id="605" r:id="rId8"/>
    <p:sldId id="595" r:id="rId9"/>
    <p:sldId id="556" r:id="rId10"/>
    <p:sldId id="611" r:id="rId11"/>
    <p:sldId id="613" r:id="rId12"/>
    <p:sldId id="616" r:id="rId13"/>
    <p:sldId id="588" r:id="rId14"/>
    <p:sldId id="587" r:id="rId15"/>
    <p:sldId id="580" r:id="rId16"/>
    <p:sldId id="579" r:id="rId17"/>
    <p:sldId id="589" r:id="rId18"/>
    <p:sldId id="566" r:id="rId19"/>
    <p:sldId id="591" r:id="rId20"/>
    <p:sldId id="592" r:id="rId21"/>
    <p:sldId id="593" r:id="rId22"/>
    <p:sldId id="617" r:id="rId23"/>
    <p:sldId id="590" r:id="rId24"/>
    <p:sldId id="572" r:id="rId25"/>
    <p:sldId id="574" r:id="rId26"/>
    <p:sldId id="606" r:id="rId27"/>
    <p:sldId id="607" r:id="rId28"/>
    <p:sldId id="596" r:id="rId29"/>
    <p:sldId id="597" r:id="rId30"/>
    <p:sldId id="598" r:id="rId31"/>
    <p:sldId id="599" r:id="rId32"/>
    <p:sldId id="600" r:id="rId33"/>
    <p:sldId id="608" r:id="rId34"/>
    <p:sldId id="601" r:id="rId35"/>
    <p:sldId id="602" r:id="rId36"/>
    <p:sldId id="603" r:id="rId37"/>
    <p:sldId id="561" r:id="rId38"/>
    <p:sldId id="545" r:id="rId39"/>
  </p:sldIdLst>
  <p:sldSz cx="9144000" cy="5143500" type="screen16x9"/>
  <p:notesSz cx="9144000" cy="6858000"/>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Lato Light"/>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Lato Light"/>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Lato Light"/>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Lato Light"/>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Lato Light"/>
        <a:ea typeface="宋体" panose="02010600030101010101" pitchFamily="2" charset="-122"/>
        <a:cs typeface="+mn-cs"/>
      </a:defRPr>
    </a:lvl5pPr>
    <a:lvl6pPr marL="2286000" algn="l" defTabSz="914400" rtl="0" eaLnBrk="1" latinLnBrk="0" hangingPunct="1">
      <a:defRPr kern="1200">
        <a:solidFill>
          <a:schemeClr val="tx1"/>
        </a:solidFill>
        <a:latin typeface="Lato Light"/>
        <a:ea typeface="宋体" panose="02010600030101010101" pitchFamily="2" charset="-122"/>
        <a:cs typeface="+mn-cs"/>
      </a:defRPr>
    </a:lvl6pPr>
    <a:lvl7pPr marL="2743200" algn="l" defTabSz="914400" rtl="0" eaLnBrk="1" latinLnBrk="0" hangingPunct="1">
      <a:defRPr kern="1200">
        <a:solidFill>
          <a:schemeClr val="tx1"/>
        </a:solidFill>
        <a:latin typeface="Lato Light"/>
        <a:ea typeface="宋体" panose="02010600030101010101" pitchFamily="2" charset="-122"/>
        <a:cs typeface="+mn-cs"/>
      </a:defRPr>
    </a:lvl7pPr>
    <a:lvl8pPr marL="3200400" algn="l" defTabSz="914400" rtl="0" eaLnBrk="1" latinLnBrk="0" hangingPunct="1">
      <a:defRPr kern="1200">
        <a:solidFill>
          <a:schemeClr val="tx1"/>
        </a:solidFill>
        <a:latin typeface="Lato Light"/>
        <a:ea typeface="宋体" panose="02010600030101010101" pitchFamily="2" charset="-122"/>
        <a:cs typeface="+mn-cs"/>
      </a:defRPr>
    </a:lvl8pPr>
    <a:lvl9pPr marL="3657600" algn="l" defTabSz="914400" rtl="0" eaLnBrk="1" latinLnBrk="0" hangingPunct="1">
      <a:defRPr kern="1200">
        <a:solidFill>
          <a:schemeClr val="tx1"/>
        </a:solidFill>
        <a:latin typeface="Lato Light"/>
        <a:ea typeface="宋体" panose="02010600030101010101" pitchFamily="2" charset="-122"/>
        <a:cs typeface="+mn-cs"/>
      </a:defRPr>
    </a:lvl9pPr>
  </p:defaultTextStyle>
  <p:extLst>
    <p:ext uri="{EFAFB233-063F-42B5-8137-9DF3F51BA10A}">
      <p15:sldGuideLst xmlns:p15="http://schemas.microsoft.com/office/powerpoint/2012/main">
        <p15:guide id="1" orient="horz" pos="1467">
          <p15:clr>
            <a:srgbClr val="A4A3A4"/>
          </p15:clr>
        </p15:guide>
        <p15:guide id="2" pos="2876">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99"/>
    <a:srgbClr val="FF9933"/>
    <a:srgbClr val="1DD1EF"/>
    <a:srgbClr val="33CC33"/>
    <a:srgbClr val="FF6600"/>
    <a:srgbClr val="1D2088"/>
    <a:srgbClr val="FF3399"/>
    <a:srgbClr val="33CCCC"/>
    <a:srgbClr val="FF8C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91286" autoAdjust="0"/>
  </p:normalViewPr>
  <p:slideViewPr>
    <p:cSldViewPr snapToGrid="0">
      <p:cViewPr varScale="1">
        <p:scale>
          <a:sx n="73" d="100"/>
          <a:sy n="73" d="100"/>
        </p:scale>
        <p:origin x="1278" y="348"/>
      </p:cViewPr>
      <p:guideLst>
        <p:guide orient="horz" pos="1467"/>
        <p:guide pos="2876"/>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66" d="100"/>
        <a:sy n="66" d="100"/>
      </p:scale>
      <p:origin x="0" y="0"/>
    </p:cViewPr>
  </p:sorterViewPr>
  <p:notesViewPr>
    <p:cSldViewPr snapToGrid="0">
      <p:cViewPr varScale="1">
        <p:scale>
          <a:sx n="111" d="100"/>
          <a:sy n="111" d="100"/>
        </p:scale>
        <p:origin x="-2418"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B403FA-8140-47F7-A40F-268CF9B4E55F}" type="doc">
      <dgm:prSet loTypeId="urn:microsoft.com/office/officeart/2005/8/layout/chevron1" loCatId="process" qsTypeId="urn:microsoft.com/office/officeart/2005/8/quickstyle/simple1#1" qsCatId="simple" csTypeId="urn:microsoft.com/office/officeart/2005/8/colors/accent2_2" csCatId="accent2" phldr="1"/>
      <dgm:spPr/>
    </dgm:pt>
    <dgm:pt modelId="{7773E2B4-8908-43C2-9AF8-4CE15E853633}">
      <dgm:prSet phldrT="[文本]" custT="1"/>
      <dgm:spPr>
        <a:solidFill>
          <a:srgbClr val="0070C0"/>
        </a:solidFill>
      </dgm:spPr>
      <dgm:t>
        <a:bodyPr/>
        <a:lstStyle/>
        <a:p>
          <a:pPr>
            <a:lnSpc>
              <a:spcPct val="100000"/>
            </a:lnSpc>
          </a:pPr>
          <a:r>
            <a:rPr lang="zh-CN" altLang="en-US" sz="1000" b="0" dirty="0">
              <a:latin typeface="微软雅黑" pitchFamily="34" charset="-122"/>
              <a:ea typeface="微软雅黑" pitchFamily="34" charset="-122"/>
            </a:rPr>
            <a:t>计算</a:t>
          </a:r>
        </a:p>
      </dgm:t>
    </dgm:pt>
    <dgm:pt modelId="{EACAD9A9-0A70-4ACE-87F3-24130F370C2A}" type="parTrans" cxnId="{FF208F6A-EE8F-477F-9459-B7D9D8CF0194}">
      <dgm:prSet/>
      <dgm:spPr/>
      <dgm:t>
        <a:bodyPr/>
        <a:lstStyle/>
        <a:p>
          <a:endParaRPr lang="zh-CN" altLang="en-US" sz="1000" b="0">
            <a:solidFill>
              <a:schemeClr val="bg1"/>
            </a:solidFill>
            <a:latin typeface="微软雅黑" pitchFamily="34" charset="-122"/>
            <a:ea typeface="微软雅黑" pitchFamily="34" charset="-122"/>
          </a:endParaRPr>
        </a:p>
      </dgm:t>
    </dgm:pt>
    <dgm:pt modelId="{EEBBE45D-BDB6-4B73-8F02-FB8FDD03A047}" type="sibTrans" cxnId="{FF208F6A-EE8F-477F-9459-B7D9D8CF0194}">
      <dgm:prSet/>
      <dgm:spPr/>
      <dgm:t>
        <a:bodyPr/>
        <a:lstStyle/>
        <a:p>
          <a:endParaRPr lang="zh-CN" altLang="en-US" sz="1000" b="0">
            <a:solidFill>
              <a:schemeClr val="bg1"/>
            </a:solidFill>
            <a:latin typeface="微软雅黑" pitchFamily="34" charset="-122"/>
            <a:ea typeface="微软雅黑" pitchFamily="34" charset="-122"/>
          </a:endParaRPr>
        </a:p>
      </dgm:t>
    </dgm:pt>
    <dgm:pt modelId="{8F421683-7C24-44F4-B2C0-DC1CBBD926F0}">
      <dgm:prSet phldrT="[文本]" custT="1"/>
      <dgm:spPr>
        <a:solidFill>
          <a:schemeClr val="accent2">
            <a:lumMod val="75000"/>
          </a:schemeClr>
        </a:solidFill>
      </dgm:spPr>
      <dgm:t>
        <a:bodyPr/>
        <a:lstStyle/>
        <a:p>
          <a:pPr>
            <a:lnSpc>
              <a:spcPct val="100000"/>
            </a:lnSpc>
          </a:pPr>
          <a:r>
            <a:rPr lang="zh-CN" altLang="en-US" sz="1000" b="0" dirty="0">
              <a:latin typeface="微软雅黑" pitchFamily="34" charset="-122"/>
              <a:ea typeface="微软雅黑" pitchFamily="34" charset="-122"/>
            </a:rPr>
            <a:t>存储 </a:t>
          </a:r>
        </a:p>
      </dgm:t>
    </dgm:pt>
    <dgm:pt modelId="{09434EE8-98F4-486B-B1DF-093A89FB0A98}" type="parTrans" cxnId="{A585CCB3-76F0-44F0-B922-0770FE0C42C6}">
      <dgm:prSet/>
      <dgm:spPr/>
      <dgm:t>
        <a:bodyPr/>
        <a:lstStyle/>
        <a:p>
          <a:endParaRPr lang="zh-CN" altLang="en-US" sz="1000" b="0">
            <a:solidFill>
              <a:schemeClr val="bg1"/>
            </a:solidFill>
            <a:latin typeface="微软雅黑" pitchFamily="34" charset="-122"/>
            <a:ea typeface="微软雅黑" pitchFamily="34" charset="-122"/>
          </a:endParaRPr>
        </a:p>
      </dgm:t>
    </dgm:pt>
    <dgm:pt modelId="{C417EA4E-96C0-48C9-80ED-7655AA2F97F4}" type="sibTrans" cxnId="{A585CCB3-76F0-44F0-B922-0770FE0C42C6}">
      <dgm:prSet/>
      <dgm:spPr/>
      <dgm:t>
        <a:bodyPr/>
        <a:lstStyle/>
        <a:p>
          <a:endParaRPr lang="zh-CN" altLang="en-US" sz="1000" b="0">
            <a:solidFill>
              <a:schemeClr val="bg1"/>
            </a:solidFill>
            <a:latin typeface="微软雅黑" pitchFamily="34" charset="-122"/>
            <a:ea typeface="微软雅黑" pitchFamily="34" charset="-122"/>
          </a:endParaRPr>
        </a:p>
      </dgm:t>
    </dgm:pt>
    <dgm:pt modelId="{50BE4094-7CC3-4CF8-B93E-46FC5755A885}">
      <dgm:prSet phldrT="[文本]" custT="1"/>
      <dgm:spPr>
        <a:solidFill>
          <a:srgbClr val="0070C0"/>
        </a:solidFill>
      </dgm:spPr>
      <dgm:t>
        <a:bodyPr/>
        <a:lstStyle/>
        <a:p>
          <a:r>
            <a:rPr lang="zh-CN" altLang="en-US" sz="1000" b="0" dirty="0">
              <a:latin typeface="微软雅黑" pitchFamily="34" charset="-122"/>
              <a:ea typeface="微软雅黑" pitchFamily="34" charset="-122"/>
            </a:rPr>
            <a:t>网络</a:t>
          </a:r>
          <a:endParaRPr lang="en-US" altLang="zh-CN" sz="1000" b="0" dirty="0">
            <a:latin typeface="微软雅黑" pitchFamily="34" charset="-122"/>
            <a:ea typeface="微软雅黑" pitchFamily="34" charset="-122"/>
          </a:endParaRPr>
        </a:p>
      </dgm:t>
    </dgm:pt>
    <dgm:pt modelId="{75DCF516-4237-4DDA-BA2E-09C57A21BB05}" type="parTrans" cxnId="{B2D0736A-E0BD-4D52-9142-2C124C1DC7FE}">
      <dgm:prSet/>
      <dgm:spPr/>
      <dgm:t>
        <a:bodyPr/>
        <a:lstStyle/>
        <a:p>
          <a:endParaRPr lang="zh-CN" altLang="en-US" sz="1000" b="0">
            <a:solidFill>
              <a:schemeClr val="bg1"/>
            </a:solidFill>
            <a:latin typeface="微软雅黑" pitchFamily="34" charset="-122"/>
            <a:ea typeface="微软雅黑" pitchFamily="34" charset="-122"/>
          </a:endParaRPr>
        </a:p>
      </dgm:t>
    </dgm:pt>
    <dgm:pt modelId="{EFF49313-FD96-4E79-945C-AE0249C8945F}" type="sibTrans" cxnId="{B2D0736A-E0BD-4D52-9142-2C124C1DC7FE}">
      <dgm:prSet/>
      <dgm:spPr/>
      <dgm:t>
        <a:bodyPr/>
        <a:lstStyle/>
        <a:p>
          <a:endParaRPr lang="zh-CN" altLang="en-US" sz="1000" b="0">
            <a:solidFill>
              <a:schemeClr val="bg1"/>
            </a:solidFill>
            <a:latin typeface="微软雅黑" pitchFamily="34" charset="-122"/>
            <a:ea typeface="微软雅黑" pitchFamily="34" charset="-122"/>
          </a:endParaRPr>
        </a:p>
      </dgm:t>
    </dgm:pt>
    <dgm:pt modelId="{A37AD05B-A6A4-4635-8D6A-96B2F1ABC5FA}">
      <dgm:prSet phldrT="[文本]" custT="1"/>
      <dgm:spPr>
        <a:solidFill>
          <a:schemeClr val="accent2">
            <a:lumMod val="75000"/>
          </a:schemeClr>
        </a:solidFill>
      </dgm:spPr>
      <dgm:t>
        <a:bodyPr/>
        <a:lstStyle/>
        <a:p>
          <a:r>
            <a:rPr lang="zh-CN" altLang="en-US" sz="1000" b="0" dirty="0">
              <a:latin typeface="微软雅黑" pitchFamily="34" charset="-122"/>
              <a:ea typeface="微软雅黑" pitchFamily="34" charset="-122"/>
            </a:rPr>
            <a:t>安全监控</a:t>
          </a:r>
        </a:p>
      </dgm:t>
    </dgm:pt>
    <dgm:pt modelId="{5A05DCF4-F885-4E15-BE59-0DC2E4262E95}" type="parTrans" cxnId="{B357FD6F-4E0C-4086-AECB-C0BD803CD730}">
      <dgm:prSet/>
      <dgm:spPr/>
      <dgm:t>
        <a:bodyPr/>
        <a:lstStyle/>
        <a:p>
          <a:endParaRPr lang="zh-CN" altLang="en-US" sz="1000" b="0">
            <a:solidFill>
              <a:schemeClr val="bg1"/>
            </a:solidFill>
            <a:latin typeface="微软雅黑" pitchFamily="34" charset="-122"/>
            <a:ea typeface="微软雅黑" pitchFamily="34" charset="-122"/>
          </a:endParaRPr>
        </a:p>
      </dgm:t>
    </dgm:pt>
    <dgm:pt modelId="{AA2999AB-F61F-4A35-B796-987262E82658}" type="sibTrans" cxnId="{B357FD6F-4E0C-4086-AECB-C0BD803CD730}">
      <dgm:prSet/>
      <dgm:spPr/>
      <dgm:t>
        <a:bodyPr/>
        <a:lstStyle/>
        <a:p>
          <a:endParaRPr lang="zh-CN" altLang="en-US" sz="1000" b="0">
            <a:solidFill>
              <a:schemeClr val="bg1"/>
            </a:solidFill>
            <a:latin typeface="微软雅黑" pitchFamily="34" charset="-122"/>
            <a:ea typeface="微软雅黑" pitchFamily="34" charset="-122"/>
          </a:endParaRPr>
        </a:p>
      </dgm:t>
    </dgm:pt>
    <dgm:pt modelId="{78BE744E-6B07-4104-9DD6-EC2785D925D0}" type="pres">
      <dgm:prSet presAssocID="{25B403FA-8140-47F7-A40F-268CF9B4E55F}" presName="Name0" presStyleCnt="0">
        <dgm:presLayoutVars>
          <dgm:dir/>
          <dgm:animLvl val="lvl"/>
          <dgm:resizeHandles val="exact"/>
        </dgm:presLayoutVars>
      </dgm:prSet>
      <dgm:spPr/>
    </dgm:pt>
    <dgm:pt modelId="{3B72BA23-98C9-4F5A-AEFA-D7DA98411439}" type="pres">
      <dgm:prSet presAssocID="{7773E2B4-8908-43C2-9AF8-4CE15E853633}" presName="parTxOnly" presStyleLbl="node1" presStyleIdx="0" presStyleCnt="4" custLinFactNeighborX="-1718" custLinFactNeighborY="3261">
        <dgm:presLayoutVars>
          <dgm:chMax val="0"/>
          <dgm:chPref val="0"/>
          <dgm:bulletEnabled val="1"/>
        </dgm:presLayoutVars>
      </dgm:prSet>
      <dgm:spPr/>
      <dgm:t>
        <a:bodyPr/>
        <a:lstStyle/>
        <a:p>
          <a:endParaRPr lang="zh-CN" altLang="en-US"/>
        </a:p>
      </dgm:t>
    </dgm:pt>
    <dgm:pt modelId="{27D8C132-9ACB-4417-BA21-E8EAA4199B2C}" type="pres">
      <dgm:prSet presAssocID="{EEBBE45D-BDB6-4B73-8F02-FB8FDD03A047}" presName="parTxOnlySpace" presStyleCnt="0"/>
      <dgm:spPr/>
    </dgm:pt>
    <dgm:pt modelId="{C829B6B7-0D3D-46AB-960E-079E9411D058}" type="pres">
      <dgm:prSet presAssocID="{8F421683-7C24-44F4-B2C0-DC1CBBD926F0}" presName="parTxOnly" presStyleLbl="node1" presStyleIdx="1" presStyleCnt="4" custLinFactNeighborY="3261">
        <dgm:presLayoutVars>
          <dgm:chMax val="0"/>
          <dgm:chPref val="0"/>
          <dgm:bulletEnabled val="1"/>
        </dgm:presLayoutVars>
      </dgm:prSet>
      <dgm:spPr/>
      <dgm:t>
        <a:bodyPr/>
        <a:lstStyle/>
        <a:p>
          <a:endParaRPr lang="zh-CN" altLang="en-US"/>
        </a:p>
      </dgm:t>
    </dgm:pt>
    <dgm:pt modelId="{5162AF2B-AD80-42A1-AB5A-1C3BAA683551}" type="pres">
      <dgm:prSet presAssocID="{C417EA4E-96C0-48C9-80ED-7655AA2F97F4}" presName="parTxOnlySpace" presStyleCnt="0"/>
      <dgm:spPr/>
    </dgm:pt>
    <dgm:pt modelId="{6B49B616-B2E7-497B-A200-68DAA2FF34AB}" type="pres">
      <dgm:prSet presAssocID="{50BE4094-7CC3-4CF8-B93E-46FC5755A885}" presName="parTxOnly" presStyleLbl="node1" presStyleIdx="2" presStyleCnt="4" custLinFactNeighborY="3261">
        <dgm:presLayoutVars>
          <dgm:chMax val="0"/>
          <dgm:chPref val="0"/>
          <dgm:bulletEnabled val="1"/>
        </dgm:presLayoutVars>
      </dgm:prSet>
      <dgm:spPr/>
      <dgm:t>
        <a:bodyPr/>
        <a:lstStyle/>
        <a:p>
          <a:endParaRPr lang="zh-CN" altLang="en-US"/>
        </a:p>
      </dgm:t>
    </dgm:pt>
    <dgm:pt modelId="{94F12EBA-5CB5-4BA0-8515-17BE2A6E72E4}" type="pres">
      <dgm:prSet presAssocID="{EFF49313-FD96-4E79-945C-AE0249C8945F}" presName="parTxOnlySpace" presStyleCnt="0"/>
      <dgm:spPr/>
    </dgm:pt>
    <dgm:pt modelId="{F741953E-72EE-4888-8B63-30A4FFF53DFC}" type="pres">
      <dgm:prSet presAssocID="{A37AD05B-A6A4-4635-8D6A-96B2F1ABC5FA}" presName="parTxOnly" presStyleLbl="node1" presStyleIdx="3" presStyleCnt="4" custLinFactNeighborX="1718" custLinFactNeighborY="3261">
        <dgm:presLayoutVars>
          <dgm:chMax val="0"/>
          <dgm:chPref val="0"/>
          <dgm:bulletEnabled val="1"/>
        </dgm:presLayoutVars>
      </dgm:prSet>
      <dgm:spPr/>
      <dgm:t>
        <a:bodyPr/>
        <a:lstStyle/>
        <a:p>
          <a:endParaRPr lang="zh-CN" altLang="en-US"/>
        </a:p>
      </dgm:t>
    </dgm:pt>
  </dgm:ptLst>
  <dgm:cxnLst>
    <dgm:cxn modelId="{FF208F6A-EE8F-477F-9459-B7D9D8CF0194}" srcId="{25B403FA-8140-47F7-A40F-268CF9B4E55F}" destId="{7773E2B4-8908-43C2-9AF8-4CE15E853633}" srcOrd="0" destOrd="0" parTransId="{EACAD9A9-0A70-4ACE-87F3-24130F370C2A}" sibTransId="{EEBBE45D-BDB6-4B73-8F02-FB8FDD03A047}"/>
    <dgm:cxn modelId="{A585CCB3-76F0-44F0-B922-0770FE0C42C6}" srcId="{25B403FA-8140-47F7-A40F-268CF9B4E55F}" destId="{8F421683-7C24-44F4-B2C0-DC1CBBD926F0}" srcOrd="1" destOrd="0" parTransId="{09434EE8-98F4-486B-B1DF-093A89FB0A98}" sibTransId="{C417EA4E-96C0-48C9-80ED-7655AA2F97F4}"/>
    <dgm:cxn modelId="{C75EF02F-52AD-4658-863F-F668AA347D37}" type="presOf" srcId="{50BE4094-7CC3-4CF8-B93E-46FC5755A885}" destId="{6B49B616-B2E7-497B-A200-68DAA2FF34AB}" srcOrd="0" destOrd="0" presId="urn:microsoft.com/office/officeart/2005/8/layout/chevron1"/>
    <dgm:cxn modelId="{B357FD6F-4E0C-4086-AECB-C0BD803CD730}" srcId="{25B403FA-8140-47F7-A40F-268CF9B4E55F}" destId="{A37AD05B-A6A4-4635-8D6A-96B2F1ABC5FA}" srcOrd="3" destOrd="0" parTransId="{5A05DCF4-F885-4E15-BE59-0DC2E4262E95}" sibTransId="{AA2999AB-F61F-4A35-B796-987262E82658}"/>
    <dgm:cxn modelId="{FFCE99DD-4BC9-493F-88F4-38F69ABCB35B}" type="presOf" srcId="{7773E2B4-8908-43C2-9AF8-4CE15E853633}" destId="{3B72BA23-98C9-4F5A-AEFA-D7DA98411439}" srcOrd="0" destOrd="0" presId="urn:microsoft.com/office/officeart/2005/8/layout/chevron1"/>
    <dgm:cxn modelId="{C0E681D4-7D00-4AA1-A4B6-C9D36C6B7EBD}" type="presOf" srcId="{A37AD05B-A6A4-4635-8D6A-96B2F1ABC5FA}" destId="{F741953E-72EE-4888-8B63-30A4FFF53DFC}" srcOrd="0" destOrd="0" presId="urn:microsoft.com/office/officeart/2005/8/layout/chevron1"/>
    <dgm:cxn modelId="{9164AD64-0CAB-4BC9-9209-1CFE6B6B590A}" type="presOf" srcId="{25B403FA-8140-47F7-A40F-268CF9B4E55F}" destId="{78BE744E-6B07-4104-9DD6-EC2785D925D0}" srcOrd="0" destOrd="0" presId="urn:microsoft.com/office/officeart/2005/8/layout/chevron1"/>
    <dgm:cxn modelId="{78EC914D-0D07-4CDF-B4C2-CB9045222A41}" type="presOf" srcId="{8F421683-7C24-44F4-B2C0-DC1CBBD926F0}" destId="{C829B6B7-0D3D-46AB-960E-079E9411D058}" srcOrd="0" destOrd="0" presId="urn:microsoft.com/office/officeart/2005/8/layout/chevron1"/>
    <dgm:cxn modelId="{B2D0736A-E0BD-4D52-9142-2C124C1DC7FE}" srcId="{25B403FA-8140-47F7-A40F-268CF9B4E55F}" destId="{50BE4094-7CC3-4CF8-B93E-46FC5755A885}" srcOrd="2" destOrd="0" parTransId="{75DCF516-4237-4DDA-BA2E-09C57A21BB05}" sibTransId="{EFF49313-FD96-4E79-945C-AE0249C8945F}"/>
    <dgm:cxn modelId="{AB5DA924-63B3-45B1-A170-C144E6414322}" type="presParOf" srcId="{78BE744E-6B07-4104-9DD6-EC2785D925D0}" destId="{3B72BA23-98C9-4F5A-AEFA-D7DA98411439}" srcOrd="0" destOrd="0" presId="urn:microsoft.com/office/officeart/2005/8/layout/chevron1"/>
    <dgm:cxn modelId="{0649986F-0F99-4F3B-BA8F-20159016F80B}" type="presParOf" srcId="{78BE744E-6B07-4104-9DD6-EC2785D925D0}" destId="{27D8C132-9ACB-4417-BA21-E8EAA4199B2C}" srcOrd="1" destOrd="0" presId="urn:microsoft.com/office/officeart/2005/8/layout/chevron1"/>
    <dgm:cxn modelId="{2D0AA1DE-D652-4643-828B-78DC87589AF8}" type="presParOf" srcId="{78BE744E-6B07-4104-9DD6-EC2785D925D0}" destId="{C829B6B7-0D3D-46AB-960E-079E9411D058}" srcOrd="2" destOrd="0" presId="urn:microsoft.com/office/officeart/2005/8/layout/chevron1"/>
    <dgm:cxn modelId="{D750462A-3799-49CC-BC13-72ADECF3F41D}" type="presParOf" srcId="{78BE744E-6B07-4104-9DD6-EC2785D925D0}" destId="{5162AF2B-AD80-42A1-AB5A-1C3BAA683551}" srcOrd="3" destOrd="0" presId="urn:microsoft.com/office/officeart/2005/8/layout/chevron1"/>
    <dgm:cxn modelId="{B8F5C79F-C8F5-4D20-B2DF-BD4EA8898897}" type="presParOf" srcId="{78BE744E-6B07-4104-9DD6-EC2785D925D0}" destId="{6B49B616-B2E7-497B-A200-68DAA2FF34AB}" srcOrd="4" destOrd="0" presId="urn:microsoft.com/office/officeart/2005/8/layout/chevron1"/>
    <dgm:cxn modelId="{BFE65B2F-789B-4DB9-936F-DC16B7C28243}" type="presParOf" srcId="{78BE744E-6B07-4104-9DD6-EC2785D925D0}" destId="{94F12EBA-5CB5-4BA0-8515-17BE2A6E72E4}" srcOrd="5" destOrd="0" presId="urn:microsoft.com/office/officeart/2005/8/layout/chevron1"/>
    <dgm:cxn modelId="{55E978BB-B232-42AE-A7B3-6DC7E687D622}" type="presParOf" srcId="{78BE744E-6B07-4104-9DD6-EC2785D925D0}" destId="{F741953E-72EE-4888-8B63-30A4FFF53DFC}"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6E81AE5A-2651-9343-AA19-B0309DE9C18B}" type="datetimeFigureOut">
              <a:rPr kumimoji="1" lang="zh-CN" altLang="en-US" smtClean="0"/>
              <a:pPr/>
              <a:t>2018/4/27</a:t>
            </a:fld>
            <a:endParaRPr kumimoji="1"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48539253-AA3E-9349-8E01-11FCCCA09CA1}" type="slidenum">
              <a:rPr kumimoji="1" lang="zh-CN" altLang="en-US" smtClean="0"/>
              <a:pPr/>
              <a:t>‹#›</a:t>
            </a:fld>
            <a:endParaRPr kumimoji="1" lang="zh-CN" altLang="en-US"/>
          </a:p>
        </p:txBody>
      </p:sp>
    </p:spTree>
    <p:extLst>
      <p:ext uri="{BB962C8B-B14F-4D97-AF65-F5344CB8AC3E}">
        <p14:creationId xmlns:p14="http://schemas.microsoft.com/office/powerpoint/2010/main" val="1563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fontAlgn="auto">
              <a:buFontTx/>
              <a:buNone/>
              <a:defRPr sz="1200" noProof="1">
                <a:latin typeface="Calibri" pitchFamily="34" charset="0"/>
              </a:defRPr>
            </a:lvl1pPr>
          </a:lstStyle>
          <a:p>
            <a:pPr>
              <a:defRPr/>
            </a:pPr>
            <a:endParaRPr lang="en-AU"/>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fontAlgn="auto">
              <a:buFontTx/>
              <a:buNone/>
              <a:defRPr sz="1200" noProof="1">
                <a:latin typeface="+mn-lt"/>
                <a:ea typeface="+mn-ea"/>
              </a:defRPr>
            </a:lvl1pPr>
          </a:lstStyle>
          <a:p>
            <a:pPr>
              <a:defRPr/>
            </a:pPr>
            <a:fld id="{F9D29645-9E39-40A0-AE98-4BCC5E8A917A}" type="datetimeFigureOut">
              <a:rPr lang="en-AU"/>
              <a:pPr>
                <a:defRPr/>
              </a:pPr>
              <a:t>27/04/2018</a:t>
            </a:fld>
            <a:endParaRPr lang="en-AU"/>
          </a:p>
        </p:txBody>
      </p:sp>
      <p:sp>
        <p:nvSpPr>
          <p:cNvPr id="20484" name="Slide Image Placeholder 3"/>
          <p:cNvSpPr>
            <a:spLocks noGrp="1" noRot="1" noChangeAspect="1" noChangeArrowheads="1"/>
          </p:cNvSpPr>
          <p:nvPr>
            <p:ph type="sldImg" idx="4294967295"/>
          </p:nvPr>
        </p:nvSpPr>
        <p:spPr bwMode="auto">
          <a:xfrm>
            <a:off x="2514600" y="857250"/>
            <a:ext cx="4114800" cy="2314575"/>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Notes Placeholder 4"/>
          <p:cNvSpPr>
            <a:spLocks noGrp="1" noChangeArrowheads="1"/>
          </p:cNvSpPr>
          <p:nvPr>
            <p:ph type="body" sz="quarter" idx="4294967295"/>
          </p:nvPr>
        </p:nvSpPr>
        <p:spPr bwMode="auto">
          <a:xfrm>
            <a:off x="914400" y="3300413"/>
            <a:ext cx="73152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AU" altLang="en-US" noProof="0"/>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fontAlgn="auto">
              <a:buFontTx/>
              <a:buNone/>
              <a:defRPr sz="1200" noProof="1">
                <a:latin typeface="Calibri" pitchFamily="34" charset="0"/>
              </a:defRPr>
            </a:lvl1pPr>
          </a:lstStyle>
          <a:p>
            <a:pPr>
              <a:defRPr/>
            </a:pPr>
            <a:endParaRPr lang="en-AU"/>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wrap="square" lIns="91440" tIns="45720" rIns="91440" bIns="45720" numCol="1" anchor="b" anchorCtr="0" compatLnSpc="1"/>
          <a:lstStyle>
            <a:lvl1pPr algn="r">
              <a:defRPr sz="1200" noProof="1" dirty="0">
                <a:latin typeface="Calibri" pitchFamily="34" charset="0"/>
                <a:cs typeface="+mn-ea"/>
              </a:defRPr>
            </a:lvl1pPr>
          </a:lstStyle>
          <a:p>
            <a:pPr>
              <a:defRPr/>
            </a:pPr>
            <a:fld id="{EF9F88DC-3B84-40DC-B874-3709F63D1A54}" type="slidenum">
              <a:rPr lang="en-AU" altLang="en-US"/>
              <a:pPr>
                <a:defRPr/>
              </a:pPr>
              <a:t>‹#›</a:t>
            </a:fld>
            <a:endParaRPr lang="en-AU" altLang="en-US">
              <a:latin typeface="Lato Light"/>
              <a:cs typeface="+mn-cs"/>
            </a:endParaRPr>
          </a:p>
        </p:txBody>
      </p:sp>
    </p:spTree>
    <p:extLst>
      <p:ext uri="{BB962C8B-B14F-4D97-AF65-F5344CB8AC3E}">
        <p14:creationId xmlns:p14="http://schemas.microsoft.com/office/powerpoint/2010/main" val="3206731856"/>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Lato Light"/>
        <a:ea typeface="宋体" pitchFamily="2" charset="-122"/>
        <a:cs typeface="+mn-cs"/>
      </a:defRPr>
    </a:lvl1pPr>
    <a:lvl2pPr marL="457200" algn="l" rtl="0" eaLnBrk="0" fontAlgn="base" hangingPunct="0">
      <a:spcBef>
        <a:spcPct val="0"/>
      </a:spcBef>
      <a:spcAft>
        <a:spcPct val="0"/>
      </a:spcAft>
      <a:defRPr sz="1200" kern="1200">
        <a:solidFill>
          <a:schemeClr val="tx1"/>
        </a:solidFill>
        <a:latin typeface="Lato Light"/>
        <a:ea typeface="宋体" pitchFamily="2" charset="-122"/>
        <a:cs typeface="+mn-cs"/>
      </a:defRPr>
    </a:lvl2pPr>
    <a:lvl3pPr marL="914400" algn="l" rtl="0" eaLnBrk="0" fontAlgn="base" hangingPunct="0">
      <a:spcBef>
        <a:spcPct val="0"/>
      </a:spcBef>
      <a:spcAft>
        <a:spcPct val="0"/>
      </a:spcAft>
      <a:defRPr sz="1200" kern="1200">
        <a:solidFill>
          <a:schemeClr val="tx1"/>
        </a:solidFill>
        <a:latin typeface="Lato Light"/>
        <a:ea typeface="宋体" pitchFamily="2" charset="-122"/>
        <a:cs typeface="+mn-cs"/>
      </a:defRPr>
    </a:lvl3pPr>
    <a:lvl4pPr marL="1371600" algn="l" rtl="0" eaLnBrk="0" fontAlgn="base" hangingPunct="0">
      <a:spcBef>
        <a:spcPct val="0"/>
      </a:spcBef>
      <a:spcAft>
        <a:spcPct val="0"/>
      </a:spcAft>
      <a:defRPr sz="1200" kern="1200">
        <a:solidFill>
          <a:schemeClr val="tx1"/>
        </a:solidFill>
        <a:latin typeface="Lato Light"/>
        <a:ea typeface="宋体" pitchFamily="2" charset="-122"/>
        <a:cs typeface="+mn-cs"/>
      </a:defRPr>
    </a:lvl4pPr>
    <a:lvl5pPr marL="1828800" algn="l" rtl="0" eaLnBrk="0" fontAlgn="base" hangingPunct="0">
      <a:spcBef>
        <a:spcPct val="0"/>
      </a:spcBef>
      <a:spcAft>
        <a:spcPct val="0"/>
      </a:spcAft>
      <a:defRPr sz="1200" kern="1200">
        <a:solidFill>
          <a:schemeClr val="tx1"/>
        </a:solidFill>
        <a:latin typeface="Lato Ligh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a:t>
            </a:fld>
            <a:endParaRPr lang="en-AU" altLang="en-US">
              <a:latin typeface="Lato Light"/>
              <a:cs typeface="+mn-cs"/>
            </a:endParaRPr>
          </a:p>
        </p:txBody>
      </p:sp>
    </p:spTree>
    <p:extLst>
      <p:ext uri="{BB962C8B-B14F-4D97-AF65-F5344CB8AC3E}">
        <p14:creationId xmlns:p14="http://schemas.microsoft.com/office/powerpoint/2010/main" val="114725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服务</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云计算：我们具备企业级</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服务的规划建设运维一体化能力</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具体包含</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战略规划、存储容灾备份、专业运维、安全防护、专项服务、</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治理等。</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云计算主要集中在以企业数据中心为基础的私有云建设和运维上。</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除此外，</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我们还拓展了企业电商、智慧城市和特定领域的运营服务等特色业务。</a:t>
            </a:r>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15</a:t>
            </a:fld>
            <a:endParaRPr lang="en-AU" altLang="en-US">
              <a:latin typeface="Lato Light"/>
              <a:cs typeface="+mn-cs"/>
            </a:endParaRPr>
          </a:p>
        </p:txBody>
      </p:sp>
    </p:spTree>
    <p:extLst>
      <p:ext uri="{BB962C8B-B14F-4D97-AF65-F5344CB8AC3E}">
        <p14:creationId xmlns:p14="http://schemas.microsoft.com/office/powerpoint/2010/main" val="339856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企业云计算：荣之联的云计算能力，既包括云计算的建设</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虚拟化、私有云建设、混合云建设，还包括云计算的服务</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云集成开发、云服务迁移、云规划与设计、云运维监控。在行业方面，公司通过和太平洋保险、新疆油田、国家开放大学等合作，相继推出保险云、勘探云、教育云等行业应用。</a:t>
            </a:r>
          </a:p>
          <a:p>
            <a:endParaRPr lang="zh-CN" altLang="en-US"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16</a:t>
            </a:fld>
            <a:endParaRPr lang="en-AU" altLang="en-US">
              <a:latin typeface="Lato Light"/>
              <a:cs typeface="+mn-cs"/>
            </a:endParaRPr>
          </a:p>
        </p:txBody>
      </p:sp>
    </p:spTree>
    <p:extLst>
      <p:ext uri="{BB962C8B-B14F-4D97-AF65-F5344CB8AC3E}">
        <p14:creationId xmlns:p14="http://schemas.microsoft.com/office/powerpoint/2010/main" val="2001025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17</a:t>
            </a:fld>
            <a:endParaRPr lang="en-AU" altLang="en-US">
              <a:latin typeface="Lato Light"/>
              <a:cs typeface="+mn-cs"/>
            </a:endParaRPr>
          </a:p>
        </p:txBody>
      </p:sp>
    </p:spTree>
    <p:extLst>
      <p:ext uri="{BB962C8B-B14F-4D97-AF65-F5344CB8AC3E}">
        <p14:creationId xmlns:p14="http://schemas.microsoft.com/office/powerpoint/2010/main" val="348162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物联网：属于成长类业务板块，依托于云计算、大数据、移动互联、信息安全技术，聚焦车联网、农业物联网、水联网</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等</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领域。其中车联网和农业物联网能力在业界处于领先地位。</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18</a:t>
            </a:fld>
            <a:endParaRPr lang="en-AU" altLang="en-US">
              <a:latin typeface="Lato Light"/>
              <a:cs typeface="+mn-cs"/>
            </a:endParaRPr>
          </a:p>
        </p:txBody>
      </p:sp>
    </p:spTree>
    <p:extLst>
      <p:ext uri="{BB962C8B-B14F-4D97-AF65-F5344CB8AC3E}">
        <p14:creationId xmlns:p14="http://schemas.microsoft.com/office/powerpoint/2010/main" val="11587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车联网：</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公司</a:t>
            </a:r>
            <a:r>
              <a:rPr lang="zh-CN" altLang="en-US" sz="1200" b="0" i="0" kern="1200" dirty="0" smtClean="0">
                <a:solidFill>
                  <a:schemeClr val="tx1"/>
                </a:solidFill>
                <a:effectLst/>
                <a:latin typeface="Lato Light"/>
                <a:ea typeface="宋体" pitchFamily="2" charset="-122"/>
                <a:cs typeface="+mn-cs"/>
              </a:rPr>
              <a:t>聚合无线通讯、移动互联网、云计算等技术优势，将物联网、位置服务和智能交通进行有效结合，为车辆信息服务（</a:t>
            </a:r>
            <a:r>
              <a:rPr lang="en-US" altLang="zh-CN" sz="1200" b="0" i="0" kern="1200" dirty="0" smtClean="0">
                <a:solidFill>
                  <a:schemeClr val="tx1"/>
                </a:solidFill>
                <a:effectLst/>
                <a:latin typeface="Lato Light"/>
                <a:ea typeface="宋体" pitchFamily="2" charset="-122"/>
                <a:cs typeface="+mn-cs"/>
              </a:rPr>
              <a:t>TSP</a:t>
            </a:r>
            <a:r>
              <a:rPr lang="zh-CN" altLang="en-US" sz="1200" b="0" i="0" kern="1200" dirty="0" smtClean="0">
                <a:solidFill>
                  <a:schemeClr val="tx1"/>
                </a:solidFill>
                <a:effectLst/>
                <a:latin typeface="Lato Light"/>
                <a:ea typeface="宋体" pitchFamily="2" charset="-122"/>
                <a:cs typeface="+mn-cs"/>
              </a:rPr>
              <a:t>）市场提供开放式服务平台和行业定制解决方案。通过与移动运营商和整车厂商的紧密合作，深入挖掘用户需求，实现车联网产业链整合，集合行业资源，形成互利多赢的商业模式，共同打造开放、共享、可持续发展、具有自主标准和知识产权的车辆信息服务平台，为城市交通、整车厂商、汽车后市场企业客户和个人用户，提供专业的软硬件产品和优越的车联网综合运营支撑平台服务。</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通过自主研发的专业软硬件产品、业务平台及数据服务，打造完善的车联网生态圈，为整车厂、</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4S</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店、保险公司、政府等行业客户提供全面的整体解决方案，同时提升车主的用车体验。近年来，在新能源汽车监管和特种车辆管控方面均取得较大突破。</a:t>
            </a: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19</a:t>
            </a:fld>
            <a:endParaRPr lang="en-AU" altLang="en-US">
              <a:latin typeface="Lato Light"/>
              <a:cs typeface="+mn-cs"/>
            </a:endParaRPr>
          </a:p>
        </p:txBody>
      </p:sp>
    </p:spTree>
    <p:extLst>
      <p:ext uri="{BB962C8B-B14F-4D97-AF65-F5344CB8AC3E}">
        <p14:creationId xmlns:p14="http://schemas.microsoft.com/office/powerpoint/2010/main" val="35368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水联网：这是互联网</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水的行业探索，通过监测水源地的生态环境和水质状况，监测生产过程、运输管网和用水终端、监测涉水设备的运行工况，管理跑冒滴漏，确保全程水质安全。另外充分挖掘涉水资</a:t>
            </a:r>
            <a:r>
              <a:rPr lang="zh-CN" altLang="en-US" sz="1200" kern="1200" dirty="0" smtClean="0">
                <a:solidFill>
                  <a:schemeClr val="tx1"/>
                </a:solidFill>
                <a:effectLst/>
                <a:latin typeface="Lato Light"/>
                <a:ea typeface="宋体" pitchFamily="2" charset="-122"/>
                <a:cs typeface="+mn-cs"/>
              </a:rPr>
              <a:t>集团有限公司（以下</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源，将水产、林产、农产、绿色旅游、水娱乐等产业融合，构建基于水的增值服务。</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Lato Light"/>
                <a:ea typeface="宋体" pitchFamily="2" charset="-122"/>
                <a:cs typeface="+mn-cs"/>
              </a:rPr>
              <a:t>在面向水联网增值服务时，可以提供节水相关方面的用品，围绕节水、用水等，以家庭用户作为切入口，建立水联网增值服务平台。</a:t>
            </a:r>
            <a:endParaRPr lang="en-US" altLang="zh-CN" sz="1200" b="0" i="0" kern="1200" dirty="0" smtClean="0">
              <a:solidFill>
                <a:schemeClr val="tx1"/>
              </a:solidFill>
              <a:effectLst/>
              <a:latin typeface="Lato Light"/>
              <a:ea typeface="宋体" pitchFamily="2" charset="-122"/>
              <a:cs typeface="+mn-cs"/>
            </a:endParaRPr>
          </a:p>
          <a:p>
            <a:r>
              <a:rPr lang="zh-CN" altLang="en-US" sz="1200" b="0" i="0" kern="1200" dirty="0" smtClean="0">
                <a:solidFill>
                  <a:schemeClr val="tx1"/>
                </a:solidFill>
                <a:effectLst/>
                <a:latin typeface="Lato Light"/>
                <a:ea typeface="宋体" pitchFamily="2" charset="-122"/>
                <a:cs typeface="+mn-cs"/>
              </a:rPr>
              <a:t>同时可以用物联网、互联网技术做水利、水环境等。</a:t>
            </a:r>
          </a:p>
          <a:p>
            <a:endParaRPr lang="en-US" altLang="zh-CN" sz="1200" b="0" i="0" kern="1200" dirty="0" smtClean="0">
              <a:solidFill>
                <a:schemeClr val="tx1"/>
              </a:solidFill>
              <a:effectLst/>
              <a:latin typeface="Lato Light"/>
              <a:ea typeface="宋体" pitchFamily="2" charset="-122"/>
              <a:cs typeface="+mn-cs"/>
            </a:endParaRPr>
          </a:p>
          <a:p>
            <a:r>
              <a:rPr lang="zh-CN" altLang="en-US" sz="1200" b="0" i="0" kern="1200" dirty="0" smtClean="0">
                <a:solidFill>
                  <a:schemeClr val="tx1"/>
                </a:solidFill>
                <a:effectLst/>
                <a:latin typeface="Lato Light"/>
                <a:ea typeface="宋体" pitchFamily="2" charset="-122"/>
                <a:cs typeface="+mn-cs"/>
              </a:rPr>
              <a:t>荣之联在水务产业方面就是要致力于创建健康的水生活，成为国内水联网的领导者。</a:t>
            </a:r>
            <a:endParaRPr lang="en-US" altLang="zh-CN" sz="1200" b="0" i="0" kern="1200" dirty="0" smtClean="0">
              <a:solidFill>
                <a:schemeClr val="tx1"/>
              </a:solidFill>
              <a:effectLst/>
              <a:latin typeface="Lato Light"/>
              <a:ea typeface="宋体" pitchFamily="2" charset="-122"/>
              <a:cs typeface="+mn-cs"/>
            </a:endParaRPr>
          </a:p>
          <a:p>
            <a:r>
              <a:rPr lang="zh-CN" altLang="en-US" sz="1200" b="0" i="0" kern="1200" dirty="0" smtClean="0">
                <a:solidFill>
                  <a:schemeClr val="tx1"/>
                </a:solidFill>
                <a:effectLst/>
                <a:latin typeface="Lato Light"/>
                <a:ea typeface="宋体" pitchFamily="2" charset="-122"/>
                <a:cs typeface="+mn-cs"/>
              </a:rPr>
              <a:t>一方面，要用互联网、物联网等科技的手段，用云计算、大数据做支撑；另一方面，跟金融结合，共同改变水务产业如今的不利局面。</a:t>
            </a:r>
          </a:p>
          <a:p>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20</a:t>
            </a:fld>
            <a:endParaRPr lang="en-AU" altLang="en-US">
              <a:latin typeface="Lato Light"/>
              <a:cs typeface="+mn-cs"/>
            </a:endParaRPr>
          </a:p>
        </p:txBody>
      </p:sp>
    </p:spTree>
    <p:extLst>
      <p:ext uri="{BB962C8B-B14F-4D97-AF65-F5344CB8AC3E}">
        <p14:creationId xmlns:p14="http://schemas.microsoft.com/office/powerpoint/2010/main" val="147088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农业物联网：通过农作物的种植环境监控，标准化种植管理，农产品溯源，虫情远程测报等手段，实现了农业生产的标准化，规模化，集约化，实现规模农业和精准农业；利用好莱源、林产等电商平台，建立了农产品的产销一体化平台；整合农业、旅游、文化、科技于一体互联网小镇，则是对当下三农改革的大胆创新，也得到各地政府的大力推广。</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200" b="0" i="0" kern="1200" dirty="0" smtClean="0">
                <a:solidFill>
                  <a:schemeClr val="tx1"/>
                </a:solidFill>
                <a:effectLst/>
                <a:latin typeface="Lato Light"/>
                <a:ea typeface="宋体" pitchFamily="2" charset="-122"/>
                <a:cs typeface="+mn-cs"/>
              </a:rPr>
              <a:t>通过智慧农业领域集顶层设计、农业信息应用与大数据运营于一体。致力于用物联网、云计算与移动互联等新技术来推动农业信息化、现代化发展，保障粮食安全与食品安全。安徽朗坤在农业物联网行业的标准制订、关键技术研发、系统集成和项目建设等领域具备领先优势。并在总结了上百个农业物联网应用项目的运作经验基础上，形成了“政务</a:t>
            </a:r>
            <a:r>
              <a:rPr lang="en-US" altLang="zh-CN" sz="1200" b="0" i="0" kern="1200" dirty="0" smtClean="0">
                <a:solidFill>
                  <a:schemeClr val="tx1"/>
                </a:solidFill>
                <a:effectLst/>
                <a:latin typeface="Lato Light"/>
                <a:ea typeface="宋体" pitchFamily="2" charset="-122"/>
                <a:cs typeface="+mn-cs"/>
              </a:rPr>
              <a:t>+</a:t>
            </a:r>
            <a:r>
              <a:rPr lang="zh-CN" altLang="en-US" sz="1200" b="0" i="0" kern="1200" dirty="0" smtClean="0">
                <a:solidFill>
                  <a:schemeClr val="tx1"/>
                </a:solidFill>
                <a:effectLst/>
                <a:latin typeface="Lato Light"/>
                <a:ea typeface="宋体" pitchFamily="2" charset="-122"/>
                <a:cs typeface="+mn-cs"/>
              </a:rPr>
              <a:t>农务</a:t>
            </a:r>
            <a:r>
              <a:rPr lang="en-US" altLang="zh-CN" sz="1200" b="0" i="0" kern="1200" dirty="0" smtClean="0">
                <a:solidFill>
                  <a:schemeClr val="tx1"/>
                </a:solidFill>
                <a:effectLst/>
                <a:latin typeface="Lato Light"/>
                <a:ea typeface="宋体" pitchFamily="2" charset="-122"/>
                <a:cs typeface="+mn-cs"/>
              </a:rPr>
              <a:t>+</a:t>
            </a:r>
            <a:r>
              <a:rPr lang="zh-CN" altLang="en-US" sz="1200" b="0" i="0" kern="1200" dirty="0" smtClean="0">
                <a:solidFill>
                  <a:schemeClr val="tx1"/>
                </a:solidFill>
                <a:effectLst/>
                <a:latin typeface="Lato Light"/>
                <a:ea typeface="宋体" pitchFamily="2" charset="-122"/>
                <a:cs typeface="+mn-cs"/>
              </a:rPr>
              <a:t>商务</a:t>
            </a:r>
            <a:r>
              <a:rPr lang="en-US" altLang="zh-CN" sz="1200" b="0" i="0" kern="1200" dirty="0" smtClean="0">
                <a:solidFill>
                  <a:schemeClr val="tx1"/>
                </a:solidFill>
                <a:effectLst/>
                <a:latin typeface="Lato Light"/>
                <a:ea typeface="宋体" pitchFamily="2" charset="-122"/>
                <a:cs typeface="+mn-cs"/>
              </a:rPr>
              <a:t>+</a:t>
            </a:r>
            <a:r>
              <a:rPr lang="zh-CN" altLang="en-US" sz="1200" b="0" i="0" kern="1200" dirty="0" smtClean="0">
                <a:solidFill>
                  <a:schemeClr val="tx1"/>
                </a:solidFill>
                <a:effectLst/>
                <a:latin typeface="Lato Light"/>
                <a:ea typeface="宋体" pitchFamily="2" charset="-122"/>
                <a:cs typeface="+mn-cs"/>
              </a:rPr>
              <a:t>智库”的四维全系统和全产业链的智慧农业服务模式。</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21</a:t>
            </a:fld>
            <a:endParaRPr lang="en-AU" altLang="en-US">
              <a:latin typeface="Lato Light"/>
              <a:cs typeface="+mn-cs"/>
            </a:endParaRPr>
          </a:p>
        </p:txBody>
      </p:sp>
    </p:spTree>
    <p:extLst>
      <p:ext uri="{BB962C8B-B14F-4D97-AF65-F5344CB8AC3E}">
        <p14:creationId xmlns:p14="http://schemas.microsoft.com/office/powerpoint/2010/main" val="248515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荣之联的大数据能力从传统数据仓库，</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BI</a:t>
            </a: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前端展示和</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EAI</a:t>
            </a: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能力外延，在大数据存储、数据可视化、数据应用方面积累了丰富的经验，在中文智能语义分析、</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MPP</a:t>
            </a: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并行数据库、电信媒体、银行证券、生物行业大数据处理方面优势突出。</a:t>
            </a:r>
            <a:endParaRPr lang="zh-CN" altLang="en-US" sz="1000" dirty="0">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dirty="0"/>
          </a:p>
          <a:p>
            <a:r>
              <a:rPr lang="zh-CN" altLang="en-US" sz="1200" kern="1200" dirty="0">
                <a:solidFill>
                  <a:schemeClr val="tx1"/>
                </a:solidFill>
                <a:effectLst/>
                <a:latin typeface="Lato Light"/>
                <a:ea typeface="宋体" pitchFamily="2" charset="-122"/>
                <a:cs typeface="+mn-cs"/>
              </a:rPr>
              <a:t>凭借在智能语义识别系统和动态复杂图像智能识别转换系统领域的不断积累，同时结合传统的商业智能和数据挖掘技术，可以轻易实现海量混合数据的高效处理。可广泛应用于金融资讯管理、金融欺诈分析、人口和正式资源匹配分析、网上商城购物行为分析、电信流量经营管理、舆情管理、网络情报等领域。</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22</a:t>
            </a:fld>
            <a:endParaRPr lang="en-AU" altLang="en-US">
              <a:latin typeface="Lato Light"/>
              <a:cs typeface="+mn-cs"/>
            </a:endParaRPr>
          </a:p>
        </p:txBody>
      </p:sp>
    </p:spTree>
    <p:extLst>
      <p:ext uri="{BB962C8B-B14F-4D97-AF65-F5344CB8AC3E}">
        <p14:creationId xmlns:p14="http://schemas.microsoft.com/office/powerpoint/2010/main" val="2974724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生物云：</a:t>
            </a:r>
            <a:r>
              <a:rPr lang="zh-CN" altLang="zh-CN" sz="1200" kern="1200" dirty="0" smtClean="0">
                <a:solidFill>
                  <a:schemeClr val="tx1"/>
                </a:solidFill>
                <a:effectLst/>
                <a:latin typeface="Lato Light"/>
                <a:ea typeface="宋体" pitchFamily="2" charset="-122"/>
                <a:cs typeface="+mn-cs"/>
              </a:rPr>
              <a:t>荣之联生物云是一个面向生命健康科技领域的云计算平台，</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依托计算生物学和云计算技术，在基因数据自动化分析与解读、基因数据传输与存储、业务运营管理、实验室信息管理（</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LIMS</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）、基因测序服务类电商等方面，</a:t>
            </a:r>
            <a:r>
              <a:rPr lang="zh-CN" altLang="zh-CN" sz="1200" kern="1200" dirty="0" smtClean="0">
                <a:solidFill>
                  <a:schemeClr val="tx1"/>
                </a:solidFill>
                <a:effectLst/>
                <a:latin typeface="Lato Light"/>
                <a:ea typeface="宋体" pitchFamily="2" charset="-122"/>
                <a:cs typeface="+mn-cs"/>
              </a:rPr>
              <a:t>为医疗机构、科研院所、疾控中心、体检中心、基因测序公司等机构等</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客户提供精准、高效、安全、易用、高性价比的整体解决方案。</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zh-CN" sz="1200" kern="1200" dirty="0" smtClean="0">
                <a:solidFill>
                  <a:schemeClr val="tx1"/>
                </a:solidFill>
                <a:effectLst/>
                <a:latin typeface="Lato Light"/>
                <a:ea typeface="宋体" pitchFamily="2" charset="-122"/>
                <a:cs typeface="+mn-cs"/>
              </a:rPr>
              <a:t>该平台提供了三种灵活的交付模式：</a:t>
            </a:r>
            <a:endParaRPr lang="en-US" altLang="zh-CN" sz="1200" kern="1200" dirty="0" smtClean="0">
              <a:solidFill>
                <a:schemeClr val="tx1"/>
              </a:solidFill>
              <a:effectLst/>
              <a:latin typeface="Lato Light"/>
              <a:ea typeface="宋体" pitchFamily="2" charset="-122"/>
              <a:cs typeface="+mn-cs"/>
            </a:endParaRPr>
          </a:p>
          <a:p>
            <a:r>
              <a:rPr lang="zh-CN" altLang="zh-CN" sz="1200" kern="1200" dirty="0" smtClean="0">
                <a:solidFill>
                  <a:schemeClr val="tx1"/>
                </a:solidFill>
                <a:effectLst/>
                <a:latin typeface="Lato Light"/>
                <a:ea typeface="宋体" pitchFamily="2" charset="-122"/>
                <a:cs typeface="+mn-cs"/>
              </a:rPr>
              <a:t>（</a:t>
            </a:r>
            <a:r>
              <a:rPr lang="en-US" altLang="zh-CN" sz="1200" kern="1200" dirty="0" smtClean="0">
                <a:solidFill>
                  <a:schemeClr val="tx1"/>
                </a:solidFill>
                <a:effectLst/>
                <a:latin typeface="Lato Light"/>
                <a:ea typeface="宋体" pitchFamily="2" charset="-122"/>
                <a:cs typeface="+mn-cs"/>
              </a:rPr>
              <a:t>1</a:t>
            </a:r>
            <a:r>
              <a:rPr lang="zh-CN" altLang="zh-CN" sz="1200" kern="1200" dirty="0" smtClean="0">
                <a:solidFill>
                  <a:schemeClr val="tx1"/>
                </a:solidFill>
                <a:effectLst/>
                <a:latin typeface="Lato Light"/>
                <a:ea typeface="宋体" pitchFamily="2" charset="-122"/>
                <a:cs typeface="+mn-cs"/>
              </a:rPr>
              <a:t>）园区云模式，与其他构建在普通公有云上的实现方式不同在于，荣之联正在通过自建和与生命科技园区合建专有的数据中心来实现， 从而能有效解决一般共有云无法解决的大数据传输的问题；</a:t>
            </a:r>
            <a:endParaRPr lang="en-US" altLang="zh-CN" sz="1200" kern="1200" dirty="0" smtClean="0">
              <a:solidFill>
                <a:schemeClr val="tx1"/>
              </a:solidFill>
              <a:effectLst/>
              <a:latin typeface="Lato Light"/>
              <a:ea typeface="宋体" pitchFamily="2" charset="-122"/>
              <a:cs typeface="+mn-cs"/>
            </a:endParaRPr>
          </a:p>
          <a:p>
            <a:r>
              <a:rPr lang="zh-CN" altLang="zh-CN" sz="1200" kern="1200" dirty="0" smtClean="0">
                <a:solidFill>
                  <a:schemeClr val="tx1"/>
                </a:solidFill>
                <a:effectLst/>
                <a:latin typeface="Lato Light"/>
                <a:ea typeface="宋体" pitchFamily="2" charset="-122"/>
                <a:cs typeface="+mn-cs"/>
              </a:rPr>
              <a:t>（</a:t>
            </a:r>
            <a:r>
              <a:rPr lang="en-US" altLang="zh-CN" sz="1200" kern="1200" dirty="0" smtClean="0">
                <a:solidFill>
                  <a:schemeClr val="tx1"/>
                </a:solidFill>
                <a:effectLst/>
                <a:latin typeface="Lato Light"/>
                <a:ea typeface="宋体" pitchFamily="2" charset="-122"/>
                <a:cs typeface="+mn-cs"/>
              </a:rPr>
              <a:t>2</a:t>
            </a:r>
            <a:r>
              <a:rPr lang="zh-CN" altLang="zh-CN" sz="1200" kern="1200" dirty="0" smtClean="0">
                <a:solidFill>
                  <a:schemeClr val="tx1"/>
                </a:solidFill>
                <a:effectLst/>
                <a:latin typeface="Lato Light"/>
                <a:ea typeface="宋体" pitchFamily="2" charset="-122"/>
                <a:cs typeface="+mn-cs"/>
              </a:rPr>
              <a:t>）企业私有云模式，通过为机构客户改造或新建机构客户自有的数据中心实现私有云的部署；</a:t>
            </a:r>
            <a:endParaRPr lang="en-US" altLang="zh-CN" sz="1200" kern="1200" dirty="0" smtClean="0">
              <a:solidFill>
                <a:schemeClr val="tx1"/>
              </a:solidFill>
              <a:effectLst/>
              <a:latin typeface="Lato Light"/>
              <a:ea typeface="宋体" pitchFamily="2" charset="-122"/>
              <a:cs typeface="+mn-cs"/>
            </a:endParaRPr>
          </a:p>
          <a:p>
            <a:r>
              <a:rPr lang="zh-CN" altLang="zh-CN" sz="1200" kern="1200" dirty="0" smtClean="0">
                <a:solidFill>
                  <a:schemeClr val="tx1"/>
                </a:solidFill>
                <a:effectLst/>
                <a:latin typeface="Lato Light"/>
                <a:ea typeface="宋体" pitchFamily="2" charset="-122"/>
                <a:cs typeface="+mn-cs"/>
              </a:rPr>
              <a:t>（</a:t>
            </a:r>
            <a:r>
              <a:rPr lang="en-US" altLang="zh-CN" sz="1200" kern="1200" dirty="0" smtClean="0">
                <a:solidFill>
                  <a:schemeClr val="tx1"/>
                </a:solidFill>
                <a:effectLst/>
                <a:latin typeface="Lato Light"/>
                <a:ea typeface="宋体" pitchFamily="2" charset="-122"/>
                <a:cs typeface="+mn-cs"/>
              </a:rPr>
              <a:t>3</a:t>
            </a:r>
            <a:r>
              <a:rPr lang="zh-CN" altLang="zh-CN" sz="1200" kern="1200" dirty="0" smtClean="0">
                <a:solidFill>
                  <a:schemeClr val="tx1"/>
                </a:solidFill>
                <a:effectLst/>
                <a:latin typeface="Lato Light"/>
                <a:ea typeface="宋体" pitchFamily="2" charset="-122"/>
                <a:cs typeface="+mn-cs"/>
              </a:rPr>
              <a:t>）一体机模式，为终端客户和分析规模较小的客户提供生物信息分析解读一体机。</a:t>
            </a:r>
          </a:p>
          <a:p>
            <a:r>
              <a:rPr lang="en-US" altLang="zh-CN" sz="1200" kern="1200" dirty="0" smtClean="0">
                <a:solidFill>
                  <a:schemeClr val="tx1"/>
                </a:solidFill>
                <a:effectLst/>
                <a:latin typeface="Lato Light"/>
                <a:ea typeface="宋体" pitchFamily="2" charset="-122"/>
                <a:cs typeface="+mn-cs"/>
              </a:rPr>
              <a:t> </a:t>
            </a:r>
            <a:endParaRPr lang="zh-CN" altLang="zh-CN" sz="1200" kern="1200" dirty="0" smtClean="0">
              <a:solidFill>
                <a:schemeClr val="tx1"/>
              </a:solidFill>
              <a:effectLst/>
              <a:latin typeface="Lato Light"/>
              <a:ea typeface="宋体" pitchFamily="2" charset="-122"/>
              <a:cs typeface="+mn-cs"/>
            </a:endParaRPr>
          </a:p>
          <a:p>
            <a:r>
              <a:rPr lang="zh-CN" altLang="zh-CN" sz="1200" kern="1200" dirty="0" smtClean="0">
                <a:solidFill>
                  <a:schemeClr val="tx1"/>
                </a:solidFill>
                <a:effectLst/>
                <a:latin typeface="Lato Light"/>
                <a:ea typeface="宋体" pitchFamily="2" charset="-122"/>
                <a:cs typeface="+mn-cs"/>
              </a:rPr>
              <a:t>目的旨在帮助生命健康类企业提升企业核心竞争力</a:t>
            </a:r>
            <a:r>
              <a:rPr lang="en-US" altLang="zh-CN" sz="1200" kern="1200" dirty="0" smtClean="0">
                <a:solidFill>
                  <a:schemeClr val="tx1"/>
                </a:solidFill>
                <a:effectLst/>
                <a:latin typeface="Lato Light"/>
                <a:ea typeface="宋体" pitchFamily="2" charset="-122"/>
                <a:cs typeface="+mn-cs"/>
              </a:rPr>
              <a:t>(</a:t>
            </a:r>
            <a:r>
              <a:rPr lang="zh-CN" altLang="zh-CN" sz="1200" kern="1200" dirty="0" smtClean="0">
                <a:solidFill>
                  <a:schemeClr val="tx1"/>
                </a:solidFill>
                <a:effectLst/>
                <a:latin typeface="Lato Light"/>
                <a:ea typeface="宋体" pitchFamily="2" charset="-122"/>
                <a:cs typeface="+mn-cs"/>
              </a:rPr>
              <a:t>数据分析与解读</a:t>
            </a:r>
            <a:r>
              <a:rPr lang="en-US" altLang="zh-CN" sz="1200" kern="1200" dirty="0" smtClean="0">
                <a:solidFill>
                  <a:schemeClr val="tx1"/>
                </a:solidFill>
                <a:effectLst/>
                <a:latin typeface="Lato Light"/>
                <a:ea typeface="宋体" pitchFamily="2" charset="-122"/>
                <a:cs typeface="+mn-cs"/>
              </a:rPr>
              <a:t>)</a:t>
            </a:r>
            <a:r>
              <a:rPr lang="zh-CN" altLang="zh-CN" sz="1200" kern="1200" dirty="0" smtClean="0">
                <a:solidFill>
                  <a:schemeClr val="tx1"/>
                </a:solidFill>
                <a:effectLst/>
                <a:latin typeface="Lato Light"/>
                <a:ea typeface="宋体" pitchFamily="2" charset="-122"/>
                <a:cs typeface="+mn-cs"/>
              </a:rPr>
              <a:t>、强化内部生产运营（</a:t>
            </a:r>
            <a:r>
              <a:rPr lang="en-US" altLang="zh-CN" sz="1200" kern="1200" dirty="0" smtClean="0">
                <a:solidFill>
                  <a:schemeClr val="tx1"/>
                </a:solidFill>
                <a:effectLst/>
                <a:latin typeface="Lato Light"/>
                <a:ea typeface="宋体" pitchFamily="2" charset="-122"/>
                <a:cs typeface="+mn-cs"/>
              </a:rPr>
              <a:t>OMS</a:t>
            </a:r>
            <a:r>
              <a:rPr lang="zh-CN" altLang="zh-CN" sz="1200" kern="1200" dirty="0" smtClean="0">
                <a:solidFill>
                  <a:schemeClr val="tx1"/>
                </a:solidFill>
                <a:effectLst/>
                <a:latin typeface="Lato Light"/>
                <a:ea typeface="宋体" pitchFamily="2" charset="-122"/>
                <a:cs typeface="+mn-cs"/>
              </a:rPr>
              <a:t>）和实验室管理（</a:t>
            </a:r>
            <a:r>
              <a:rPr lang="en-US" altLang="zh-CN" sz="1200" kern="1200" dirty="0" smtClean="0">
                <a:solidFill>
                  <a:schemeClr val="tx1"/>
                </a:solidFill>
                <a:effectLst/>
                <a:latin typeface="Lato Light"/>
                <a:ea typeface="宋体" pitchFamily="2" charset="-122"/>
                <a:cs typeface="+mn-cs"/>
              </a:rPr>
              <a:t>LIMS</a:t>
            </a:r>
            <a:r>
              <a:rPr lang="zh-CN" altLang="zh-CN" sz="1200" kern="1200" dirty="0" smtClean="0">
                <a:solidFill>
                  <a:schemeClr val="tx1"/>
                </a:solidFill>
                <a:effectLst/>
                <a:latin typeface="Lato Light"/>
                <a:ea typeface="宋体" pitchFamily="2" charset="-122"/>
                <a:cs typeface="+mn-cs"/>
              </a:rPr>
              <a:t>）、并助力用户更好地与消费者市场建立新型的营销渠道，通过荣之联生物</a:t>
            </a:r>
            <a:r>
              <a:rPr lang="zh-CN" altLang="en-US" sz="1200" kern="1200" dirty="0" smtClean="0">
                <a:solidFill>
                  <a:schemeClr val="tx1"/>
                </a:solidFill>
                <a:effectLst/>
                <a:latin typeface="Lato Light"/>
                <a:ea typeface="宋体" pitchFamily="2" charset="-122"/>
                <a:cs typeface="+mn-cs"/>
              </a:rPr>
              <a:t>健康</a:t>
            </a:r>
            <a:r>
              <a:rPr lang="zh-CN" altLang="zh-CN" sz="1200" kern="1200" dirty="0" smtClean="0">
                <a:solidFill>
                  <a:schemeClr val="tx1"/>
                </a:solidFill>
                <a:effectLst/>
                <a:latin typeface="Lato Light"/>
                <a:ea typeface="宋体" pitchFamily="2" charset="-122"/>
                <a:cs typeface="+mn-cs"/>
              </a:rPr>
              <a:t>云平台，企业可以更好地专注自己的核心业务，而将专业的、复杂的、耗时的</a:t>
            </a:r>
            <a:r>
              <a:rPr lang="en-US" altLang="zh-CN" sz="1200" kern="1200" dirty="0" smtClean="0">
                <a:solidFill>
                  <a:schemeClr val="tx1"/>
                </a:solidFill>
                <a:effectLst/>
                <a:latin typeface="Lato Light"/>
                <a:ea typeface="宋体" pitchFamily="2" charset="-122"/>
                <a:cs typeface="+mn-cs"/>
              </a:rPr>
              <a:t>IT</a:t>
            </a:r>
            <a:r>
              <a:rPr lang="zh-CN" altLang="zh-CN" sz="1200" kern="1200" dirty="0" smtClean="0">
                <a:solidFill>
                  <a:schemeClr val="tx1"/>
                </a:solidFill>
                <a:effectLst/>
                <a:latin typeface="Lato Light"/>
                <a:ea typeface="宋体" pitchFamily="2" charset="-122"/>
                <a:cs typeface="+mn-cs"/>
              </a:rPr>
              <a:t>及业务能力建设交给云计算平台， 从而有效地帮助企业降低总体拥有成本（</a:t>
            </a:r>
            <a:r>
              <a:rPr lang="en-US" altLang="zh-CN" sz="1200" kern="1200" dirty="0" smtClean="0">
                <a:solidFill>
                  <a:schemeClr val="tx1"/>
                </a:solidFill>
                <a:effectLst/>
                <a:latin typeface="Lato Light"/>
                <a:ea typeface="宋体" pitchFamily="2" charset="-122"/>
                <a:cs typeface="+mn-cs"/>
              </a:rPr>
              <a:t>TCO</a:t>
            </a:r>
            <a:r>
              <a:rPr lang="zh-CN" altLang="zh-CN" sz="1200" kern="1200" dirty="0" smtClean="0">
                <a:solidFill>
                  <a:schemeClr val="tx1"/>
                </a:solidFill>
                <a:effectLst/>
                <a:latin typeface="Lato Light"/>
                <a:ea typeface="宋体" pitchFamily="2" charset="-122"/>
                <a:cs typeface="+mn-cs"/>
              </a:rPr>
              <a:t>），缩短业务快速走向市场的时间。通过创新的服务模式推动产业发展，服务于社会，实现人人健康长寿的终极目标。</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24</a:t>
            </a:fld>
            <a:endParaRPr lang="en-AU" altLang="en-US">
              <a:latin typeface="Lato Light"/>
              <a:cs typeface="+mn-cs"/>
            </a:endParaRPr>
          </a:p>
        </p:txBody>
      </p:sp>
    </p:spTree>
    <p:extLst>
      <p:ext uri="{BB962C8B-B14F-4D97-AF65-F5344CB8AC3E}">
        <p14:creationId xmlns:p14="http://schemas.microsoft.com/office/powerpoint/2010/main" val="490187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Lato Light"/>
                <a:ea typeface="宋体" pitchFamily="2" charset="-122"/>
                <a:cs typeface="+mn-cs"/>
              </a:rPr>
              <a:t>1.</a:t>
            </a:r>
            <a:r>
              <a:rPr lang="zh-CN" altLang="zh-CN" sz="1200" b="1" kern="1200" dirty="0" smtClean="0">
                <a:solidFill>
                  <a:schemeClr val="tx1"/>
                </a:solidFill>
                <a:effectLst/>
                <a:latin typeface="Lato Light"/>
                <a:ea typeface="宋体" pitchFamily="2" charset="-122"/>
                <a:cs typeface="+mn-cs"/>
              </a:rPr>
              <a:t>人工智能：</a:t>
            </a:r>
            <a:r>
              <a:rPr lang="zh-CN" altLang="zh-CN" sz="1200" kern="1200" dirty="0" smtClean="0">
                <a:solidFill>
                  <a:schemeClr val="tx1"/>
                </a:solidFill>
                <a:effectLst/>
                <a:latin typeface="Lato Light"/>
                <a:ea typeface="宋体" pitchFamily="2" charset="-122"/>
                <a:cs typeface="+mn-cs"/>
              </a:rPr>
              <a:t>运用医疗大数据和机器学习技术，在生物基因、影像模式识别及运用、病历</a:t>
            </a:r>
            <a:r>
              <a:rPr lang="en-US" altLang="zh-CN" sz="1200" kern="1200" dirty="0" smtClean="0">
                <a:solidFill>
                  <a:schemeClr val="tx1"/>
                </a:solidFill>
                <a:effectLst/>
                <a:latin typeface="Lato Light"/>
                <a:ea typeface="宋体" pitchFamily="2" charset="-122"/>
                <a:cs typeface="+mn-cs"/>
              </a:rPr>
              <a:t>NLP</a:t>
            </a:r>
            <a:r>
              <a:rPr lang="zh-CN" altLang="zh-CN" sz="1200" kern="1200" dirty="0" smtClean="0">
                <a:solidFill>
                  <a:schemeClr val="tx1"/>
                </a:solidFill>
                <a:effectLst/>
                <a:latin typeface="Lato Light"/>
                <a:ea typeface="宋体" pitchFamily="2" charset="-122"/>
                <a:cs typeface="+mn-cs"/>
              </a:rPr>
              <a:t>分析等方面助力精准医疗发展，实现临床科研和健康管理的智慧创新。</a:t>
            </a:r>
          </a:p>
          <a:p>
            <a:r>
              <a:rPr lang="en-US" altLang="zh-CN" sz="1200" b="1" kern="1200" dirty="0" smtClean="0">
                <a:solidFill>
                  <a:schemeClr val="tx1"/>
                </a:solidFill>
                <a:effectLst/>
                <a:latin typeface="Lato Light"/>
                <a:ea typeface="宋体" pitchFamily="2" charset="-122"/>
                <a:cs typeface="+mn-cs"/>
              </a:rPr>
              <a:t>2.</a:t>
            </a:r>
            <a:r>
              <a:rPr lang="zh-CN" altLang="zh-CN" sz="1200" b="1" kern="1200" dirty="0" smtClean="0">
                <a:solidFill>
                  <a:schemeClr val="tx1"/>
                </a:solidFill>
                <a:effectLst/>
                <a:latin typeface="Lato Light"/>
                <a:ea typeface="宋体" pitchFamily="2" charset="-122"/>
                <a:cs typeface="+mn-cs"/>
              </a:rPr>
              <a:t>远程医疗：</a:t>
            </a:r>
            <a:r>
              <a:rPr lang="zh-CN" altLang="zh-CN" sz="1200" kern="1200" dirty="0" smtClean="0">
                <a:solidFill>
                  <a:schemeClr val="tx1"/>
                </a:solidFill>
                <a:effectLst/>
                <a:latin typeface="Lato Light"/>
                <a:ea typeface="宋体" pitchFamily="2" charset="-122"/>
                <a:cs typeface="+mn-cs"/>
              </a:rPr>
              <a:t>围绕以病人为中心，打造包括远程影像、病理、超声、心脑电等全功能多学科综合远程医疗平台，实现网络医院、医联体和分级诊疗体系的一站式医疗产品、方案及服务。</a:t>
            </a:r>
          </a:p>
          <a:p>
            <a:r>
              <a:rPr lang="en-US" altLang="zh-CN" sz="1200" b="1" kern="1200" dirty="0" smtClean="0">
                <a:solidFill>
                  <a:schemeClr val="tx1"/>
                </a:solidFill>
                <a:effectLst/>
                <a:latin typeface="Lato Light"/>
                <a:ea typeface="宋体" pitchFamily="2" charset="-122"/>
                <a:cs typeface="+mn-cs"/>
              </a:rPr>
              <a:t>3.</a:t>
            </a:r>
            <a:r>
              <a:rPr lang="zh-CN" altLang="zh-CN" sz="1200" b="1" kern="1200" dirty="0" smtClean="0">
                <a:solidFill>
                  <a:schemeClr val="tx1"/>
                </a:solidFill>
                <a:effectLst/>
                <a:latin typeface="Lato Light"/>
                <a:ea typeface="宋体" pitchFamily="2" charset="-122"/>
                <a:cs typeface="+mn-cs"/>
              </a:rPr>
              <a:t>临床科研：</a:t>
            </a:r>
            <a:r>
              <a:rPr lang="zh-CN" altLang="zh-CN" sz="1200" kern="1200" dirty="0" smtClean="0">
                <a:solidFill>
                  <a:schemeClr val="tx1"/>
                </a:solidFill>
                <a:effectLst/>
                <a:latin typeface="Lato Light"/>
                <a:ea typeface="宋体" pitchFamily="2" charset="-122"/>
                <a:cs typeface="+mn-cs"/>
              </a:rPr>
              <a:t>提供整合医疗临床和生物基因专业一体机和生物云技术，打造精准医疗一体化平台，打通生物样本、基因分析、临床诊断、专科科研的医学转化闭环。</a:t>
            </a:r>
          </a:p>
          <a:p>
            <a:r>
              <a:rPr lang="en-US" altLang="zh-CN" sz="1200" b="1" kern="1200" dirty="0" smtClean="0">
                <a:solidFill>
                  <a:schemeClr val="tx1"/>
                </a:solidFill>
                <a:effectLst/>
                <a:latin typeface="Lato Light"/>
                <a:ea typeface="宋体" pitchFamily="2" charset="-122"/>
                <a:cs typeface="+mn-cs"/>
              </a:rPr>
              <a:t>4.</a:t>
            </a:r>
            <a:r>
              <a:rPr lang="zh-CN" altLang="zh-CN" sz="1200" b="1" kern="1200" dirty="0" smtClean="0">
                <a:solidFill>
                  <a:schemeClr val="tx1"/>
                </a:solidFill>
                <a:effectLst/>
                <a:latin typeface="Lato Light"/>
                <a:ea typeface="宋体" pitchFamily="2" charset="-122"/>
                <a:cs typeface="+mn-cs"/>
              </a:rPr>
              <a:t>医疗大数据：</a:t>
            </a:r>
            <a:r>
              <a:rPr lang="zh-CN" altLang="zh-CN" sz="1200" kern="1200" dirty="0" smtClean="0">
                <a:solidFill>
                  <a:schemeClr val="tx1"/>
                </a:solidFill>
                <a:effectLst/>
                <a:latin typeface="Lato Light"/>
                <a:ea typeface="宋体" pitchFamily="2" charset="-122"/>
                <a:cs typeface="+mn-cs"/>
              </a:rPr>
              <a:t>依托超大规模分布式云平台和大数据技术，向政府及医疗机构用户提供省市级数据中心建设、医疗大数据平台应用及运营管理服务。</a:t>
            </a:r>
          </a:p>
          <a:p>
            <a:r>
              <a:rPr lang="en-US" altLang="zh-CN" sz="1200" b="1" kern="1200" dirty="0" smtClean="0">
                <a:solidFill>
                  <a:schemeClr val="tx1"/>
                </a:solidFill>
                <a:effectLst/>
                <a:latin typeface="Lato Light"/>
                <a:ea typeface="宋体" pitchFamily="2" charset="-122"/>
                <a:cs typeface="+mn-cs"/>
              </a:rPr>
              <a:t>5.</a:t>
            </a:r>
            <a:r>
              <a:rPr lang="zh-CN" altLang="zh-CN" sz="1200" b="1" kern="1200" dirty="0" smtClean="0">
                <a:solidFill>
                  <a:schemeClr val="tx1"/>
                </a:solidFill>
                <a:effectLst/>
                <a:latin typeface="Lato Light"/>
                <a:ea typeface="宋体" pitchFamily="2" charset="-122"/>
                <a:cs typeface="+mn-cs"/>
              </a:rPr>
              <a:t>精准医疗：</a:t>
            </a:r>
            <a:r>
              <a:rPr lang="zh-CN" altLang="zh-CN" sz="1200" kern="1200" dirty="0" smtClean="0">
                <a:solidFill>
                  <a:schemeClr val="tx1"/>
                </a:solidFill>
                <a:effectLst/>
                <a:latin typeface="Lato Light"/>
                <a:ea typeface="宋体" pitchFamily="2" charset="-122"/>
                <a:cs typeface="+mn-cs"/>
              </a:rPr>
              <a:t>以基因生物、临床信息化领域的技术创新为基础，助力医疗机构在专科领域开展个性化、精准化医疗辅助诊断和智慧创新服务。</a:t>
            </a:r>
          </a:p>
          <a:p>
            <a:r>
              <a:rPr lang="en-US" altLang="zh-CN" sz="1200" b="1" kern="1200" dirty="0" smtClean="0">
                <a:solidFill>
                  <a:schemeClr val="tx1"/>
                </a:solidFill>
                <a:effectLst/>
                <a:latin typeface="Lato Light"/>
                <a:ea typeface="宋体" pitchFamily="2" charset="-122"/>
                <a:cs typeface="+mn-cs"/>
              </a:rPr>
              <a:t>6.</a:t>
            </a:r>
            <a:r>
              <a:rPr lang="zh-CN" altLang="zh-CN" sz="1200" b="1" kern="1200" dirty="0" smtClean="0">
                <a:solidFill>
                  <a:schemeClr val="tx1"/>
                </a:solidFill>
                <a:effectLst/>
                <a:latin typeface="Lato Light"/>
                <a:ea typeface="宋体" pitchFamily="2" charset="-122"/>
                <a:cs typeface="+mn-cs"/>
              </a:rPr>
              <a:t>健康管理：</a:t>
            </a:r>
            <a:r>
              <a:rPr lang="zh-CN" altLang="zh-CN" sz="1200" kern="1200" dirty="0" smtClean="0">
                <a:solidFill>
                  <a:schemeClr val="tx1"/>
                </a:solidFill>
                <a:effectLst/>
                <a:latin typeface="Lato Light"/>
                <a:ea typeface="宋体" pitchFamily="2" charset="-122"/>
                <a:cs typeface="+mn-cs"/>
              </a:rPr>
              <a:t>以技术能力和专业团队为支撑，提供面向医院、社区及个人的全周期健康管理平台方案及配套服务。</a:t>
            </a:r>
          </a:p>
          <a:p>
            <a:r>
              <a:rPr lang="en-US" altLang="zh-CN" sz="1200" b="1" kern="1200" dirty="0" smtClean="0">
                <a:solidFill>
                  <a:schemeClr val="tx1"/>
                </a:solidFill>
                <a:effectLst/>
                <a:latin typeface="Lato Light"/>
                <a:ea typeface="宋体" pitchFamily="2" charset="-122"/>
                <a:cs typeface="+mn-cs"/>
              </a:rPr>
              <a:t>7.</a:t>
            </a:r>
            <a:r>
              <a:rPr lang="zh-CN" altLang="zh-CN" sz="1200" b="1" kern="1200" dirty="0" smtClean="0">
                <a:solidFill>
                  <a:schemeClr val="tx1"/>
                </a:solidFill>
                <a:effectLst/>
                <a:latin typeface="Lato Light"/>
                <a:ea typeface="宋体" pitchFamily="2" charset="-122"/>
                <a:cs typeface="+mn-cs"/>
              </a:rPr>
              <a:t>医院管理：</a:t>
            </a:r>
            <a:r>
              <a:rPr lang="zh-CN" altLang="zh-CN" sz="1200" kern="1200" dirty="0" smtClean="0">
                <a:solidFill>
                  <a:schemeClr val="tx1"/>
                </a:solidFill>
                <a:effectLst/>
                <a:latin typeface="Lato Light"/>
                <a:ea typeface="宋体" pitchFamily="2" charset="-122"/>
                <a:cs typeface="+mn-cs"/>
              </a:rPr>
              <a:t>引入国内外先进管理理念和标准规范，为医疗机构提供量身定制的管理优化和创新咨询方案，提供运营托管、业务外包等服务形式助力医院全面提升临床就医，资源配置和管理绩效水平。</a:t>
            </a:r>
          </a:p>
          <a:p>
            <a:r>
              <a:rPr lang="en-US" altLang="zh-CN" sz="1200" b="1" kern="1200" dirty="0" smtClean="0">
                <a:solidFill>
                  <a:schemeClr val="tx1"/>
                </a:solidFill>
                <a:effectLst/>
                <a:latin typeface="Lato Light"/>
                <a:ea typeface="宋体" pitchFamily="2" charset="-122"/>
                <a:cs typeface="+mn-cs"/>
              </a:rPr>
              <a:t>8.</a:t>
            </a:r>
            <a:r>
              <a:rPr lang="zh-CN" altLang="zh-CN" sz="1200" b="1" kern="1200" dirty="0" smtClean="0">
                <a:solidFill>
                  <a:schemeClr val="tx1"/>
                </a:solidFill>
                <a:effectLst/>
                <a:latin typeface="Lato Light"/>
                <a:ea typeface="宋体" pitchFamily="2" charset="-122"/>
                <a:cs typeface="+mn-cs"/>
              </a:rPr>
              <a:t>数字医院：</a:t>
            </a:r>
            <a:r>
              <a:rPr lang="zh-CN" altLang="zh-CN" sz="1200" kern="1200" dirty="0" smtClean="0">
                <a:solidFill>
                  <a:schemeClr val="tx1"/>
                </a:solidFill>
                <a:effectLst/>
                <a:latin typeface="Lato Light"/>
                <a:ea typeface="宋体" pitchFamily="2" charset="-122"/>
                <a:cs typeface="+mn-cs"/>
              </a:rPr>
              <a:t>为医院精细化管理、临床科研、医技医辅、基础设施、后勤人财物及移动医疗等领域提供专业筹建规划、系统集成、平台建设、产品实施等信息化服务，打造下一代智慧医院</a:t>
            </a:r>
          </a:p>
          <a:p>
            <a:r>
              <a:rPr lang="en-US" altLang="zh-CN" sz="1200" b="1" kern="1200" dirty="0" smtClean="0">
                <a:solidFill>
                  <a:schemeClr val="tx1"/>
                </a:solidFill>
                <a:effectLst/>
                <a:latin typeface="Lato Light"/>
                <a:ea typeface="宋体" pitchFamily="2" charset="-122"/>
                <a:cs typeface="+mn-cs"/>
              </a:rPr>
              <a:t>9.</a:t>
            </a:r>
            <a:r>
              <a:rPr lang="zh-CN" altLang="zh-CN" sz="1200" b="1" kern="1200" dirty="0" smtClean="0">
                <a:solidFill>
                  <a:schemeClr val="tx1"/>
                </a:solidFill>
                <a:effectLst/>
                <a:latin typeface="Lato Light"/>
                <a:ea typeface="宋体" pitchFamily="2" charset="-122"/>
                <a:cs typeface="+mn-cs"/>
              </a:rPr>
              <a:t>医养结合：</a:t>
            </a:r>
            <a:r>
              <a:rPr lang="zh-CN" altLang="zh-CN" sz="1200" kern="1200" dirty="0" smtClean="0">
                <a:solidFill>
                  <a:schemeClr val="tx1"/>
                </a:solidFill>
                <a:effectLst/>
                <a:latin typeface="Lato Light"/>
                <a:ea typeface="宋体" pitchFamily="2" charset="-122"/>
                <a:cs typeface="+mn-cs"/>
              </a:rPr>
              <a:t>以跨业协作、能力融合为方向，打造创新技术背景下医养结合产业的全新形态和领导品牌。</a:t>
            </a:r>
          </a:p>
          <a:p>
            <a:r>
              <a:rPr lang="en-US" altLang="zh-CN" sz="1200" b="1" kern="1200" dirty="0" smtClean="0">
                <a:solidFill>
                  <a:schemeClr val="tx1"/>
                </a:solidFill>
                <a:effectLst/>
                <a:latin typeface="Lato Light"/>
                <a:ea typeface="宋体" pitchFamily="2" charset="-122"/>
                <a:cs typeface="+mn-cs"/>
              </a:rPr>
              <a:t>10.</a:t>
            </a:r>
            <a:r>
              <a:rPr lang="zh-CN" altLang="zh-CN" sz="1200" b="1" kern="1200" dirty="0" smtClean="0">
                <a:solidFill>
                  <a:schemeClr val="tx1"/>
                </a:solidFill>
                <a:effectLst/>
                <a:latin typeface="Lato Light"/>
                <a:ea typeface="宋体" pitchFamily="2" charset="-122"/>
                <a:cs typeface="+mn-cs"/>
              </a:rPr>
              <a:t>医学推广：</a:t>
            </a:r>
            <a:r>
              <a:rPr lang="zh-CN" altLang="zh-CN" sz="1200" kern="1200" dirty="0" smtClean="0">
                <a:solidFill>
                  <a:schemeClr val="tx1"/>
                </a:solidFill>
                <a:effectLst/>
                <a:latin typeface="Lato Light"/>
                <a:ea typeface="宋体" pitchFamily="2" charset="-122"/>
                <a:cs typeface="+mn-cs"/>
              </a:rPr>
              <a:t>应用互联网和智能媒体技术，助力政府、行会、医院、智库等开展医疗健康领域大众科普、学术研究、临床转化及国内外推广活动。</a:t>
            </a:r>
          </a:p>
          <a:p>
            <a:r>
              <a:rPr lang="en-US" altLang="zh-CN" sz="1200" kern="1200" dirty="0" smtClean="0">
                <a:solidFill>
                  <a:schemeClr val="tx1"/>
                </a:solidFill>
                <a:effectLst/>
                <a:latin typeface="Lato Light"/>
                <a:ea typeface="宋体" pitchFamily="2" charset="-122"/>
                <a:cs typeface="+mn-cs"/>
              </a:rPr>
              <a:t> </a:t>
            </a:r>
            <a:endParaRPr lang="zh-CN" altLang="zh-CN" sz="1200" kern="1200" dirty="0" smtClean="0">
              <a:solidFill>
                <a:schemeClr val="tx1"/>
              </a:solidFill>
              <a:effectLst/>
              <a:latin typeface="Lato Light"/>
              <a:ea typeface="宋体" pitchFamily="2" charset="-122"/>
              <a:cs typeface="+mn-cs"/>
            </a:endParaRPr>
          </a:p>
          <a:p>
            <a:r>
              <a:rPr lang="en-US" altLang="zh-CN" sz="1200" b="1" kern="1200" dirty="0" smtClean="0">
                <a:solidFill>
                  <a:schemeClr val="tx1"/>
                </a:solidFill>
                <a:effectLst/>
                <a:latin typeface="Lato Light"/>
                <a:ea typeface="宋体" pitchFamily="2" charset="-122"/>
                <a:cs typeface="+mn-cs"/>
              </a:rPr>
              <a:t>11.</a:t>
            </a:r>
            <a:r>
              <a:rPr lang="zh-CN" altLang="zh-CN" sz="1200" b="1" kern="1200" dirty="0" smtClean="0">
                <a:solidFill>
                  <a:schemeClr val="tx1"/>
                </a:solidFill>
                <a:effectLst/>
                <a:latin typeface="Lato Light"/>
                <a:ea typeface="宋体" pitchFamily="2" charset="-122"/>
                <a:cs typeface="+mn-cs"/>
              </a:rPr>
              <a:t>规划咨询：</a:t>
            </a:r>
            <a:r>
              <a:rPr lang="zh-CN" altLang="zh-CN" sz="1200" kern="1200" dirty="0" smtClean="0">
                <a:solidFill>
                  <a:schemeClr val="tx1"/>
                </a:solidFill>
                <a:effectLst/>
                <a:latin typeface="Lato Light"/>
                <a:ea typeface="宋体" pitchFamily="2" charset="-122"/>
                <a:cs typeface="+mn-cs"/>
              </a:rPr>
              <a:t>引进全球领先实践，结合国内丰富实践，为打造新一代医疗健康产品集、生态链及产业群提供专业、定制化咨询规划服务，为客户赋能，实现卓越发展。</a:t>
            </a:r>
          </a:p>
          <a:p>
            <a:r>
              <a:rPr lang="en-US" altLang="zh-CN" sz="1200" kern="1200" dirty="0" smtClean="0">
                <a:solidFill>
                  <a:schemeClr val="tx1"/>
                </a:solidFill>
                <a:effectLst/>
                <a:latin typeface="Lato Light"/>
                <a:ea typeface="宋体" pitchFamily="2" charset="-122"/>
                <a:cs typeface="+mn-cs"/>
              </a:rPr>
              <a:t> </a:t>
            </a:r>
            <a:endParaRPr lang="zh-CN" altLang="zh-CN" sz="1200" kern="1200" dirty="0" smtClean="0">
              <a:solidFill>
                <a:schemeClr val="tx1"/>
              </a:solidFill>
              <a:effectLst/>
              <a:latin typeface="Lato Light"/>
              <a:ea typeface="宋体" pitchFamily="2" charset="-122"/>
              <a:cs typeface="+mn-cs"/>
            </a:endParaRPr>
          </a:p>
          <a:p>
            <a:r>
              <a:rPr lang="en-US" altLang="zh-CN" sz="1200" b="1" kern="1200" dirty="0" smtClean="0">
                <a:solidFill>
                  <a:schemeClr val="tx1"/>
                </a:solidFill>
                <a:effectLst/>
                <a:latin typeface="Lato Light"/>
                <a:ea typeface="宋体" pitchFamily="2" charset="-122"/>
                <a:cs typeface="+mn-cs"/>
              </a:rPr>
              <a:t>12.</a:t>
            </a:r>
            <a:r>
              <a:rPr lang="zh-CN" altLang="zh-CN" sz="1200" b="1" kern="1200" dirty="0" smtClean="0">
                <a:solidFill>
                  <a:schemeClr val="tx1"/>
                </a:solidFill>
                <a:effectLst/>
                <a:latin typeface="Lato Light"/>
                <a:ea typeface="宋体" pitchFamily="2" charset="-122"/>
                <a:cs typeface="+mn-cs"/>
              </a:rPr>
              <a:t>投资孵化：</a:t>
            </a:r>
            <a:r>
              <a:rPr lang="zh-CN" altLang="zh-CN" sz="1200" kern="1200" dirty="0" smtClean="0">
                <a:solidFill>
                  <a:schemeClr val="tx1"/>
                </a:solidFill>
                <a:effectLst/>
                <a:latin typeface="Lato Light"/>
                <a:ea typeface="宋体" pitchFamily="2" charset="-122"/>
                <a:cs typeface="+mn-cs"/>
              </a:rPr>
              <a:t>以科技创新、能力聚合、产业协作为导向，通过并购、托管、租赁、合资等方式孵化和加速整合医疗健康行业核心竞争力。</a:t>
            </a: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25</a:t>
            </a:fld>
            <a:endParaRPr lang="en-AU" altLang="en-US">
              <a:latin typeface="Lato Light"/>
              <a:cs typeface="+mn-cs"/>
            </a:endParaRPr>
          </a:p>
        </p:txBody>
      </p:sp>
    </p:spTree>
    <p:extLst>
      <p:ext uri="{BB962C8B-B14F-4D97-AF65-F5344CB8AC3E}">
        <p14:creationId xmlns:p14="http://schemas.microsoft.com/office/powerpoint/2010/main" val="395928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noTextEdit="1"/>
          </p:cNvSpPr>
          <p:nvPr>
            <p:ph type="sldImg" idx="4294967295"/>
          </p:nvPr>
        </p:nvSpPr>
        <p:spPr>
          <a:ln>
            <a:miter lim="800000"/>
          </a:ln>
        </p:spPr>
      </p:sp>
      <p:sp>
        <p:nvSpPr>
          <p:cNvPr id="28674" name="备注占位符 2"/>
          <p:cNvSpPr>
            <a:spLocks noGrp="1" noChangeArrowheads="1"/>
          </p:cNvSpPr>
          <p:nvPr>
            <p:ph type="body" idx="4294967295"/>
          </p:nvPr>
        </p:nvSpPr>
        <p:spPr>
          <a:ln/>
        </p:spPr>
        <p:txBody>
          <a:bodyPr>
            <a:prstTxWarp prst="textNoShape">
              <a:avLst/>
            </a:prstTxWarp>
          </a:bodyPr>
          <a:lstStyle/>
          <a:p>
            <a:pPr algn="just" eaLnBrk="1" hangingPunct="1">
              <a:spcBef>
                <a:spcPts val="600"/>
              </a:spcBef>
            </a:pPr>
            <a:r>
              <a:rPr lang="zh-CN" altLang="en-US" sz="800" dirty="0" smtClean="0">
                <a:latin typeface="Verdana" panose="020B0604030504040204" pitchFamily="34" charset="0"/>
                <a:ea typeface="微软雅黑" panose="020B0503020204020204" pitchFamily="34" charset="-122"/>
                <a:sym typeface="微软雅黑" panose="020B0503020204020204" pitchFamily="34" charset="-122"/>
              </a:rPr>
              <a:t>荣之联的品牌定位</a:t>
            </a:r>
            <a:endParaRPr lang="zh-CN" altLang="en-US" sz="800" dirty="0">
              <a:latin typeface="Verdana" panose="020B0604030504040204" pitchFamily="34" charset="0"/>
              <a:ea typeface="微软雅黑" panose="020B0503020204020204" pitchFamily="34" charset="-122"/>
              <a:sym typeface="微软雅黑" panose="020B0503020204020204" pitchFamily="34" charset="-122"/>
            </a:endParaRPr>
          </a:p>
        </p:txBody>
      </p:sp>
      <p:sp>
        <p:nvSpPr>
          <p:cNvPr id="2" name="灯片编号占位符 3"/>
          <p:cNvSpPr txBox="1">
            <a:spLocks noGrp="1" noChangeArrowheads="1"/>
          </p:cNvSpPr>
          <p:nvPr>
            <p:ph type="sldNum" sz="quarter"/>
          </p:nvPr>
        </p:nvSpPr>
        <p:spPr bwMode="auto">
          <a:xfrm>
            <a:off x="5180013" y="6513513"/>
            <a:ext cx="3962400" cy="3444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defRPr>
                <a:solidFill>
                  <a:schemeClr val="tx1"/>
                </a:solidFill>
                <a:latin typeface="Calibri" pitchFamily="34" charset="0"/>
                <a:ea typeface="宋体" pitchFamily="2" charset="-122"/>
              </a:defRPr>
            </a:lvl1pPr>
            <a:lvl2pPr defTabSz="912495">
              <a:defRPr>
                <a:solidFill>
                  <a:schemeClr val="tx1"/>
                </a:solidFill>
                <a:latin typeface="Calibri" pitchFamily="34" charset="0"/>
                <a:ea typeface="宋体" pitchFamily="2" charset="-122"/>
              </a:defRPr>
            </a:lvl2pPr>
            <a:lvl3pPr defTabSz="912495">
              <a:defRPr>
                <a:solidFill>
                  <a:schemeClr val="tx1"/>
                </a:solidFill>
                <a:latin typeface="Calibri" pitchFamily="34" charset="0"/>
                <a:ea typeface="宋体" pitchFamily="2" charset="-122"/>
              </a:defRPr>
            </a:lvl3pPr>
            <a:lvl4pPr defTabSz="912495">
              <a:defRPr>
                <a:solidFill>
                  <a:schemeClr val="tx1"/>
                </a:solidFill>
                <a:latin typeface="Calibri" pitchFamily="34" charset="0"/>
                <a:ea typeface="宋体" pitchFamily="2" charset="-122"/>
              </a:defRPr>
            </a:lvl4pPr>
            <a:lvl5pPr defTabSz="912495">
              <a:defRPr>
                <a:solidFill>
                  <a:schemeClr val="tx1"/>
                </a:solidFill>
                <a:latin typeface="Calibri" pitchFamily="34" charset="0"/>
                <a:ea typeface="宋体" pitchFamily="2" charset="-122"/>
              </a:defRPr>
            </a:lvl5pPr>
            <a:lvl6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fld id="{6FAD98C2-49ED-484B-AD3C-ADC964CA664E}" type="slidenum">
              <a:rPr lang="en-US" altLang="zh-CN" noProof="1" dirty="0" smtClean="0">
                <a:latin typeface="微软雅黑" pitchFamily="34" charset="-122"/>
                <a:ea typeface="微软雅黑" pitchFamily="34" charset="-122"/>
                <a:cs typeface="+mn-ea"/>
                <a:sym typeface="微软雅黑" pitchFamily="34" charset="-122"/>
              </a:rPr>
              <a:pPr algn="just">
                <a:defRPr/>
              </a:pPr>
              <a:t>4</a:t>
            </a:fld>
            <a:endParaRPr lang="en-US" altLang="zh-CN" noProof="1">
              <a:latin typeface="微软雅黑" pitchFamily="34" charset="-122"/>
              <a:ea typeface="微软雅黑" pitchFamily="34" charset="-122"/>
              <a:cs typeface="+mn-ea"/>
              <a:sym typeface="微软雅黑" pitchFamily="34" charset="-122"/>
            </a:endParaRPr>
          </a:p>
        </p:txBody>
      </p:sp>
    </p:spTree>
    <p:extLst>
      <p:ext uri="{BB962C8B-B14F-4D97-AF65-F5344CB8AC3E}">
        <p14:creationId xmlns:p14="http://schemas.microsoft.com/office/powerpoint/2010/main" val="3021252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30</a:t>
            </a:fld>
            <a:endParaRPr lang="en-AU" altLang="en-US">
              <a:latin typeface="Lato Light"/>
              <a:cs typeface="+mn-cs"/>
            </a:endParaRPr>
          </a:p>
        </p:txBody>
      </p:sp>
    </p:spTree>
    <p:extLst>
      <p:ext uri="{BB962C8B-B14F-4D97-AF65-F5344CB8AC3E}">
        <p14:creationId xmlns:p14="http://schemas.microsoft.com/office/powerpoint/2010/main" val="251881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31</a:t>
            </a:fld>
            <a:endParaRPr lang="en-AU" altLang="en-US">
              <a:latin typeface="Lato Light"/>
              <a:cs typeface="+mn-cs"/>
            </a:endParaRPr>
          </a:p>
        </p:txBody>
      </p:sp>
    </p:spTree>
    <p:extLst>
      <p:ext uri="{BB962C8B-B14F-4D97-AF65-F5344CB8AC3E}">
        <p14:creationId xmlns:p14="http://schemas.microsoft.com/office/powerpoint/2010/main" val="3069496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33</a:t>
            </a:fld>
            <a:endParaRPr lang="en-AU" altLang="en-US">
              <a:latin typeface="Lato Light"/>
              <a:cs typeface="+mn-cs"/>
            </a:endParaRPr>
          </a:p>
        </p:txBody>
      </p:sp>
    </p:spTree>
    <p:extLst>
      <p:ext uri="{BB962C8B-B14F-4D97-AF65-F5344CB8AC3E}">
        <p14:creationId xmlns:p14="http://schemas.microsoft.com/office/powerpoint/2010/main" val="27179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idx="4294967295"/>
          </p:nvPr>
        </p:nvSpPr>
        <p:spPr>
          <a:ln>
            <a:miter lim="800000"/>
          </a:ln>
        </p:spPr>
      </p:sp>
      <p:sp>
        <p:nvSpPr>
          <p:cNvPr id="37890" name="备注占位符 2"/>
          <p:cNvSpPr>
            <a:spLocks noGrp="1" noChangeArrowheads="1"/>
          </p:cNvSpPr>
          <p:nvPr>
            <p:ph type="body" idx="4294967295"/>
          </p:nvPr>
        </p:nvSpPr>
        <p:spPr>
          <a:ln/>
        </p:spPr>
        <p:txBody>
          <a:bodyPr>
            <a:prstTxWarp prst="textNoShape">
              <a:avLst/>
            </a:prstTxWarp>
          </a:bodyPr>
          <a:lstStyle/>
          <a:p>
            <a:pPr algn="just" eaLnBrk="1" hangingPunct="1">
              <a:spcBef>
                <a:spcPts val="600"/>
              </a:spcBef>
            </a:pPr>
            <a:endParaRPr lang="zh-CN" altLang="en-US" sz="1000">
              <a:latin typeface="Verdana" panose="020B0604030504040204" pitchFamily="34" charset="0"/>
              <a:ea typeface="微软雅黑" panose="020B0503020204020204" pitchFamily="34" charset="-122"/>
              <a:sym typeface="微软雅黑" panose="020B0503020204020204" pitchFamily="34" charset="-122"/>
            </a:endParaRPr>
          </a:p>
        </p:txBody>
      </p:sp>
      <p:sp>
        <p:nvSpPr>
          <p:cNvPr id="2" name="灯片编号占位符 3"/>
          <p:cNvSpPr txBox="1">
            <a:spLocks noGrp="1" noChangeArrowheads="1"/>
          </p:cNvSpPr>
          <p:nvPr>
            <p:ph type="sldNum" sz="quarter"/>
          </p:nvPr>
        </p:nvSpPr>
        <p:spPr bwMode="auto">
          <a:xfrm>
            <a:off x="5180013" y="6513513"/>
            <a:ext cx="3962400" cy="3444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defRPr>
                <a:solidFill>
                  <a:schemeClr val="tx1"/>
                </a:solidFill>
                <a:latin typeface="Calibri" pitchFamily="34" charset="0"/>
                <a:ea typeface="宋体" pitchFamily="2" charset="-122"/>
              </a:defRPr>
            </a:lvl1pPr>
            <a:lvl2pPr defTabSz="912495">
              <a:defRPr>
                <a:solidFill>
                  <a:schemeClr val="tx1"/>
                </a:solidFill>
                <a:latin typeface="Calibri" pitchFamily="34" charset="0"/>
                <a:ea typeface="宋体" pitchFamily="2" charset="-122"/>
              </a:defRPr>
            </a:lvl2pPr>
            <a:lvl3pPr defTabSz="912495">
              <a:defRPr>
                <a:solidFill>
                  <a:schemeClr val="tx1"/>
                </a:solidFill>
                <a:latin typeface="Calibri" pitchFamily="34" charset="0"/>
                <a:ea typeface="宋体" pitchFamily="2" charset="-122"/>
              </a:defRPr>
            </a:lvl3pPr>
            <a:lvl4pPr defTabSz="912495">
              <a:defRPr>
                <a:solidFill>
                  <a:schemeClr val="tx1"/>
                </a:solidFill>
                <a:latin typeface="Calibri" pitchFamily="34" charset="0"/>
                <a:ea typeface="宋体" pitchFamily="2" charset="-122"/>
              </a:defRPr>
            </a:lvl4pPr>
            <a:lvl5pPr defTabSz="912495">
              <a:defRPr>
                <a:solidFill>
                  <a:schemeClr val="tx1"/>
                </a:solidFill>
                <a:latin typeface="Calibri" pitchFamily="34" charset="0"/>
                <a:ea typeface="宋体" pitchFamily="2" charset="-122"/>
              </a:defRPr>
            </a:lvl5pPr>
            <a:lvl6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defTabSz="912495"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fld id="{8B03E207-6929-436C-8BDF-4098FF514A67}" type="slidenum">
              <a:rPr lang="en-US" altLang="zh-CN" noProof="1" dirty="0" smtClean="0">
                <a:latin typeface="微软雅黑" pitchFamily="34" charset="-122"/>
                <a:ea typeface="微软雅黑" pitchFamily="34" charset="-122"/>
                <a:cs typeface="+mn-ea"/>
                <a:sym typeface="微软雅黑" pitchFamily="34" charset="-122"/>
              </a:rPr>
              <a:pPr algn="just">
                <a:defRPr/>
              </a:pPr>
              <a:t>38</a:t>
            </a:fld>
            <a:endParaRPr lang="en-US" altLang="zh-CN" noProof="1">
              <a:latin typeface="微软雅黑" pitchFamily="34" charset="-122"/>
              <a:ea typeface="微软雅黑" pitchFamily="34" charset="-122"/>
              <a:cs typeface="+mn-ea"/>
              <a:sym typeface="微软雅黑" pitchFamily="34" charset="-122"/>
            </a:endParaRPr>
          </a:p>
        </p:txBody>
      </p:sp>
    </p:spTree>
    <p:extLst>
      <p:ext uri="{BB962C8B-B14F-4D97-AF65-F5344CB8AC3E}">
        <p14:creationId xmlns:p14="http://schemas.microsoft.com/office/powerpoint/2010/main" val="51233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0" fontAlgn="base" latinLnBrk="0" hangingPunct="0">
              <a:lnSpc>
                <a:spcPct val="150000"/>
              </a:lnSpc>
              <a:spcBef>
                <a:spcPct val="0"/>
              </a:spcBef>
              <a:spcAft>
                <a:spcPct val="0"/>
              </a:spcAft>
              <a:buClrTx/>
              <a:buSzTx/>
              <a:buFont typeface="Arial" charset="0"/>
              <a:buChar char="•"/>
              <a:tabLst/>
              <a:defRPr/>
            </a:pPr>
            <a:r>
              <a:rPr lang="en-US" altLang="zh-CN" sz="1200" dirty="0" smtClean="0">
                <a:latin typeface="微软雅黑" panose="020B0503020204020204" pitchFamily="34" charset="-122"/>
                <a:ea typeface="微软雅黑" panose="020B0503020204020204" pitchFamily="34" charset="-122"/>
              </a:rPr>
              <a:t>1998</a:t>
            </a:r>
            <a:r>
              <a:rPr lang="zh-CN" altLang="en-US" sz="1200" dirty="0" smtClean="0">
                <a:latin typeface="微软雅黑" panose="020B0503020204020204" pitchFamily="34" charset="-122"/>
                <a:ea typeface="微软雅黑" panose="020B0503020204020204" pitchFamily="34" charset="-122"/>
              </a:rPr>
              <a:t>年，王东辉注册公司，独自创业，业务规模迅速扩大</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2001</a:t>
            </a:r>
            <a:r>
              <a:rPr lang="zh-CN" altLang="en-US" sz="1200" dirty="0" smtClean="0">
                <a:latin typeface="微软雅黑" panose="020B0503020204020204" pitchFamily="34" charset="-122"/>
                <a:ea typeface="微软雅黑" panose="020B0503020204020204" pitchFamily="34" charset="-122"/>
              </a:rPr>
              <a:t>年，荣之联创立</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2005</a:t>
            </a:r>
            <a:r>
              <a:rPr lang="zh-CN" altLang="en-US" sz="1200" dirty="0" smtClean="0">
                <a:latin typeface="微软雅黑" panose="020B0503020204020204" pitchFamily="34" charset="-122"/>
                <a:ea typeface="微软雅黑" panose="020B0503020204020204" pitchFamily="34" charset="-122"/>
              </a:rPr>
              <a:t>年，组建管理团队</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2007</a:t>
            </a:r>
            <a:r>
              <a:rPr lang="zh-CN" altLang="en-US" sz="1200" dirty="0" smtClean="0">
                <a:latin typeface="微软雅黑" panose="020B0503020204020204" pitchFamily="34" charset="-122"/>
                <a:ea typeface="微软雅黑" panose="020B0503020204020204" pitchFamily="34" charset="-122"/>
              </a:rPr>
              <a:t>年，公司股份制改造</a:t>
            </a:r>
            <a:endParaRPr lang="en-US" altLang="zh-CN" sz="1200" dirty="0" smtClean="0">
              <a:latin typeface="微软雅黑" panose="020B0503020204020204" pitchFamily="34" charset="-122"/>
              <a:ea typeface="微软雅黑" panose="020B0503020204020204" pitchFamily="34" charset="-122"/>
            </a:endParaRPr>
          </a:p>
          <a:p>
            <a:pPr marL="171450" marR="0" indent="-171450" algn="l" defTabSz="914400" rtl="0" eaLnBrk="0" fontAlgn="base" latinLnBrk="0" hangingPunct="0">
              <a:lnSpc>
                <a:spcPct val="150000"/>
              </a:lnSpc>
              <a:spcBef>
                <a:spcPct val="0"/>
              </a:spcBef>
              <a:spcAft>
                <a:spcPct val="0"/>
              </a:spcAft>
              <a:buClrTx/>
              <a:buSzTx/>
              <a:buFont typeface="Arial" charset="0"/>
              <a:buChar char="•"/>
              <a:tabLst/>
              <a:defRPr/>
            </a:pPr>
            <a:r>
              <a:rPr lang="en-US" altLang="zh-CN" sz="1200" dirty="0" smtClean="0">
                <a:latin typeface="微软雅黑" panose="020B0503020204020204" pitchFamily="34" charset="-122"/>
                <a:ea typeface="微软雅黑" panose="020B0503020204020204" pitchFamily="34" charset="-122"/>
              </a:rPr>
              <a:t>2011</a:t>
            </a:r>
            <a:r>
              <a:rPr lang="zh-CN" altLang="en-US" sz="1200" dirty="0" smtClean="0">
                <a:latin typeface="微软雅黑" panose="020B0503020204020204" pitchFamily="34" charset="-122"/>
                <a:ea typeface="微软雅黑" panose="020B0503020204020204" pitchFamily="34" charset="-122"/>
              </a:rPr>
              <a:t>年，</a:t>
            </a:r>
            <a:r>
              <a:rPr lang="en-US" altLang="zh-CN" sz="1200" dirty="0" smtClean="0">
                <a:latin typeface="微软雅黑" panose="020B0503020204020204" pitchFamily="34" charset="-122"/>
                <a:ea typeface="微软雅黑" panose="020B0503020204020204" pitchFamily="34" charset="-122"/>
              </a:rPr>
              <a:t>IPO</a:t>
            </a:r>
            <a:r>
              <a:rPr lang="zh-CN" altLang="en-US" sz="1200" dirty="0" smtClean="0">
                <a:latin typeface="微软雅黑" panose="020B0503020204020204" pitchFamily="34" charset="-122"/>
                <a:ea typeface="微软雅黑" panose="020B0503020204020204" pitchFamily="34" charset="-122"/>
              </a:rPr>
              <a:t>成功，</a:t>
            </a:r>
            <a:r>
              <a:rPr lang="en-US" altLang="zh-CN" sz="1200" b="0" i="0" kern="1200" dirty="0" smtClean="0">
                <a:solidFill>
                  <a:schemeClr val="tx1"/>
                </a:solidFill>
                <a:effectLst/>
                <a:latin typeface="Lato Light"/>
                <a:ea typeface="宋体" pitchFamily="2" charset="-122"/>
                <a:cs typeface="+mn-cs"/>
              </a:rPr>
              <a:t>2011</a:t>
            </a:r>
            <a:r>
              <a:rPr lang="zh-CN" altLang="en-US" sz="1200" b="0" i="0" kern="1200" dirty="0" smtClean="0">
                <a:solidFill>
                  <a:schemeClr val="tx1"/>
                </a:solidFill>
                <a:effectLst/>
                <a:latin typeface="Lato Light"/>
                <a:ea typeface="宋体" pitchFamily="2" charset="-122"/>
                <a:cs typeface="+mn-cs"/>
              </a:rPr>
              <a:t>年</a:t>
            </a:r>
            <a:r>
              <a:rPr lang="en-US" altLang="zh-CN" sz="1200" b="0" i="0" kern="1200" dirty="0" smtClean="0">
                <a:solidFill>
                  <a:schemeClr val="tx1"/>
                </a:solidFill>
                <a:effectLst/>
                <a:latin typeface="Lato Light"/>
                <a:ea typeface="宋体" pitchFamily="2" charset="-122"/>
                <a:cs typeface="+mn-cs"/>
              </a:rPr>
              <a:t>12</a:t>
            </a:r>
            <a:r>
              <a:rPr lang="zh-CN" altLang="en-US" sz="1200" b="0" i="0" kern="1200" dirty="0" smtClean="0">
                <a:solidFill>
                  <a:schemeClr val="tx1"/>
                </a:solidFill>
                <a:effectLst/>
                <a:latin typeface="Lato Light"/>
                <a:ea typeface="宋体" pitchFamily="2" charset="-122"/>
                <a:cs typeface="+mn-cs"/>
              </a:rPr>
              <a:t>月</a:t>
            </a:r>
            <a:r>
              <a:rPr lang="en-US" altLang="zh-CN" sz="1200" b="0" i="0" kern="1200" dirty="0" smtClean="0">
                <a:solidFill>
                  <a:schemeClr val="tx1"/>
                </a:solidFill>
                <a:effectLst/>
                <a:latin typeface="Lato Light"/>
                <a:ea typeface="宋体" pitchFamily="2" charset="-122"/>
                <a:cs typeface="+mn-cs"/>
              </a:rPr>
              <a:t>20</a:t>
            </a:r>
            <a:r>
              <a:rPr lang="zh-CN" altLang="en-US" sz="1200" b="0" i="0" kern="1200" dirty="0" smtClean="0">
                <a:solidFill>
                  <a:schemeClr val="tx1"/>
                </a:solidFill>
                <a:effectLst/>
                <a:latin typeface="Lato Light"/>
                <a:ea typeface="宋体" pitchFamily="2" charset="-122"/>
                <a:cs typeface="+mn-cs"/>
              </a:rPr>
              <a:t>日在深圳证券交易所成功上市，股票代码：</a:t>
            </a:r>
            <a:r>
              <a:rPr lang="en-US" altLang="zh-CN" sz="1200" b="0" i="0" kern="1200" dirty="0" smtClean="0">
                <a:solidFill>
                  <a:schemeClr val="tx1"/>
                </a:solidFill>
                <a:effectLst/>
                <a:latin typeface="Lato Light"/>
                <a:ea typeface="宋体" pitchFamily="2" charset="-122"/>
                <a:cs typeface="+mn-cs"/>
              </a:rPr>
              <a:t>002642</a:t>
            </a:r>
            <a:r>
              <a:rPr lang="zh-CN" altLang="en-US" sz="1200" b="0" i="0" kern="1200" dirty="0" smtClean="0">
                <a:solidFill>
                  <a:schemeClr val="tx1"/>
                </a:solidFill>
                <a:effectLst/>
                <a:latin typeface="Lato Light"/>
                <a:ea typeface="宋体" pitchFamily="2" charset="-122"/>
                <a:cs typeface="+mn-cs"/>
              </a:rPr>
              <a:t>，融资</a:t>
            </a:r>
            <a:r>
              <a:rPr lang="en-US" altLang="zh-CN" sz="1200" b="0" i="0" kern="1200" dirty="0" smtClean="0">
                <a:solidFill>
                  <a:schemeClr val="tx1"/>
                </a:solidFill>
                <a:effectLst/>
                <a:latin typeface="Lato Light"/>
                <a:ea typeface="宋体" pitchFamily="2" charset="-122"/>
                <a:cs typeface="+mn-cs"/>
              </a:rPr>
              <a:t>6.25</a:t>
            </a:r>
            <a:r>
              <a:rPr lang="zh-CN" altLang="en-US" sz="1200" b="0" i="0" kern="1200" dirty="0" smtClean="0">
                <a:solidFill>
                  <a:schemeClr val="tx1"/>
                </a:solidFill>
                <a:effectLst/>
                <a:latin typeface="Lato Light"/>
                <a:ea typeface="宋体" pitchFamily="2" charset="-122"/>
                <a:cs typeface="+mn-cs"/>
              </a:rPr>
              <a:t>亿</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2013</a:t>
            </a:r>
            <a:r>
              <a:rPr lang="zh-CN" altLang="en-US" sz="1200" dirty="0" smtClean="0">
                <a:latin typeface="微软雅黑" panose="020B0503020204020204" pitchFamily="34" charset="-122"/>
                <a:ea typeface="微软雅黑" panose="020B0503020204020204" pitchFamily="34" charset="-122"/>
              </a:rPr>
              <a:t>年</a:t>
            </a:r>
            <a:r>
              <a:rPr lang="en-US" altLang="zh-CN" sz="1200" dirty="0" smtClean="0">
                <a:latin typeface="微软雅黑" panose="020B0503020204020204" pitchFamily="34" charset="-122"/>
                <a:ea typeface="微软雅黑" panose="020B0503020204020204" pitchFamily="34" charset="-122"/>
              </a:rPr>
              <a:t>-2014</a:t>
            </a:r>
            <a:r>
              <a:rPr lang="zh-CN" altLang="en-US" sz="1200" dirty="0" smtClean="0">
                <a:latin typeface="微软雅黑" panose="020B0503020204020204" pitchFamily="34" charset="-122"/>
                <a:ea typeface="微软雅黑" panose="020B0503020204020204" pitchFamily="34" charset="-122"/>
              </a:rPr>
              <a:t>年，公司完成收购车网互联，泰和佳通，实现在物联网，大数据领域的技术和业务整合</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2015</a:t>
            </a:r>
            <a:r>
              <a:rPr lang="zh-CN" altLang="en-US" sz="1200" dirty="0" smtClean="0">
                <a:latin typeface="微软雅黑" panose="020B0503020204020204" pitchFamily="34" charset="-122"/>
                <a:ea typeface="微软雅黑" panose="020B0503020204020204" pitchFamily="34" charset="-122"/>
              </a:rPr>
              <a:t>年，完成</a:t>
            </a:r>
            <a:r>
              <a:rPr lang="en-US" altLang="zh-CN" sz="1200" dirty="0" smtClean="0">
                <a:latin typeface="微软雅黑" panose="020B0503020204020204" pitchFamily="34" charset="-122"/>
                <a:ea typeface="微软雅黑" panose="020B0503020204020204" pitchFamily="34" charset="-122"/>
              </a:rPr>
              <a:t>10</a:t>
            </a:r>
            <a:r>
              <a:rPr lang="zh-CN" altLang="en-US" sz="1200" dirty="0" smtClean="0">
                <a:latin typeface="微软雅黑" panose="020B0503020204020204" pitchFamily="34" charset="-122"/>
                <a:ea typeface="微软雅黑" panose="020B0503020204020204" pitchFamily="34" charset="-122"/>
              </a:rPr>
              <a:t>亿元定增</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Arial" charset="0"/>
              <a:buChar char="•"/>
            </a:pPr>
            <a:r>
              <a:rPr lang="en-US" altLang="zh-CN" sz="1200" dirty="0" smtClean="0">
                <a:latin typeface="微软雅黑" panose="020B0503020204020204" pitchFamily="34" charset="-122"/>
                <a:ea typeface="微软雅黑" panose="020B0503020204020204" pitchFamily="34" charset="-122"/>
              </a:rPr>
              <a:t>2017</a:t>
            </a:r>
            <a:r>
              <a:rPr lang="zh-CN" altLang="en-US" sz="1200" dirty="0" smtClean="0">
                <a:latin typeface="微软雅黑" panose="020B0503020204020204" pitchFamily="34" charset="-122"/>
                <a:ea typeface="微软雅黑" panose="020B0503020204020204" pitchFamily="34" charset="-122"/>
              </a:rPr>
              <a:t>年</a:t>
            </a: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月，荣之联大厦启用，公司迈向新的征程</a:t>
            </a:r>
            <a:endParaRPr lang="en-US" altLang="zh-CN" sz="1200" dirty="0" smtClean="0">
              <a:latin typeface="微软雅黑" panose="020B0503020204020204" pitchFamily="34" charset="-122"/>
              <a:ea typeface="微软雅黑" panose="020B0503020204020204" pitchFamily="34" charset="-122"/>
            </a:endParaRPr>
          </a:p>
          <a:p>
            <a:pPr algn="just" eaLnBrk="1" hangingPunct="1">
              <a:spcBef>
                <a:spcPts val="600"/>
              </a:spcBef>
            </a:pPr>
            <a:endParaRPr lang="zh-CN" altLang="en-US" sz="1200" dirty="0" smtClean="0">
              <a:latin typeface="Verdana" panose="020B0604030504040204" pitchFamily="34" charset="0"/>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5</a:t>
            </a:fld>
            <a:endParaRPr lang="en-AU" altLang="en-US">
              <a:latin typeface="Lato Light"/>
              <a:cs typeface="+mn-cs"/>
            </a:endParaRPr>
          </a:p>
        </p:txBody>
      </p:sp>
    </p:spTree>
    <p:extLst>
      <p:ext uri="{BB962C8B-B14F-4D97-AF65-F5344CB8AC3E}">
        <p14:creationId xmlns:p14="http://schemas.microsoft.com/office/powerpoint/2010/main" val="1436502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公司于</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2011</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年在深交所上市，总部在北京，目前有</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个研发中心</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15</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个分公司，</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并形成覆盖全国的营销服务网络。</a:t>
            </a:r>
          </a:p>
          <a:p>
            <a:pPr marL="0" marR="0" lvl="0" indent="0" algn="just" defTabSz="914400" rtl="0" eaLnBrk="1" fontAlgn="base" latinLnBrk="0" hangingPunct="1">
              <a:lnSpc>
                <a:spcPct val="100000"/>
              </a:lnSpc>
              <a:spcBef>
                <a:spcPts val="600"/>
              </a:spcBef>
              <a:spcAft>
                <a:spcPct val="0"/>
              </a:spcAft>
              <a:buClrTx/>
              <a:buSzTx/>
              <a:buFontTx/>
              <a:buNone/>
              <a:tabLst/>
              <a:defRPr/>
            </a:pP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2017</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年度</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财务审计报告显示，公司年营业额</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18.88</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亿</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元</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人民币，</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集团总资产规模</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达</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60</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亿</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元人民币。</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截</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至</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到</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2018</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年</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4</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月</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，员工规模</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1353</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人</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1216630" rtl="0" eaLnBrk="0" fontAlgn="base" latinLnBrk="0" hangingPunct="0">
              <a:lnSpc>
                <a:spcPct val="100000"/>
              </a:lnSpc>
              <a:spcBef>
                <a:spcPct val="0"/>
              </a:spcBef>
              <a:spcAft>
                <a:spcPct val="0"/>
              </a:spcAft>
              <a:buClr>
                <a:srgbClr val="0F85F1"/>
              </a:buClr>
              <a:buSzTx/>
              <a:buFont typeface="Wingdings" pitchFamily="2" charset="2"/>
              <a:buNone/>
              <a:tabLst/>
              <a:defRPr/>
            </a:pPr>
            <a:r>
              <a:rPr lang="en-US" altLang="zh-CN" sz="1200" b="1" dirty="0" smtClean="0">
                <a:solidFill>
                  <a:srgbClr val="1D2087"/>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b="1" dirty="0" smtClean="0">
                <a:solidFill>
                  <a:srgbClr val="1D2087"/>
                </a:solidFill>
                <a:latin typeface="微软雅黑" panose="020B0503020204020204" pitchFamily="34" charset="-122"/>
                <a:ea typeface="微软雅黑" panose="020B0503020204020204" pitchFamily="34" charset="-122"/>
                <a:sym typeface="微软雅黑" panose="020B0503020204020204" pitchFamily="34" charset="-122"/>
              </a:rPr>
              <a:t>个研发中心</a:t>
            </a:r>
            <a:endParaRPr lang="en-US" altLang="zh-CN" sz="1200" b="1" dirty="0" smtClean="0">
              <a:solidFill>
                <a:srgbClr val="1D2087"/>
              </a:solidFill>
              <a:latin typeface="微软雅黑" panose="020B0503020204020204" pitchFamily="34" charset="-122"/>
              <a:ea typeface="微软雅黑" panose="020B0503020204020204" pitchFamily="34" charset="-122"/>
              <a:sym typeface="微软雅黑" panose="020B0503020204020204" pitchFamily="34" charset="-122"/>
            </a:endParaRPr>
          </a:p>
          <a:p>
            <a:pPr marL="384377" indent="-384377" defTabSz="1217476" fontAlgn="auto">
              <a:lnSpc>
                <a:spcPct val="100000"/>
              </a:lnSpc>
              <a:spcBef>
                <a:spcPts val="1333"/>
              </a:spcBef>
              <a:spcAft>
                <a:spcPts val="0"/>
              </a:spcAft>
              <a:buClr>
                <a:srgbClr val="0F85F1"/>
              </a:buClr>
              <a:buFont typeface="Wingdings" pitchFamily="2" charset="2"/>
              <a:buChar char="Ø"/>
              <a:defRPr/>
            </a:pPr>
            <a:r>
              <a:rPr lang="zh-CN" altLang="en-US" sz="1200" b="0" noProof="1" smtClean="0">
                <a:solidFill>
                  <a:schemeClr val="accent3"/>
                </a:solidFill>
                <a:latin typeface="微软雅黑" panose="020B0503020204020204" pitchFamily="34" charset="-122"/>
                <a:ea typeface="微软雅黑" panose="020B0503020204020204" pitchFamily="34" charset="-122"/>
                <a:sym typeface="宋体" pitchFamily="2" charset="-122"/>
              </a:rPr>
              <a:t>北京</a:t>
            </a:r>
            <a:endParaRPr lang="en-US" altLang="zh-CN" sz="1200" b="0" noProof="1" smtClean="0">
              <a:solidFill>
                <a:schemeClr val="accent3"/>
              </a:solidFill>
              <a:latin typeface="微软雅黑" panose="020B0503020204020204" pitchFamily="34" charset="-122"/>
              <a:ea typeface="微软雅黑" panose="020B0503020204020204" pitchFamily="34" charset="-122"/>
              <a:sym typeface="宋体" pitchFamily="2" charset="-122"/>
            </a:endParaRPr>
          </a:p>
          <a:p>
            <a:pPr marL="384377" indent="-384377" defTabSz="1217476" fontAlgn="auto">
              <a:lnSpc>
                <a:spcPct val="100000"/>
              </a:lnSpc>
              <a:spcBef>
                <a:spcPts val="1333"/>
              </a:spcBef>
              <a:spcAft>
                <a:spcPts val="0"/>
              </a:spcAft>
              <a:buClr>
                <a:srgbClr val="0F85F1"/>
              </a:buClr>
              <a:buFont typeface="Wingdings" pitchFamily="2" charset="2"/>
              <a:buChar char="Ø"/>
              <a:defRPr/>
            </a:pPr>
            <a:r>
              <a:rPr lang="zh-CN" altLang="en-US" sz="1200" b="0" noProof="1" smtClean="0">
                <a:solidFill>
                  <a:schemeClr val="accent3"/>
                </a:solidFill>
                <a:latin typeface="微软雅黑" panose="020B0503020204020204" pitchFamily="34" charset="-122"/>
                <a:ea typeface="微软雅黑" panose="020B0503020204020204" pitchFamily="34" charset="-122"/>
                <a:sym typeface="宋体" pitchFamily="2" charset="-122"/>
              </a:rPr>
              <a:t>成都</a:t>
            </a:r>
            <a:endParaRPr lang="en-US" altLang="zh-CN" sz="1200" b="0" noProof="1" smtClean="0">
              <a:solidFill>
                <a:schemeClr val="accent3"/>
              </a:solidFill>
              <a:latin typeface="微软雅黑" panose="020B0503020204020204" pitchFamily="34" charset="-122"/>
              <a:ea typeface="微软雅黑" panose="020B0503020204020204" pitchFamily="34" charset="-122"/>
              <a:sym typeface="宋体" pitchFamily="2" charset="-122"/>
            </a:endParaRPr>
          </a:p>
          <a:p>
            <a:pPr marL="384377" indent="-384377" defTabSz="1217476" fontAlgn="auto">
              <a:lnSpc>
                <a:spcPct val="100000"/>
              </a:lnSpc>
              <a:spcBef>
                <a:spcPts val="1333"/>
              </a:spcBef>
              <a:spcAft>
                <a:spcPts val="0"/>
              </a:spcAft>
              <a:buClr>
                <a:srgbClr val="0F85F1"/>
              </a:buClr>
              <a:buFont typeface="Wingdings" pitchFamily="2" charset="2"/>
              <a:buChar char="Ø"/>
              <a:defRPr/>
            </a:pPr>
            <a:r>
              <a:rPr lang="zh-CN" altLang="en-US" sz="1200" b="0" noProof="1" smtClean="0">
                <a:solidFill>
                  <a:schemeClr val="accent3"/>
                </a:solidFill>
                <a:latin typeface="微软雅黑" panose="020B0503020204020204" pitchFamily="34" charset="-122"/>
                <a:ea typeface="微软雅黑" panose="020B0503020204020204" pitchFamily="34" charset="-122"/>
                <a:sym typeface="宋体" pitchFamily="2" charset="-122"/>
              </a:rPr>
              <a:t>沈阳</a:t>
            </a:r>
            <a:endParaRPr lang="en-US" altLang="zh-CN" sz="1200" b="1" dirty="0" smtClean="0">
              <a:solidFill>
                <a:srgbClr val="1D208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6</a:t>
            </a:fld>
            <a:endParaRPr lang="en-AU" altLang="en-US">
              <a:latin typeface="Lato Light"/>
              <a:cs typeface="+mn-cs"/>
            </a:endParaRPr>
          </a:p>
        </p:txBody>
      </p:sp>
    </p:spTree>
    <p:extLst>
      <p:ext uri="{BB962C8B-B14F-4D97-AF65-F5344CB8AC3E}">
        <p14:creationId xmlns:p14="http://schemas.microsoft.com/office/powerpoint/2010/main" val="686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7</a:t>
            </a:fld>
            <a:endParaRPr lang="en-AU" altLang="en-US">
              <a:latin typeface="Lato Light"/>
              <a:cs typeface="+mn-cs"/>
            </a:endParaRPr>
          </a:p>
        </p:txBody>
      </p:sp>
    </p:spTree>
    <p:extLst>
      <p:ext uri="{BB962C8B-B14F-4D97-AF65-F5344CB8AC3E}">
        <p14:creationId xmlns:p14="http://schemas.microsoft.com/office/powerpoint/2010/main" val="55474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公司资质、标准</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 &amp; </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知识产权、荣誉：荣之联具备系统集成一级资质和软件能力成熟度三级认证，我们多年来一直积极的拥抱互联网，获得了“增值电信业务许可”和</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公司少有的“互联网地图服务甲级测绘资质”</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因注重技术创新，我们的自主知识产权的产品和技术专利成果喜人，我们作为</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ITSS</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（中国的</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ITIL</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）核心成员，牵头制定了《信息服务技术云服务服务级别协议规范》的国家标准和《信息技术服务 服务级别协议指南》的行业标准；因优秀的规划和项目建设能力，我们承接了很多知名客户，国家部委和北京市的重点项目，也获得了很多的荣誉。</a:t>
            </a: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8</a:t>
            </a:fld>
            <a:endParaRPr lang="en-AU" altLang="en-US">
              <a:latin typeface="Lato Light"/>
              <a:cs typeface="+mn-cs"/>
            </a:endParaRPr>
          </a:p>
        </p:txBody>
      </p:sp>
    </p:spTree>
    <p:extLst>
      <p:ext uri="{BB962C8B-B14F-4D97-AF65-F5344CB8AC3E}">
        <p14:creationId xmlns:p14="http://schemas.microsoft.com/office/powerpoint/2010/main" val="309956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base" latinLnBrk="0" hangingPunct="1">
              <a:lnSpc>
                <a:spcPct val="100000"/>
              </a:lnSpc>
              <a:spcBef>
                <a:spcPts val="600"/>
              </a:spcBef>
              <a:spcAft>
                <a:spcPct val="0"/>
              </a:spcAft>
              <a:buClrTx/>
              <a:buSzTx/>
              <a:buFontTx/>
              <a:buNone/>
              <a:tabLst/>
              <a:defRPr/>
            </a:pPr>
            <a:r>
              <a:rPr lang="zh-CN" altLang="en-US" sz="1200" dirty="0" smtClean="0">
                <a:solidFill>
                  <a:schemeClr val="bg1"/>
                </a:solidFill>
              </a:rPr>
              <a:t>荣之联借助自身产品优势及丰富的客户服务经验，专注于为国内外各类企业级用户提供更好的服务终端用户的解决方案，引领客户探索新型商务模式，助力企业的数字业务转型，从而为企业带来更高的营业额和利润率，实现与客户、投资人、合作伙伴以及员工的共同进步与持续发展。</a:t>
            </a:r>
          </a:p>
          <a:p>
            <a:pPr algn="just" eaLnBrk="1" hangingPunct="1">
              <a:spcBef>
                <a:spcPts val="600"/>
              </a:spcBef>
            </a:pPr>
            <a:endParaRPr lang="en-US" altLang="zh-CN" sz="1200" dirty="0" smtClean="0">
              <a:latin typeface="Verdana" panose="020B0604030504040204" pitchFamily="34" charset="0"/>
              <a:ea typeface="微软雅黑" panose="020B0503020204020204" pitchFamily="34" charset="-122"/>
              <a:sym typeface="微软雅黑" panose="020B0503020204020204" pitchFamily="34" charset="-122"/>
            </a:endParaRPr>
          </a:p>
          <a:p>
            <a:pPr algn="just" eaLnBrk="1" hangingPunct="1">
              <a:spcBef>
                <a:spcPts val="600"/>
              </a:spcBef>
            </a:pPr>
            <a:r>
              <a:rPr lang="zh-CN" altLang="en-US" sz="1200" dirty="0" smtClean="0">
                <a:latin typeface="Verdana" panose="020B0604030504040204" pitchFamily="34" charset="0"/>
                <a:ea typeface="微软雅黑" panose="020B0503020204020204" pitchFamily="34" charset="-122"/>
                <a:sym typeface="微软雅黑" panose="020B0503020204020204" pitchFamily="34" charset="-122"/>
              </a:rPr>
              <a:t>企业的价值理念：包容本分、创新求变、客户至上、结果导向</a:t>
            </a:r>
            <a:endParaRPr lang="en-US" altLang="zh-CN" sz="1200" dirty="0" smtClean="0">
              <a:latin typeface="Verdana" panose="020B0604030504040204" pitchFamily="34" charset="0"/>
              <a:ea typeface="微软雅黑" panose="020B0503020204020204" pitchFamily="34" charset="-122"/>
              <a:sym typeface="微软雅黑" panose="020B0503020204020204" pitchFamily="34" charset="-122"/>
            </a:endParaRPr>
          </a:p>
          <a:p>
            <a:pPr marL="0" marR="0" indent="0" algn="just" defTabSz="914400" rtl="0" eaLnBrk="1" fontAlgn="base" latinLnBrk="0" hangingPunct="1">
              <a:lnSpc>
                <a:spcPct val="100000"/>
              </a:lnSpc>
              <a:spcBef>
                <a:spcPts val="600"/>
              </a:spcBef>
              <a:spcAft>
                <a:spcPct val="0"/>
              </a:spcAft>
              <a:buClrTx/>
              <a:buSzTx/>
              <a:buFontTx/>
              <a:buNone/>
              <a:tabLst/>
              <a:defRPr/>
            </a:pPr>
            <a:r>
              <a:rPr lang="zh-CN" altLang="en-US" sz="1200" dirty="0" smtClean="0">
                <a:latin typeface="Verdana" panose="020B0604030504040204" pitchFamily="34" charset="0"/>
                <a:ea typeface="微软雅黑" panose="020B0503020204020204" pitchFamily="34" charset="-122"/>
                <a:sym typeface="微软雅黑" panose="020B0503020204020204" pitchFamily="34" charset="-122"/>
              </a:rPr>
              <a:t>企业的使命：</a:t>
            </a:r>
            <a:r>
              <a:rPr lang="zh-CN" altLang="en-US" sz="1200" dirty="0" smtClean="0">
                <a:solidFill>
                  <a:schemeClr val="bg1"/>
                </a:solidFill>
                <a:latin typeface="微软雅黑" panose="020B0503020204020204" pitchFamily="34" charset="-122"/>
                <a:ea typeface="微软雅黑" panose="020B0503020204020204" pitchFamily="34" charset="-122"/>
              </a:rPr>
              <a:t>帮助客户实现核心业务的全面数字化和信息资源的应用创新 </a:t>
            </a:r>
          </a:p>
          <a:p>
            <a:pPr marL="0" marR="0" indent="0" algn="just" defTabSz="914400" rtl="0" eaLnBrk="1" fontAlgn="base" latinLnBrk="0" hangingPunct="1">
              <a:lnSpc>
                <a:spcPct val="100000"/>
              </a:lnSpc>
              <a:spcBef>
                <a:spcPts val="600"/>
              </a:spcBef>
              <a:spcAft>
                <a:spcPct val="0"/>
              </a:spcAft>
              <a:buClrTx/>
              <a:buSzTx/>
              <a:buFontTx/>
              <a:buNone/>
              <a:tabLst/>
              <a:defRPr/>
            </a:pPr>
            <a:r>
              <a:rPr lang="zh-CN" altLang="en-US" sz="1200" dirty="0" smtClean="0">
                <a:latin typeface="Verdana" panose="020B0604030504040204" pitchFamily="34" charset="0"/>
                <a:ea typeface="微软雅黑" panose="020B0503020204020204" pitchFamily="34" charset="-122"/>
                <a:sym typeface="微软雅黑" panose="020B0503020204020204" pitchFamily="34" charset="-122"/>
              </a:rPr>
              <a:t>企业的愿景：</a:t>
            </a:r>
            <a:r>
              <a:rPr lang="zh-CN" altLang="en-US" sz="1200" dirty="0" smtClean="0">
                <a:solidFill>
                  <a:schemeClr val="bg1"/>
                </a:solidFill>
                <a:latin typeface="微软雅黑" panose="020B0503020204020204" pitchFamily="34" charset="-122"/>
                <a:ea typeface="微软雅黑" panose="020B0503020204020204" pitchFamily="34" charset="-122"/>
              </a:rPr>
              <a:t>成为中国企业级 </a:t>
            </a:r>
            <a:r>
              <a:rPr lang="en-US" altLang="zh-CN" sz="1200" dirty="0" smtClean="0">
                <a:solidFill>
                  <a:schemeClr val="bg1"/>
                </a:solidFill>
                <a:latin typeface="微软雅黑" panose="020B0503020204020204" pitchFamily="34" charset="-122"/>
                <a:ea typeface="微软雅黑" panose="020B0503020204020204" pitchFamily="34" charset="-122"/>
              </a:rPr>
              <a:t>IT</a:t>
            </a:r>
            <a:r>
              <a:rPr lang="zh-CN" altLang="en-US" sz="1200" dirty="0" smtClean="0">
                <a:solidFill>
                  <a:schemeClr val="bg1"/>
                </a:solidFill>
                <a:latin typeface="微软雅黑" panose="020B0503020204020204" pitchFamily="34" charset="-122"/>
                <a:ea typeface="微软雅黑" panose="020B0503020204020204" pitchFamily="34" charset="-122"/>
              </a:rPr>
              <a:t>市场赋能者</a:t>
            </a:r>
          </a:p>
          <a:p>
            <a:pPr algn="just" eaLnBrk="1" hangingPunct="1">
              <a:spcBef>
                <a:spcPts val="600"/>
              </a:spcBef>
            </a:pPr>
            <a:r>
              <a:rPr lang="zh-CN" altLang="en-US" sz="1200" dirty="0" smtClean="0">
                <a:latin typeface="Verdana" panose="020B0604030504040204" pitchFamily="34" charset="0"/>
                <a:ea typeface="微软雅黑" panose="020B0503020204020204" pitchFamily="34" charset="-122"/>
                <a:sym typeface="微软雅黑" panose="020B0503020204020204" pitchFamily="34" charset="-122"/>
              </a:rPr>
              <a:t>集团战略：行业聚焦、积木式创新、蜂巢式组织、业务出海</a:t>
            </a:r>
          </a:p>
          <a:p>
            <a:pPr algn="just" eaLnBrk="1" hangingPunct="1">
              <a:spcBef>
                <a:spcPts val="600"/>
              </a:spcBef>
            </a:pPr>
            <a:endParaRPr lang="zh-CN" altLang="en-US" sz="1200" dirty="0" smtClean="0">
              <a:latin typeface="Verdana" panose="020B0604030504040204" pitchFamily="34" charset="0"/>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9</a:t>
            </a:fld>
            <a:endParaRPr lang="en-AU" altLang="en-US">
              <a:latin typeface="Lato Light"/>
              <a:cs typeface="+mn-cs"/>
            </a:endParaRPr>
          </a:p>
        </p:txBody>
      </p:sp>
    </p:spTree>
    <p:extLst>
      <p:ext uri="{BB962C8B-B14F-4D97-AF65-F5344CB8AC3E}">
        <p14:creationId xmlns:p14="http://schemas.microsoft.com/office/powerpoint/2010/main" val="12759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CMP</a:t>
            </a:r>
            <a:r>
              <a:rPr lang="zh-CN" altLang="en-US" dirty="0" smtClean="0"/>
              <a:t>：云资源管理</a:t>
            </a:r>
            <a:endParaRPr lang="en-US" altLang="zh-CN" dirty="0" smtClean="0"/>
          </a:p>
          <a:p>
            <a:r>
              <a:rPr lang="en-US" altLang="zh-CN" dirty="0" smtClean="0"/>
              <a:t>PaaS</a:t>
            </a:r>
            <a:r>
              <a:rPr lang="zh-CN" altLang="en-US" dirty="0" smtClean="0"/>
              <a:t>：基于</a:t>
            </a:r>
            <a:r>
              <a:rPr lang="en-US" altLang="zh-CN" dirty="0" smtClean="0"/>
              <a:t>Docker</a:t>
            </a:r>
            <a:r>
              <a:rPr lang="zh-CN" altLang="en-US" dirty="0" smtClean="0"/>
              <a:t>容器技术</a:t>
            </a:r>
            <a:endParaRPr lang="en-US" altLang="zh-CN" dirty="0" smtClean="0"/>
          </a:p>
          <a:p>
            <a:r>
              <a:rPr lang="en-US" altLang="zh-CN" dirty="0" smtClean="0"/>
              <a:t>CI/CD</a:t>
            </a:r>
            <a:r>
              <a:rPr lang="zh-CN" altLang="en-US" dirty="0" smtClean="0"/>
              <a:t>：持续集成、持续开发</a:t>
            </a:r>
            <a:endParaRPr lang="en-US" altLang="zh-CN" dirty="0" smtClean="0"/>
          </a:p>
          <a:p>
            <a:r>
              <a:rPr lang="en-US" altLang="zh-CN" dirty="0" smtClean="0"/>
              <a:t>ELSA</a:t>
            </a:r>
            <a:r>
              <a:rPr lang="zh-CN" altLang="en-US" dirty="0" smtClean="0"/>
              <a:t>：快速基因分析算法，源自</a:t>
            </a:r>
            <a:r>
              <a:rPr lang="en-US" altLang="zh-CN" dirty="0" smtClean="0"/>
              <a:t>L3</a:t>
            </a:r>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10</a:t>
            </a:fld>
            <a:endParaRPr lang="en-AU" altLang="en-US">
              <a:latin typeface="Lato Light"/>
              <a:cs typeface="+mn-cs"/>
            </a:endParaRPr>
          </a:p>
        </p:txBody>
      </p:sp>
    </p:spTree>
    <p:extLst>
      <p:ext uri="{BB962C8B-B14F-4D97-AF65-F5344CB8AC3E}">
        <p14:creationId xmlns:p14="http://schemas.microsoft.com/office/powerpoint/2010/main" val="245539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荣之联目前有三大业务板块：</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企业</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服务</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，包括</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服务、混合云和</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SaaS</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服务</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，这是</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我们在业内擅长的技术领域</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，规模最大，能力最成熟</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与完备</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物联网</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，包括车，水，农业等物联网和大数据的解决方案，</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是我们着力打造</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大力发展的业务</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p>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医疗大健康，</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是我们的孵化业务，是未来公司的业务增长极。</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600"/>
              </a:spcBef>
              <a:spcAft>
                <a:spcPct val="0"/>
              </a:spcAft>
              <a:buClrTx/>
              <a:buSzTx/>
              <a:buFontTx/>
              <a:buNone/>
              <a:tabLst/>
              <a:defRPr/>
            </a:pP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这三个业务板块，我们形象的称之为</a:t>
            </a:r>
            <a:r>
              <a:rPr lang="en-GB" altLang="zh-CN" sz="1200" kern="1200" dirty="0" smtClean="0">
                <a:solidFill>
                  <a:schemeClr val="tx1"/>
                </a:solidFill>
                <a:effectLst/>
                <a:latin typeface="微软雅黑" panose="020B0503020204020204" pitchFamily="34" charset="-122"/>
                <a:ea typeface="微软雅黑" panose="020B0503020204020204" pitchFamily="34" charset="-122"/>
                <a:cs typeface="+mn-cs"/>
              </a:rPr>
              <a:t>IT</a:t>
            </a:r>
            <a:r>
              <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rPr>
              <a:t>服务为“碗里”的业务，“物联网大数据”是“锅里”的业务，“生物云”是“地里”的业务，推进策略有所差异。</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600"/>
              </a:spcBef>
              <a:spcAft>
                <a:spcPct val="0"/>
              </a:spcAft>
              <a:buClrTx/>
              <a:buSzTx/>
              <a:buFontTx/>
              <a:buNone/>
              <a:tabLst/>
              <a:defRPr/>
            </a:pP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just" defTabSz="914400" rtl="0" eaLnBrk="1" fontAlgn="base" latinLnBrk="0" hangingPunct="1">
              <a:lnSpc>
                <a:spcPct val="100000"/>
              </a:lnSpc>
              <a:spcBef>
                <a:spcPts val="600"/>
              </a:spcBef>
              <a:spcAft>
                <a:spcPct val="0"/>
              </a:spcAft>
              <a:buClrTx/>
              <a:buSzTx/>
              <a:buFontTx/>
              <a:buNone/>
              <a:tabLst/>
              <a:defRPr/>
            </a:pPr>
            <a:r>
              <a:rPr lang="zh-CN" altLang="en-US" sz="1200" dirty="0" smtClean="0"/>
              <a:t>在云计算领域，公司帮助客户整合已有的</a:t>
            </a:r>
            <a:r>
              <a:rPr lang="en-US" altLang="zh-CN" sz="1200" dirty="0" smtClean="0"/>
              <a:t>IT</a:t>
            </a:r>
            <a:r>
              <a:rPr lang="zh-CN" altLang="en-US" sz="1200" dirty="0" smtClean="0"/>
              <a:t>资产，实现数据中心和</a:t>
            </a:r>
            <a:r>
              <a:rPr lang="en-US" altLang="zh-CN" sz="1200" dirty="0" smtClean="0"/>
              <a:t>IT</a:t>
            </a:r>
            <a:r>
              <a:rPr lang="zh-CN" altLang="en-US" sz="1200" dirty="0" smtClean="0"/>
              <a:t>基础设施的集约化管理，引导企业级</a:t>
            </a:r>
            <a:r>
              <a:rPr lang="en-US" altLang="zh-CN" sz="1200" dirty="0" smtClean="0"/>
              <a:t>IT</a:t>
            </a:r>
            <a:r>
              <a:rPr lang="zh-CN" altLang="en-US" sz="1200" dirty="0" smtClean="0"/>
              <a:t>系统向私有云和混合云演化。在物联网领域，公司为车联网、工业物联网、农业物联网提供数据接入产品和数据平台。在大数据领域，公司提供专业性的分析引擎和数据产品。在医疗健康领域，公司依托自有的基因分析和解读软件构建了面向整个行业的生物健康云平台。</a:t>
            </a:r>
            <a:endParaRPr lang="zh-CN" altLang="en-US" sz="1200" dirty="0" smtClean="0">
              <a:latin typeface="Verdana" panose="020B0604030504040204" pitchFamily="34" charset="0"/>
              <a:ea typeface="微软雅黑" panose="020B0503020204020204" pitchFamily="34" charset="-122"/>
              <a:sym typeface="微软雅黑" panose="020B0503020204020204" pitchFamily="34" charset="-122"/>
            </a:endParaRPr>
          </a:p>
          <a:p>
            <a:pPr algn="just" eaLnBrk="1" hangingPunct="1">
              <a:spcBef>
                <a:spcPts val="600"/>
              </a:spcBef>
            </a:pPr>
            <a:endParaRPr lang="zh-CN" altLang="en-US" sz="1200" dirty="0" smtClean="0">
              <a:latin typeface="Verdana" panose="020B0604030504040204" pitchFamily="34" charset="0"/>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F9F88DC-3B84-40DC-B874-3709F63D1A54}" type="slidenum">
              <a:rPr lang="en-AU" altLang="en-US" smtClean="0"/>
              <a:pPr>
                <a:defRPr/>
              </a:pPr>
              <a:t>13</a:t>
            </a:fld>
            <a:endParaRPr lang="en-AU" altLang="en-US">
              <a:latin typeface="Lato Light"/>
              <a:cs typeface="+mn-cs"/>
            </a:endParaRPr>
          </a:p>
        </p:txBody>
      </p:sp>
    </p:spTree>
    <p:extLst>
      <p:ext uri="{BB962C8B-B14F-4D97-AF65-F5344CB8AC3E}">
        <p14:creationId xmlns:p14="http://schemas.microsoft.com/office/powerpoint/2010/main" val="826741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荣之联首页">
    <p:bg>
      <p:bgPr>
        <a:solidFill>
          <a:schemeClr val="bg1"/>
        </a:solidFill>
        <a:effectLst/>
      </p:bgPr>
    </p:bg>
    <p:spTree>
      <p:nvGrpSpPr>
        <p:cNvPr id="1" name=""/>
        <p:cNvGrpSpPr/>
        <p:nvPr/>
      </p:nvGrpSpPr>
      <p:grpSpPr>
        <a:xfrm>
          <a:off x="0" y="0"/>
          <a:ext cx="0" cy="0"/>
          <a:chOff x="0" y="0"/>
          <a:chExt cx="0" cy="0"/>
        </a:xfrm>
      </p:grpSpPr>
      <p:pic>
        <p:nvPicPr>
          <p:cNvPr id="1031" name="Picture 7" descr="F:\荣之联\荣之联企业简介PPT设计排版\应用文件\图片素材\Nipic_20180988_017842a970a2b8a0\Nipic_20180988_2016082210181435100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7599"/>
          <a:stretch/>
        </p:blipFill>
        <p:spPr bwMode="auto">
          <a:xfrm>
            <a:off x="0" y="-920794"/>
            <a:ext cx="9148110" cy="46103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0" y="2477119"/>
            <a:ext cx="9148110" cy="1212456"/>
          </a:xfrm>
          <a:prstGeom prst="rect">
            <a:avLst/>
          </a:prstGeom>
          <a:solidFill>
            <a:srgbClr val="1C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21" name="Rectangle 4"/>
          <p:cNvSpPr/>
          <p:nvPr userDrawn="1"/>
        </p:nvSpPr>
        <p:spPr bwMode="auto">
          <a:xfrm>
            <a:off x="116796" y="4643162"/>
            <a:ext cx="1667243" cy="35391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82848" tIns="91424" rIns="182848" bIns="91424" anchor="ctr">
            <a:spAutoFit/>
          </a:bodyPr>
          <a:lstStyle/>
          <a:p>
            <a:pPr algn="l" defTabSz="-635">
              <a:buFontTx/>
              <a:buNone/>
              <a:tabLst>
                <a:tab pos="168275" algn="l"/>
              </a:tabLst>
              <a:defRPr/>
            </a:pPr>
            <a:r>
              <a:rPr lang="en-US" altLang="zh-CN" sz="1100" baseline="0" noProof="1">
                <a:solidFill>
                  <a:srgbClr val="91969B">
                    <a:lumMod val="85000"/>
                    <a:lumOff val="15000"/>
                  </a:srgbClr>
                </a:solidFill>
                <a:latin typeface="Microsoft YaHei" charset="-122"/>
                <a:ea typeface="Microsoft YaHei" charset="-122"/>
                <a:cs typeface="Microsoft YaHei" charset="-122"/>
              </a:rPr>
              <a:t>www.ronglian.com</a:t>
            </a:r>
          </a:p>
        </p:txBody>
      </p:sp>
      <p:sp>
        <p:nvSpPr>
          <p:cNvPr id="15" name="文本占位符 2"/>
          <p:cNvSpPr>
            <a:spLocks noGrp="1"/>
          </p:cNvSpPr>
          <p:nvPr>
            <p:ph type="body" sz="quarter" idx="10"/>
          </p:nvPr>
        </p:nvSpPr>
        <p:spPr>
          <a:xfrm>
            <a:off x="269724" y="2625192"/>
            <a:ext cx="8642468" cy="593407"/>
          </a:xfrm>
        </p:spPr>
        <p:txBody>
          <a:bodyPr/>
          <a:lstStyle>
            <a:lvl1pPr algn="l">
              <a:defRPr lang="zh-CN" altLang="en-US" sz="3400" b="1" kern="1200" spc="200" baseline="0" dirty="0" smtClean="0">
                <a:solidFill>
                  <a:schemeClr val="bg1"/>
                </a:solidFill>
                <a:latin typeface="微软雅黑" pitchFamily="34" charset="-122"/>
                <a:ea typeface="微软雅黑" pitchFamily="34" charset="-122"/>
                <a:cs typeface="Lato Light"/>
              </a:defRPr>
            </a:lvl1pPr>
          </a:lstStyle>
          <a:p>
            <a:pPr lvl="0"/>
            <a:endParaRPr lang="zh-CN" altLang="en-US" dirty="0"/>
          </a:p>
        </p:txBody>
      </p:sp>
      <p:sp>
        <p:nvSpPr>
          <p:cNvPr id="18" name="文本占位符 2"/>
          <p:cNvSpPr>
            <a:spLocks noGrp="1"/>
          </p:cNvSpPr>
          <p:nvPr>
            <p:ph type="body" sz="quarter" idx="11"/>
          </p:nvPr>
        </p:nvSpPr>
        <p:spPr>
          <a:xfrm>
            <a:off x="252820" y="3267938"/>
            <a:ext cx="8642468" cy="354791"/>
          </a:xfrm>
        </p:spPr>
        <p:txBody>
          <a:bodyPr/>
          <a:lstStyle>
            <a:lvl1pPr algn="l">
              <a:defRPr lang="zh-CN" altLang="en-US" sz="1200" kern="1200" spc="200" baseline="0" dirty="0" smtClean="0">
                <a:solidFill>
                  <a:schemeClr val="bg1"/>
                </a:solidFill>
                <a:latin typeface="Microsoft YaHei" charset="-122"/>
                <a:ea typeface="Microsoft YaHei" charset="-122"/>
                <a:cs typeface="Microsoft YaHei" charset="-122"/>
              </a:defRPr>
            </a:lvl1pPr>
          </a:lstStyle>
          <a:p>
            <a:pPr lvl="0"/>
            <a:r>
              <a:rPr lang="zh-CN" altLang="en-US" dirty="0"/>
              <a:t>单击此处编辑母版文本样式</a:t>
            </a:r>
          </a:p>
        </p:txBody>
      </p:sp>
      <p:sp>
        <p:nvSpPr>
          <p:cNvPr id="14" name="文本占位符 2"/>
          <p:cNvSpPr>
            <a:spLocks noGrp="1"/>
          </p:cNvSpPr>
          <p:nvPr>
            <p:ph type="body" sz="quarter" idx="12"/>
          </p:nvPr>
        </p:nvSpPr>
        <p:spPr>
          <a:xfrm>
            <a:off x="5054600" y="4107282"/>
            <a:ext cx="2933700" cy="354791"/>
          </a:xfrm>
        </p:spPr>
        <p:txBody>
          <a:bodyPr/>
          <a:lstStyle>
            <a:lvl1pPr algn="r">
              <a:defRPr lang="zh-CN" altLang="en-US" sz="1200" b="1" kern="1200" spc="200" baseline="0" dirty="0" smtClean="0">
                <a:solidFill>
                  <a:schemeClr val="tx1">
                    <a:lumMod val="50000"/>
                  </a:schemeClr>
                </a:solidFill>
                <a:latin typeface="Microsoft YaHei" charset="-122"/>
                <a:ea typeface="Microsoft YaHei" charset="-122"/>
                <a:cs typeface="Microsoft YaHei" charset="-122"/>
              </a:defRPr>
            </a:lvl1pPr>
          </a:lstStyle>
          <a:p>
            <a:pPr lvl="0"/>
            <a:r>
              <a:rPr lang="zh-CN" altLang="en-US" dirty="0"/>
              <a:t>单击此处编辑母版文本样式</a:t>
            </a:r>
          </a:p>
        </p:txBody>
      </p:sp>
      <p:pic>
        <p:nvPicPr>
          <p:cNvPr id="20" name="图片 19"/>
          <p:cNvPicPr>
            <a:picLocks noChangeAspect="1"/>
          </p:cNvPicPr>
          <p:nvPr userDrawn="1"/>
        </p:nvPicPr>
        <p:blipFill>
          <a:blip r:embed="rId3"/>
          <a:stretch>
            <a:fillRect/>
          </a:stretch>
        </p:blipFill>
        <p:spPr>
          <a:xfrm>
            <a:off x="4150292" y="423350"/>
            <a:ext cx="900227" cy="495449"/>
          </a:xfrm>
          <a:prstGeom prst="rect">
            <a:avLst/>
          </a:prstGeom>
        </p:spPr>
      </p:pic>
      <p:grpSp>
        <p:nvGrpSpPr>
          <p:cNvPr id="25" name="组 12"/>
          <p:cNvGrpSpPr/>
          <p:nvPr userDrawn="1"/>
        </p:nvGrpSpPr>
        <p:grpSpPr>
          <a:xfrm>
            <a:off x="-4110" y="1785038"/>
            <a:ext cx="9148110" cy="568211"/>
            <a:chOff x="0" y="1701800"/>
            <a:chExt cx="12192000" cy="1223926"/>
          </a:xfrm>
        </p:grpSpPr>
        <p:sp>
          <p:nvSpPr>
            <p:cNvPr id="26" name="矩形 25"/>
            <p:cNvSpPr/>
            <p:nvPr/>
          </p:nvSpPr>
          <p:spPr>
            <a:xfrm>
              <a:off x="0" y="1701800"/>
              <a:ext cx="5334000" cy="279399"/>
            </a:xfrm>
            <a:prstGeom prst="rect">
              <a:avLst/>
            </a:prstGeom>
            <a:solidFill>
              <a:srgbClr val="33CD3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27" name="矩形 26"/>
            <p:cNvSpPr/>
            <p:nvPr/>
          </p:nvSpPr>
          <p:spPr>
            <a:xfrm>
              <a:off x="1270000" y="2170715"/>
              <a:ext cx="10922000" cy="288358"/>
            </a:xfrm>
            <a:prstGeom prst="rect">
              <a:avLst/>
            </a:prstGeom>
            <a:solidFill>
              <a:srgbClr val="FF6501">
                <a:alpha val="75000"/>
              </a:srgb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28" name="矩形 27"/>
            <p:cNvSpPr/>
            <p:nvPr/>
          </p:nvSpPr>
          <p:spPr>
            <a:xfrm>
              <a:off x="0" y="2627423"/>
              <a:ext cx="8568267" cy="298303"/>
            </a:xfrm>
            <a:prstGeom prst="rect">
              <a:avLst/>
            </a:prstGeom>
            <a:solidFill>
              <a:srgbClr val="1DD1E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spTree>
    <p:extLst>
      <p:ext uri="{BB962C8B-B14F-4D97-AF65-F5344CB8AC3E}">
        <p14:creationId xmlns:p14="http://schemas.microsoft.com/office/powerpoint/2010/main" val="213294566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1D2088"/>
        </a:solidFill>
        <a:effectLst/>
      </p:bgPr>
    </p:bg>
    <p:spTree>
      <p:nvGrpSpPr>
        <p:cNvPr id="1" name=""/>
        <p:cNvGrpSpPr/>
        <p:nvPr/>
      </p:nvGrpSpPr>
      <p:grpSpPr>
        <a:xfrm>
          <a:off x="0" y="0"/>
          <a:ext cx="0" cy="0"/>
          <a:chOff x="0" y="0"/>
          <a:chExt cx="0" cy="0"/>
        </a:xfrm>
      </p:grpSpPr>
      <p:sp>
        <p:nvSpPr>
          <p:cNvPr id="4" name="标题 1"/>
          <p:cNvSpPr>
            <a:spLocks noGrp="1"/>
          </p:cNvSpPr>
          <p:nvPr>
            <p:ph type="ctrTitle"/>
          </p:nvPr>
        </p:nvSpPr>
        <p:spPr>
          <a:xfrm>
            <a:off x="300916" y="216702"/>
            <a:ext cx="8454464" cy="440183"/>
          </a:xfrm>
          <a:prstGeom prst="rect">
            <a:avLst/>
          </a:prstGeom>
        </p:spPr>
        <p:txBody>
          <a:bodyPr>
            <a:normAutofit/>
          </a:bodyPr>
          <a:lstStyle>
            <a:lvl1pPr>
              <a:defRPr sz="2000" b="1">
                <a:solidFill>
                  <a:schemeClr val="bg1"/>
                </a:solidFill>
                <a:latin typeface="微软雅黑" pitchFamily="34" charset="-122"/>
                <a:ea typeface="微软雅黑" pitchFamily="34" charset="-122"/>
              </a:defRPr>
            </a:lvl1pPr>
          </a:lstStyle>
          <a:p>
            <a:endParaRPr lang="zh-CN" altLang="en-US" noProof="1"/>
          </a:p>
        </p:txBody>
      </p:sp>
    </p:spTree>
    <p:extLst>
      <p:ext uri="{BB962C8B-B14F-4D97-AF65-F5344CB8AC3E}">
        <p14:creationId xmlns:p14="http://schemas.microsoft.com/office/powerpoint/2010/main" val="360817565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荣之联内容页">
    <p:bg>
      <p:bgPr>
        <a:solidFill>
          <a:schemeClr val="accent6">
            <a:lumMod val="50000"/>
          </a:schemeClr>
        </a:solidFill>
        <a:effectLst/>
      </p:bgPr>
    </p:bg>
    <p:spTree>
      <p:nvGrpSpPr>
        <p:cNvPr id="1" name=""/>
        <p:cNvGrpSpPr/>
        <p:nvPr/>
      </p:nvGrpSpPr>
      <p:grpSpPr>
        <a:xfrm>
          <a:off x="0" y="0"/>
          <a:ext cx="0" cy="0"/>
          <a:chOff x="0" y="0"/>
          <a:chExt cx="0" cy="0"/>
        </a:xfrm>
      </p:grpSpPr>
      <p:sp>
        <p:nvSpPr>
          <p:cNvPr id="13" name="标题 1"/>
          <p:cNvSpPr>
            <a:spLocks noGrp="1"/>
          </p:cNvSpPr>
          <p:nvPr>
            <p:ph type="ctrTitle"/>
          </p:nvPr>
        </p:nvSpPr>
        <p:spPr>
          <a:xfrm>
            <a:off x="300916" y="216702"/>
            <a:ext cx="8454464" cy="440183"/>
          </a:xfrm>
          <a:prstGeom prst="rect">
            <a:avLst/>
          </a:prstGeom>
        </p:spPr>
        <p:txBody>
          <a:bodyPr>
            <a:normAutofit/>
          </a:bodyPr>
          <a:lstStyle>
            <a:lvl1pPr>
              <a:defRPr sz="2000" b="1">
                <a:solidFill>
                  <a:schemeClr val="bg1"/>
                </a:solidFill>
                <a:latin typeface="微软雅黑" pitchFamily="34" charset="-122"/>
                <a:ea typeface="微软雅黑" pitchFamily="34" charset="-122"/>
              </a:defRPr>
            </a:lvl1pPr>
          </a:lstStyle>
          <a:p>
            <a:endParaRPr lang="zh-CN" altLang="en-US" noProof="1"/>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166" y="4700236"/>
            <a:ext cx="554540" cy="323025"/>
          </a:xfrm>
          <a:prstGeom prst="rect">
            <a:avLst/>
          </a:prstGeom>
        </p:spPr>
      </p:pic>
    </p:spTree>
    <p:extLst>
      <p:ext uri="{BB962C8B-B14F-4D97-AF65-F5344CB8AC3E}">
        <p14:creationId xmlns:p14="http://schemas.microsoft.com/office/powerpoint/2010/main" val="967731527"/>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荣之联空白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742" y="4687611"/>
            <a:ext cx="610937" cy="355877"/>
          </a:xfrm>
          <a:prstGeom prst="rect">
            <a:avLst/>
          </a:prstGeom>
        </p:spPr>
      </p:pic>
      <p:sp>
        <p:nvSpPr>
          <p:cNvPr id="3" name="标题 1"/>
          <p:cNvSpPr>
            <a:spLocks noGrp="1"/>
          </p:cNvSpPr>
          <p:nvPr>
            <p:ph type="ctrTitle"/>
          </p:nvPr>
        </p:nvSpPr>
        <p:spPr>
          <a:xfrm>
            <a:off x="300916" y="216702"/>
            <a:ext cx="8385884" cy="440183"/>
          </a:xfrm>
          <a:prstGeom prst="rect">
            <a:avLst/>
          </a:prstGeom>
        </p:spPr>
        <p:txBody>
          <a:bodyPr>
            <a:normAutofit/>
          </a:bodyPr>
          <a:lstStyle>
            <a:lvl1pPr>
              <a:defRPr sz="2000" b="1">
                <a:solidFill>
                  <a:srgbClr val="1D2088"/>
                </a:solidFill>
                <a:latin typeface="微软雅黑" pitchFamily="34" charset="-122"/>
                <a:ea typeface="微软雅黑" pitchFamily="34" charset="-122"/>
              </a:defRPr>
            </a:lvl1pPr>
          </a:lstStyle>
          <a:p>
            <a:endParaRPr lang="zh-CN" altLang="en-US" noProof="1"/>
          </a:p>
        </p:txBody>
      </p:sp>
    </p:spTree>
    <p:extLst>
      <p:ext uri="{BB962C8B-B14F-4D97-AF65-F5344CB8AC3E}">
        <p14:creationId xmlns:p14="http://schemas.microsoft.com/office/powerpoint/2010/main" val="3968988745"/>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0_荣之联目录页">
    <p:bg>
      <p:bgPr>
        <a:solidFill>
          <a:schemeClr val="bg1"/>
        </a:solidFill>
        <a:effectLst/>
      </p:bgPr>
    </p:bg>
    <p:spTree>
      <p:nvGrpSpPr>
        <p:cNvPr id="1" name=""/>
        <p:cNvGrpSpPr/>
        <p:nvPr/>
      </p:nvGrpSpPr>
      <p:grpSpPr>
        <a:xfrm>
          <a:off x="0" y="0"/>
          <a:ext cx="0" cy="0"/>
          <a:chOff x="0" y="0"/>
          <a:chExt cx="0" cy="0"/>
        </a:xfrm>
      </p:grpSpPr>
      <p:sp>
        <p:nvSpPr>
          <p:cNvPr id="43" name="矩形 42"/>
          <p:cNvSpPr/>
          <p:nvPr userDrawn="1"/>
        </p:nvSpPr>
        <p:spPr>
          <a:xfrm>
            <a:off x="-1" y="-2"/>
            <a:ext cx="3421008" cy="5143502"/>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2"/>
          <p:cNvSpPr txBox="1"/>
          <p:nvPr userDrawn="1"/>
        </p:nvSpPr>
        <p:spPr>
          <a:xfrm>
            <a:off x="403035" y="378702"/>
            <a:ext cx="2383986" cy="615553"/>
          </a:xfrm>
          <a:prstGeom prst="rect">
            <a:avLst/>
          </a:prstGeom>
          <a:noFill/>
        </p:spPr>
        <p:txBody>
          <a:bodyPr wrap="none" rtlCol="0">
            <a:spAutoFit/>
          </a:bodyPr>
          <a:lstStyle/>
          <a:p>
            <a:r>
              <a:rPr kumimoji="1" lang="en-US" altLang="zh-CN" sz="3400" dirty="0">
                <a:solidFill>
                  <a:srgbClr val="FFFFFF"/>
                </a:solidFill>
                <a:latin typeface="Century Gothic" pitchFamily="34" charset="0"/>
              </a:rPr>
              <a:t>CONTENTS</a:t>
            </a:r>
            <a:endParaRPr kumimoji="1" lang="zh-CN" altLang="en-US" sz="3400" dirty="0">
              <a:solidFill>
                <a:srgbClr val="FFFFFF"/>
              </a:solidFill>
              <a:latin typeface="Century Gothic" pitchFamily="34" charset="0"/>
            </a:endParaRPr>
          </a:p>
        </p:txBody>
      </p:sp>
      <p:sp>
        <p:nvSpPr>
          <p:cNvPr id="21" name="文本框 4"/>
          <p:cNvSpPr txBox="1"/>
          <p:nvPr userDrawn="1"/>
        </p:nvSpPr>
        <p:spPr>
          <a:xfrm>
            <a:off x="4089516" y="1094038"/>
            <a:ext cx="925253" cy="892552"/>
          </a:xfrm>
          <a:prstGeom prst="rect">
            <a:avLst/>
          </a:prstGeom>
          <a:noFill/>
        </p:spPr>
        <p:txBody>
          <a:bodyPr wrap="none" rtlCol="0">
            <a:spAutoFit/>
          </a:bodyPr>
          <a:lstStyle/>
          <a:p>
            <a:r>
              <a:rPr kumimoji="1" lang="en-US" altLang="zh-CN" sz="5200" dirty="0">
                <a:solidFill>
                  <a:srgbClr val="1D2088"/>
                </a:solidFill>
                <a:latin typeface="Century Gothic" pitchFamily="34" charset="0"/>
              </a:rPr>
              <a:t>01</a:t>
            </a:r>
            <a:endParaRPr kumimoji="1" lang="zh-CN" altLang="en-US" sz="5200" dirty="0">
              <a:solidFill>
                <a:srgbClr val="1D2088"/>
              </a:solidFill>
              <a:latin typeface="Century Gothic" pitchFamily="34" charset="0"/>
            </a:endParaRPr>
          </a:p>
        </p:txBody>
      </p:sp>
      <p:sp>
        <p:nvSpPr>
          <p:cNvPr id="22" name="文本框 5"/>
          <p:cNvSpPr txBox="1"/>
          <p:nvPr userDrawn="1"/>
        </p:nvSpPr>
        <p:spPr>
          <a:xfrm>
            <a:off x="5148005" y="1302787"/>
            <a:ext cx="1474812" cy="430502"/>
          </a:xfrm>
          <a:prstGeom prst="rect">
            <a:avLst/>
          </a:prstGeom>
          <a:noFill/>
        </p:spPr>
        <p:txBody>
          <a:bodyPr wrap="square" rtlCol="0">
            <a:spAutoFit/>
          </a:bodyPr>
          <a:lstStyle/>
          <a:p>
            <a:pPr>
              <a:lnSpc>
                <a:spcPct val="130000"/>
              </a:lnSpc>
            </a:pPr>
            <a:r>
              <a:rPr lang="en-US" altLang="zh-CN" sz="1900" b="0" dirty="0">
                <a:solidFill>
                  <a:srgbClr val="1D2088"/>
                </a:solidFill>
                <a:latin typeface="Century Gothic" pitchFamily="34" charset="0"/>
              </a:rPr>
              <a:t>PART</a:t>
            </a:r>
            <a:r>
              <a:rPr lang="zh-CN" altLang="en-US" sz="1900" b="0" dirty="0">
                <a:solidFill>
                  <a:srgbClr val="1D2088"/>
                </a:solidFill>
                <a:latin typeface="Century Gothic" pitchFamily="34" charset="0"/>
              </a:rPr>
              <a:t> </a:t>
            </a:r>
            <a:r>
              <a:rPr lang="en-US" altLang="zh-CN" sz="1900" b="0" dirty="0">
                <a:solidFill>
                  <a:srgbClr val="1D2088"/>
                </a:solidFill>
                <a:latin typeface="Century Gothic" pitchFamily="34" charset="0"/>
              </a:rPr>
              <a:t>ONE</a:t>
            </a:r>
            <a:endParaRPr kumimoji="1" lang="zh-CN" altLang="en-US" sz="1900" b="0" dirty="0">
              <a:solidFill>
                <a:srgbClr val="1D2088"/>
              </a:solidFill>
              <a:latin typeface="Century Gothic" pitchFamily="34" charset="0"/>
            </a:endParaRPr>
          </a:p>
        </p:txBody>
      </p:sp>
      <p:cxnSp>
        <p:nvCxnSpPr>
          <p:cNvPr id="23" name="直线连接符 6"/>
          <p:cNvCxnSpPr/>
          <p:nvPr userDrawn="1"/>
        </p:nvCxnSpPr>
        <p:spPr>
          <a:xfrm>
            <a:off x="5034477" y="1275896"/>
            <a:ext cx="0" cy="544055"/>
          </a:xfrm>
          <a:prstGeom prst="line">
            <a:avLst/>
          </a:prstGeom>
          <a:ln w="12700" cmpd="sng">
            <a:solidFill>
              <a:srgbClr val="1D2088"/>
            </a:solidFill>
          </a:ln>
          <a:effectLst/>
        </p:spPr>
        <p:style>
          <a:lnRef idx="2">
            <a:schemeClr val="accent1"/>
          </a:lnRef>
          <a:fillRef idx="0">
            <a:schemeClr val="accent1"/>
          </a:fillRef>
          <a:effectRef idx="1">
            <a:schemeClr val="accent1"/>
          </a:effectRef>
          <a:fontRef idx="minor">
            <a:schemeClr val="tx1"/>
          </a:fontRef>
        </p:style>
      </p:cxnSp>
      <p:sp>
        <p:nvSpPr>
          <p:cNvPr id="45" name="Rectangle 4"/>
          <p:cNvSpPr/>
          <p:nvPr userDrawn="1"/>
        </p:nvSpPr>
        <p:spPr bwMode="auto">
          <a:xfrm>
            <a:off x="276349" y="4460556"/>
            <a:ext cx="1501298" cy="33852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82848" tIns="91424" rIns="182848" bIns="91424" anchor="ctr">
            <a:spAutoFit/>
          </a:bodyPr>
          <a:lstStyle/>
          <a:p>
            <a:pPr algn="l" defTabSz="-635">
              <a:buFontTx/>
              <a:buNone/>
              <a:tabLst>
                <a:tab pos="168275" algn="l"/>
              </a:tabLst>
              <a:defRPr/>
            </a:pPr>
            <a:r>
              <a:rPr lang="en-US" altLang="zh-CN" sz="1000" baseline="0" noProof="1">
                <a:solidFill>
                  <a:schemeClr val="bg1"/>
                </a:solidFill>
                <a:latin typeface="Microsoft YaHei" charset="-122"/>
                <a:ea typeface="Microsoft YaHei" charset="-122"/>
                <a:cs typeface="Microsoft YaHei" charset="-122"/>
              </a:rPr>
              <a:t>www.ronglian.com</a:t>
            </a:r>
          </a:p>
        </p:txBody>
      </p:sp>
      <p:sp>
        <p:nvSpPr>
          <p:cNvPr id="10" name="TextBox 9"/>
          <p:cNvSpPr txBox="1"/>
          <p:nvPr userDrawn="1"/>
        </p:nvSpPr>
        <p:spPr>
          <a:xfrm>
            <a:off x="447477" y="1027419"/>
            <a:ext cx="1419249"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目 录</a:t>
            </a:r>
            <a:endParaRPr lang="zh-CN" altLang="en-US" dirty="0">
              <a:solidFill>
                <a:schemeClr val="bg1"/>
              </a:solidFill>
              <a:latin typeface="微软雅黑" pitchFamily="34" charset="-122"/>
              <a:ea typeface="微软雅黑" pitchFamily="34" charset="-122"/>
            </a:endParaRPr>
          </a:p>
        </p:txBody>
      </p:sp>
      <p:sp>
        <p:nvSpPr>
          <p:cNvPr id="46" name="文本占位符 2"/>
          <p:cNvSpPr>
            <a:spLocks noGrp="1"/>
          </p:cNvSpPr>
          <p:nvPr>
            <p:ph type="body" sz="quarter" idx="14"/>
          </p:nvPr>
        </p:nvSpPr>
        <p:spPr>
          <a:xfrm>
            <a:off x="6520640" y="1368643"/>
            <a:ext cx="3124067" cy="400050"/>
          </a:xfrm>
        </p:spPr>
        <p:txBody>
          <a:bodyPr/>
          <a:lstStyle>
            <a:lvl1pPr>
              <a:defRPr lang="zh-CN" altLang="en-US" sz="1900" b="1" kern="1200" dirty="0" smtClean="0">
                <a:solidFill>
                  <a:srgbClr val="1D2088"/>
                </a:solidFill>
                <a:latin typeface="微软雅黑" pitchFamily="34" charset="-122"/>
                <a:ea typeface="微软雅黑" pitchFamily="34" charset="-122"/>
                <a:cs typeface="微软雅黑" pitchFamily="34" charset="-122"/>
              </a:defRPr>
            </a:lvl1pPr>
          </a:lstStyle>
          <a:p>
            <a:pPr lvl="0"/>
            <a:r>
              <a:rPr lang="zh-CN" altLang="en-US" dirty="0"/>
              <a:t>单击此处编辑母版文本样式</a:t>
            </a:r>
          </a:p>
        </p:txBody>
      </p:sp>
      <p:sp>
        <p:nvSpPr>
          <p:cNvPr id="47" name="文本框 4"/>
          <p:cNvSpPr txBox="1"/>
          <p:nvPr userDrawn="1"/>
        </p:nvSpPr>
        <p:spPr>
          <a:xfrm>
            <a:off x="4089516" y="2257193"/>
            <a:ext cx="925253" cy="892552"/>
          </a:xfrm>
          <a:prstGeom prst="rect">
            <a:avLst/>
          </a:prstGeom>
          <a:noFill/>
        </p:spPr>
        <p:txBody>
          <a:bodyPr wrap="none" rtlCol="0">
            <a:spAutoFit/>
          </a:bodyPr>
          <a:lstStyle/>
          <a:p>
            <a:r>
              <a:rPr kumimoji="1" lang="en-US" altLang="zh-CN" sz="5200" dirty="0" smtClean="0">
                <a:solidFill>
                  <a:srgbClr val="1D2088"/>
                </a:solidFill>
                <a:latin typeface="Century Gothic" pitchFamily="34" charset="0"/>
              </a:rPr>
              <a:t>02</a:t>
            </a:r>
            <a:endParaRPr kumimoji="1" lang="zh-CN" altLang="en-US" sz="5200" dirty="0">
              <a:solidFill>
                <a:srgbClr val="1D2088"/>
              </a:solidFill>
              <a:latin typeface="Century Gothic" pitchFamily="34" charset="0"/>
            </a:endParaRPr>
          </a:p>
        </p:txBody>
      </p:sp>
      <p:sp>
        <p:nvSpPr>
          <p:cNvPr id="48" name="文本框 5"/>
          <p:cNvSpPr txBox="1"/>
          <p:nvPr userDrawn="1"/>
        </p:nvSpPr>
        <p:spPr>
          <a:xfrm>
            <a:off x="5148005" y="2465942"/>
            <a:ext cx="1474812" cy="431465"/>
          </a:xfrm>
          <a:prstGeom prst="rect">
            <a:avLst/>
          </a:prstGeom>
          <a:noFill/>
        </p:spPr>
        <p:txBody>
          <a:bodyPr wrap="square" rtlCol="0">
            <a:spAutoFit/>
          </a:bodyPr>
          <a:lstStyle/>
          <a:p>
            <a:pPr>
              <a:lnSpc>
                <a:spcPct val="130000"/>
              </a:lnSpc>
            </a:pPr>
            <a:r>
              <a:rPr lang="en-US" altLang="zh-CN" sz="1900" b="0" dirty="0">
                <a:solidFill>
                  <a:srgbClr val="1D2088"/>
                </a:solidFill>
                <a:latin typeface="Century Gothic" pitchFamily="34" charset="0"/>
              </a:rPr>
              <a:t>PART</a:t>
            </a:r>
            <a:r>
              <a:rPr lang="zh-CN" altLang="en-US" sz="1900" b="0" dirty="0">
                <a:solidFill>
                  <a:srgbClr val="1D2088"/>
                </a:solidFill>
                <a:latin typeface="Century Gothic" pitchFamily="34" charset="0"/>
              </a:rPr>
              <a:t> </a:t>
            </a:r>
            <a:r>
              <a:rPr lang="en-US" altLang="zh-CN" sz="1900" b="0" dirty="0" smtClean="0">
                <a:solidFill>
                  <a:srgbClr val="1D2088"/>
                </a:solidFill>
                <a:latin typeface="Century Gothic" pitchFamily="34" charset="0"/>
              </a:rPr>
              <a:t>TWO</a:t>
            </a:r>
            <a:endParaRPr kumimoji="1" lang="zh-CN" altLang="en-US" sz="1900" b="0" dirty="0">
              <a:solidFill>
                <a:srgbClr val="1D2088"/>
              </a:solidFill>
              <a:latin typeface="Century Gothic" pitchFamily="34" charset="0"/>
            </a:endParaRPr>
          </a:p>
        </p:txBody>
      </p:sp>
      <p:cxnSp>
        <p:nvCxnSpPr>
          <p:cNvPr id="49" name="直线连接符 6"/>
          <p:cNvCxnSpPr/>
          <p:nvPr userDrawn="1"/>
        </p:nvCxnSpPr>
        <p:spPr>
          <a:xfrm>
            <a:off x="5034477" y="2439051"/>
            <a:ext cx="0" cy="544055"/>
          </a:xfrm>
          <a:prstGeom prst="line">
            <a:avLst/>
          </a:prstGeom>
          <a:ln w="12700" cmpd="sng">
            <a:solidFill>
              <a:srgbClr val="1D2088"/>
            </a:solidFill>
          </a:ln>
          <a:effectLst/>
        </p:spPr>
        <p:style>
          <a:lnRef idx="2">
            <a:schemeClr val="accent1"/>
          </a:lnRef>
          <a:fillRef idx="0">
            <a:schemeClr val="accent1"/>
          </a:fillRef>
          <a:effectRef idx="1">
            <a:schemeClr val="accent1"/>
          </a:effectRef>
          <a:fontRef idx="minor">
            <a:schemeClr val="tx1"/>
          </a:fontRef>
        </p:style>
      </p:cxnSp>
      <p:sp>
        <p:nvSpPr>
          <p:cNvPr id="50" name="文本占位符 2"/>
          <p:cNvSpPr>
            <a:spLocks noGrp="1"/>
          </p:cNvSpPr>
          <p:nvPr>
            <p:ph type="body" sz="quarter" idx="15"/>
          </p:nvPr>
        </p:nvSpPr>
        <p:spPr>
          <a:xfrm>
            <a:off x="6520640" y="2531798"/>
            <a:ext cx="3124067" cy="400050"/>
          </a:xfrm>
        </p:spPr>
        <p:txBody>
          <a:bodyPr/>
          <a:lstStyle>
            <a:lvl1pPr>
              <a:defRPr lang="zh-CN" altLang="en-US" sz="1900" b="1" kern="1200" dirty="0" smtClean="0">
                <a:solidFill>
                  <a:srgbClr val="1D2088"/>
                </a:solidFill>
                <a:latin typeface="微软雅黑" pitchFamily="34" charset="-122"/>
                <a:ea typeface="微软雅黑" pitchFamily="34" charset="-122"/>
                <a:cs typeface="微软雅黑" pitchFamily="34" charset="-122"/>
              </a:defRPr>
            </a:lvl1pPr>
          </a:lstStyle>
          <a:p>
            <a:pPr lvl="0"/>
            <a:r>
              <a:rPr lang="zh-CN" altLang="en-US" dirty="0"/>
              <a:t>单击此处编辑母版文本样式</a:t>
            </a:r>
          </a:p>
        </p:txBody>
      </p:sp>
      <p:sp>
        <p:nvSpPr>
          <p:cNvPr id="51" name="文本框 4"/>
          <p:cNvSpPr txBox="1"/>
          <p:nvPr userDrawn="1"/>
        </p:nvSpPr>
        <p:spPr>
          <a:xfrm>
            <a:off x="4089515" y="3421961"/>
            <a:ext cx="925253" cy="892552"/>
          </a:xfrm>
          <a:prstGeom prst="rect">
            <a:avLst/>
          </a:prstGeom>
          <a:noFill/>
        </p:spPr>
        <p:txBody>
          <a:bodyPr wrap="none" rtlCol="0">
            <a:spAutoFit/>
          </a:bodyPr>
          <a:lstStyle/>
          <a:p>
            <a:r>
              <a:rPr kumimoji="1" lang="en-US" altLang="zh-CN" sz="5200" dirty="0" smtClean="0">
                <a:solidFill>
                  <a:srgbClr val="1D2088"/>
                </a:solidFill>
                <a:latin typeface="Century Gothic" pitchFamily="34" charset="0"/>
              </a:rPr>
              <a:t>03</a:t>
            </a:r>
            <a:endParaRPr kumimoji="1" lang="zh-CN" altLang="en-US" sz="5200" dirty="0">
              <a:solidFill>
                <a:srgbClr val="1D2088"/>
              </a:solidFill>
              <a:latin typeface="Century Gothic" pitchFamily="34" charset="0"/>
            </a:endParaRPr>
          </a:p>
        </p:txBody>
      </p:sp>
      <p:sp>
        <p:nvSpPr>
          <p:cNvPr id="52" name="文本框 5"/>
          <p:cNvSpPr txBox="1"/>
          <p:nvPr userDrawn="1"/>
        </p:nvSpPr>
        <p:spPr>
          <a:xfrm>
            <a:off x="5148004" y="3630710"/>
            <a:ext cx="1590857" cy="430502"/>
          </a:xfrm>
          <a:prstGeom prst="rect">
            <a:avLst/>
          </a:prstGeom>
          <a:noFill/>
        </p:spPr>
        <p:txBody>
          <a:bodyPr wrap="square" rtlCol="0">
            <a:spAutoFit/>
          </a:bodyPr>
          <a:lstStyle/>
          <a:p>
            <a:pPr>
              <a:lnSpc>
                <a:spcPct val="130000"/>
              </a:lnSpc>
            </a:pPr>
            <a:r>
              <a:rPr lang="en-US" altLang="zh-CN" sz="1900" b="0" dirty="0">
                <a:solidFill>
                  <a:srgbClr val="1D2088"/>
                </a:solidFill>
                <a:latin typeface="Century Gothic" pitchFamily="34" charset="0"/>
              </a:rPr>
              <a:t>PART</a:t>
            </a:r>
            <a:r>
              <a:rPr lang="zh-CN" altLang="en-US" sz="1900" b="0" dirty="0">
                <a:solidFill>
                  <a:srgbClr val="1D2088"/>
                </a:solidFill>
                <a:latin typeface="Century Gothic" pitchFamily="34" charset="0"/>
              </a:rPr>
              <a:t> </a:t>
            </a:r>
            <a:r>
              <a:rPr lang="en-US" altLang="zh-CN" sz="1900" b="0" dirty="0" smtClean="0">
                <a:solidFill>
                  <a:srgbClr val="1D2088"/>
                </a:solidFill>
                <a:latin typeface="Century Gothic" pitchFamily="34" charset="0"/>
              </a:rPr>
              <a:t>THREE</a:t>
            </a:r>
            <a:endParaRPr kumimoji="1" lang="zh-CN" altLang="en-US" sz="1900" b="0" dirty="0">
              <a:solidFill>
                <a:srgbClr val="1D2088"/>
              </a:solidFill>
              <a:latin typeface="Century Gothic" pitchFamily="34" charset="0"/>
            </a:endParaRPr>
          </a:p>
        </p:txBody>
      </p:sp>
      <p:cxnSp>
        <p:nvCxnSpPr>
          <p:cNvPr id="53" name="直线连接符 6"/>
          <p:cNvCxnSpPr/>
          <p:nvPr userDrawn="1"/>
        </p:nvCxnSpPr>
        <p:spPr>
          <a:xfrm>
            <a:off x="5034477" y="3603819"/>
            <a:ext cx="0" cy="544055"/>
          </a:xfrm>
          <a:prstGeom prst="line">
            <a:avLst/>
          </a:prstGeom>
          <a:ln w="12700" cmpd="sng">
            <a:solidFill>
              <a:srgbClr val="1D2088"/>
            </a:solidFill>
          </a:ln>
          <a:effectLst/>
        </p:spPr>
        <p:style>
          <a:lnRef idx="2">
            <a:schemeClr val="accent1"/>
          </a:lnRef>
          <a:fillRef idx="0">
            <a:schemeClr val="accent1"/>
          </a:fillRef>
          <a:effectRef idx="1">
            <a:schemeClr val="accent1"/>
          </a:effectRef>
          <a:fontRef idx="minor">
            <a:schemeClr val="tx1"/>
          </a:fontRef>
        </p:style>
      </p:cxnSp>
      <p:sp>
        <p:nvSpPr>
          <p:cNvPr id="54" name="文本占位符 2"/>
          <p:cNvSpPr>
            <a:spLocks noGrp="1"/>
          </p:cNvSpPr>
          <p:nvPr>
            <p:ph type="body" sz="quarter" idx="16"/>
          </p:nvPr>
        </p:nvSpPr>
        <p:spPr>
          <a:xfrm>
            <a:off x="6520640" y="3696566"/>
            <a:ext cx="3124067" cy="400050"/>
          </a:xfrm>
        </p:spPr>
        <p:txBody>
          <a:bodyPr/>
          <a:lstStyle>
            <a:lvl1pPr>
              <a:defRPr lang="zh-CN" altLang="en-US" sz="1900" b="1" kern="1200" dirty="0" smtClean="0">
                <a:solidFill>
                  <a:srgbClr val="1D2088"/>
                </a:solidFill>
                <a:latin typeface="微软雅黑" pitchFamily="34" charset="-122"/>
                <a:ea typeface="微软雅黑" pitchFamily="34" charset="-122"/>
                <a:cs typeface="微软雅黑" pitchFamily="34" charset="-122"/>
              </a:defRPr>
            </a:lvl1pPr>
          </a:lstStyle>
          <a:p>
            <a:pPr lvl="0"/>
            <a:r>
              <a:rPr lang="zh-CN" altLang="en-US" dirty="0"/>
              <a:t>单击此处编辑母版文本样式</a:t>
            </a:r>
          </a:p>
        </p:txBody>
      </p:sp>
      <p:pic>
        <p:nvPicPr>
          <p:cNvPr id="55" name="图片 54"/>
          <p:cNvPicPr>
            <a:picLocks noChangeAspect="1"/>
          </p:cNvPicPr>
          <p:nvPr userDrawn="1"/>
        </p:nvPicPr>
        <p:blipFill>
          <a:blip r:embed="rId2"/>
          <a:stretch>
            <a:fillRect/>
          </a:stretch>
        </p:blipFill>
        <p:spPr>
          <a:xfrm>
            <a:off x="466659" y="4123875"/>
            <a:ext cx="613996" cy="337919"/>
          </a:xfrm>
          <a:prstGeom prst="rect">
            <a:avLst/>
          </a:prstGeom>
        </p:spPr>
      </p:pic>
      <p:sp>
        <p:nvSpPr>
          <p:cNvPr id="57" name="矩形 56"/>
          <p:cNvSpPr/>
          <p:nvPr/>
        </p:nvSpPr>
        <p:spPr>
          <a:xfrm>
            <a:off x="511553" y="974199"/>
            <a:ext cx="720000" cy="18000"/>
          </a:xfrm>
          <a:prstGeom prst="rect">
            <a:avLst/>
          </a:prstGeom>
          <a:solidFill>
            <a:srgbClr val="33CD3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58" name="矩形 57"/>
          <p:cNvSpPr/>
          <p:nvPr/>
        </p:nvSpPr>
        <p:spPr>
          <a:xfrm>
            <a:off x="1231553" y="973218"/>
            <a:ext cx="720000" cy="18000"/>
          </a:xfrm>
          <a:prstGeom prst="rect">
            <a:avLst/>
          </a:prstGeom>
          <a:solidFill>
            <a:srgbClr val="FF6501">
              <a:alpha val="75000"/>
            </a:srgb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59" name="矩形 58"/>
          <p:cNvSpPr/>
          <p:nvPr/>
        </p:nvSpPr>
        <p:spPr>
          <a:xfrm>
            <a:off x="1951553" y="974199"/>
            <a:ext cx="720000" cy="18000"/>
          </a:xfrm>
          <a:prstGeom prst="rect">
            <a:avLst/>
          </a:prstGeom>
          <a:solidFill>
            <a:srgbClr val="1DD1E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Tree>
    <p:extLst>
      <p:ext uri="{BB962C8B-B14F-4D97-AF65-F5344CB8AC3E}">
        <p14:creationId xmlns:p14="http://schemas.microsoft.com/office/powerpoint/2010/main" val="1656994620"/>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荣之联内容页">
    <p:bg>
      <p:bgPr>
        <a:solidFill>
          <a:schemeClr val="bg2"/>
        </a:solidFill>
        <a:effectLst/>
      </p:bgPr>
    </p:bg>
    <p:spTree>
      <p:nvGrpSpPr>
        <p:cNvPr id="1" name=""/>
        <p:cNvGrpSpPr/>
        <p:nvPr/>
      </p:nvGrpSpPr>
      <p:grpSpPr>
        <a:xfrm>
          <a:off x="0" y="0"/>
          <a:ext cx="0" cy="0"/>
          <a:chOff x="0" y="0"/>
          <a:chExt cx="0" cy="0"/>
        </a:xfrm>
      </p:grpSpPr>
      <p:sp>
        <p:nvSpPr>
          <p:cNvPr id="2" name="矩形 1"/>
          <p:cNvSpPr/>
          <p:nvPr userDrawn="1"/>
        </p:nvSpPr>
        <p:spPr>
          <a:xfrm>
            <a:off x="0" y="-1"/>
            <a:ext cx="9144000" cy="722569"/>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标题 1"/>
          <p:cNvSpPr>
            <a:spLocks noGrp="1"/>
          </p:cNvSpPr>
          <p:nvPr>
            <p:ph type="ctrTitle"/>
          </p:nvPr>
        </p:nvSpPr>
        <p:spPr>
          <a:xfrm>
            <a:off x="473554" y="184732"/>
            <a:ext cx="8385884" cy="440183"/>
          </a:xfrm>
          <a:prstGeom prst="rect">
            <a:avLst/>
          </a:prstGeom>
        </p:spPr>
        <p:txBody>
          <a:bodyPr>
            <a:normAutofit/>
          </a:bodyPr>
          <a:lstStyle>
            <a:lvl1pPr>
              <a:defRPr sz="2000" b="1">
                <a:solidFill>
                  <a:schemeClr val="bg1"/>
                </a:solidFill>
                <a:latin typeface="微软雅黑" pitchFamily="34" charset="-122"/>
                <a:ea typeface="微软雅黑" pitchFamily="34" charset="-122"/>
              </a:defRPr>
            </a:lvl1pPr>
          </a:lstStyle>
          <a:p>
            <a:endParaRPr lang="zh-CN" altLang="en-US" noProof="1"/>
          </a:p>
        </p:txBody>
      </p:sp>
      <p:sp>
        <p:nvSpPr>
          <p:cNvPr id="12"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0" noProof="1" dirty="0">
                <a:solidFill>
                  <a:srgbClr val="FFFFFF">
                    <a:lumMod val="75000"/>
                  </a:srgbClr>
                </a:solidFill>
                <a:latin typeface="Arial" pitchFamily="34" charset="0"/>
              </a:rPr>
              <a:pPr algn="ctr"/>
              <a:t>‹#›</a:t>
            </a:fld>
            <a:endParaRPr lang="id-ID" altLang="zh-CN" sz="975" b="0" noProof="1">
              <a:solidFill>
                <a:srgbClr val="FFFFFF">
                  <a:lumMod val="75000"/>
                </a:srgbClr>
              </a:solidFill>
              <a:latin typeface="Arial" pitchFamily="34" charset="0"/>
            </a:endParaRPr>
          </a:p>
        </p:txBody>
      </p:sp>
      <p:cxnSp>
        <p:nvCxnSpPr>
          <p:cNvPr id="4" name="直线连接符 3"/>
          <p:cNvCxnSpPr/>
          <p:nvPr userDrawn="1"/>
        </p:nvCxnSpPr>
        <p:spPr>
          <a:xfrm>
            <a:off x="255776" y="4948013"/>
            <a:ext cx="2965753" cy="6394"/>
          </a:xfrm>
          <a:prstGeom prst="line">
            <a:avLst/>
          </a:prstGeom>
          <a:ln w="19050">
            <a:solidFill>
              <a:srgbClr val="1DD1EF"/>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userDrawn="1"/>
        </p:nvCxnSpPr>
        <p:spPr>
          <a:xfrm>
            <a:off x="3215135" y="4954407"/>
            <a:ext cx="2700941"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userDrawn="1"/>
        </p:nvCxnSpPr>
        <p:spPr>
          <a:xfrm>
            <a:off x="5914560" y="4954407"/>
            <a:ext cx="2700941" cy="0"/>
          </a:xfrm>
          <a:prstGeom prst="line">
            <a:avLst/>
          </a:prstGeom>
          <a:ln w="19050">
            <a:solidFill>
              <a:srgbClr val="33CC3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99859" y="295415"/>
            <a:ext cx="72000" cy="72000"/>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userDrawn="1"/>
        </p:nvSpPr>
        <p:spPr>
          <a:xfrm>
            <a:off x="375531" y="371087"/>
            <a:ext cx="72000" cy="72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userDrawn="1"/>
        </p:nvSpPr>
        <p:spPr>
          <a:xfrm>
            <a:off x="297747" y="440365"/>
            <a:ext cx="72000" cy="72000"/>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79760" y="249820"/>
            <a:ext cx="545352" cy="299446"/>
          </a:xfrm>
          <a:prstGeom prst="rect">
            <a:avLst/>
          </a:prstGeom>
        </p:spPr>
      </p:pic>
    </p:spTree>
    <p:extLst>
      <p:ext uri="{BB962C8B-B14F-4D97-AF65-F5344CB8AC3E}">
        <p14:creationId xmlns:p14="http://schemas.microsoft.com/office/powerpoint/2010/main" val="3041856218"/>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荣之联内容页">
    <p:bg>
      <p:bgPr>
        <a:solidFill>
          <a:schemeClr val="bg2"/>
        </a:solidFill>
        <a:effectLst/>
      </p:bgPr>
    </p:bg>
    <p:spTree>
      <p:nvGrpSpPr>
        <p:cNvPr id="1" name=""/>
        <p:cNvGrpSpPr/>
        <p:nvPr/>
      </p:nvGrpSpPr>
      <p:grpSpPr>
        <a:xfrm>
          <a:off x="0" y="0"/>
          <a:ext cx="0" cy="0"/>
          <a:chOff x="0" y="0"/>
          <a:chExt cx="0" cy="0"/>
        </a:xfrm>
      </p:grpSpPr>
      <p:sp>
        <p:nvSpPr>
          <p:cNvPr id="8" name="标题 1"/>
          <p:cNvSpPr>
            <a:spLocks noGrp="1"/>
          </p:cNvSpPr>
          <p:nvPr>
            <p:ph type="ctrTitle"/>
          </p:nvPr>
        </p:nvSpPr>
        <p:spPr>
          <a:xfrm>
            <a:off x="473554" y="197520"/>
            <a:ext cx="8385884" cy="440183"/>
          </a:xfrm>
          <a:prstGeom prst="rect">
            <a:avLst/>
          </a:prstGeom>
        </p:spPr>
        <p:txBody>
          <a:bodyPr>
            <a:normAutofit/>
          </a:bodyPr>
          <a:lstStyle>
            <a:lvl1pPr>
              <a:defRPr sz="2000" b="1">
                <a:solidFill>
                  <a:srgbClr val="1D2088"/>
                </a:solidFill>
                <a:latin typeface="微软雅黑" pitchFamily="34" charset="-122"/>
                <a:ea typeface="微软雅黑" pitchFamily="34" charset="-122"/>
              </a:defRPr>
            </a:lvl1pPr>
          </a:lstStyle>
          <a:p>
            <a:endParaRPr lang="zh-CN" altLang="en-US" noProof="1"/>
          </a:p>
        </p:txBody>
      </p:sp>
      <p:sp>
        <p:nvSpPr>
          <p:cNvPr id="12"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0" noProof="1" dirty="0">
                <a:solidFill>
                  <a:srgbClr val="FFFFFF">
                    <a:lumMod val="75000"/>
                  </a:srgbClr>
                </a:solidFill>
                <a:latin typeface="Arial" pitchFamily="34" charset="0"/>
              </a:rPr>
              <a:pPr algn="ctr"/>
              <a:t>‹#›</a:t>
            </a:fld>
            <a:endParaRPr lang="id-ID" altLang="zh-CN" sz="975" b="0" noProof="1">
              <a:solidFill>
                <a:srgbClr val="FFFFFF">
                  <a:lumMod val="75000"/>
                </a:srgbClr>
              </a:solidFill>
              <a:latin typeface="Arial" pitchFamily="34" charset="0"/>
            </a:endParaRPr>
          </a:p>
        </p:txBody>
      </p:sp>
      <p:sp>
        <p:nvSpPr>
          <p:cNvPr id="9" name="矩形 8"/>
          <p:cNvSpPr/>
          <p:nvPr userDrawn="1"/>
        </p:nvSpPr>
        <p:spPr>
          <a:xfrm>
            <a:off x="299859" y="295415"/>
            <a:ext cx="72000" cy="72000"/>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userDrawn="1"/>
        </p:nvSpPr>
        <p:spPr>
          <a:xfrm>
            <a:off x="375531" y="371087"/>
            <a:ext cx="72000" cy="72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userDrawn="1"/>
        </p:nvSpPr>
        <p:spPr>
          <a:xfrm>
            <a:off x="297747" y="440365"/>
            <a:ext cx="72000" cy="72000"/>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7747" y="4785471"/>
            <a:ext cx="508132" cy="279009"/>
          </a:xfrm>
          <a:prstGeom prst="rect">
            <a:avLst/>
          </a:prstGeom>
        </p:spPr>
      </p:pic>
    </p:spTree>
    <p:extLst>
      <p:ext uri="{BB962C8B-B14F-4D97-AF65-F5344CB8AC3E}">
        <p14:creationId xmlns:p14="http://schemas.microsoft.com/office/powerpoint/2010/main" val="28573979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荣之联内容页">
    <p:bg>
      <p:bgPr>
        <a:solidFill>
          <a:schemeClr val="bg2"/>
        </a:solidFill>
        <a:effectLst/>
      </p:bgPr>
    </p:bg>
    <p:spTree>
      <p:nvGrpSpPr>
        <p:cNvPr id="1" name=""/>
        <p:cNvGrpSpPr/>
        <p:nvPr/>
      </p:nvGrpSpPr>
      <p:grpSpPr>
        <a:xfrm>
          <a:off x="0" y="0"/>
          <a:ext cx="0" cy="0"/>
          <a:chOff x="0" y="0"/>
          <a:chExt cx="0" cy="0"/>
        </a:xfrm>
      </p:grpSpPr>
      <p:sp>
        <p:nvSpPr>
          <p:cNvPr id="8" name="标题 1"/>
          <p:cNvSpPr>
            <a:spLocks noGrp="1"/>
          </p:cNvSpPr>
          <p:nvPr>
            <p:ph type="ctrTitle"/>
          </p:nvPr>
        </p:nvSpPr>
        <p:spPr>
          <a:xfrm>
            <a:off x="473554" y="184732"/>
            <a:ext cx="8385884" cy="440183"/>
          </a:xfrm>
          <a:prstGeom prst="rect">
            <a:avLst/>
          </a:prstGeom>
        </p:spPr>
        <p:txBody>
          <a:bodyPr>
            <a:normAutofit/>
          </a:bodyPr>
          <a:lstStyle>
            <a:lvl1pPr>
              <a:defRPr sz="2000" b="1">
                <a:solidFill>
                  <a:srgbClr val="1D2088"/>
                </a:solidFill>
                <a:latin typeface="微软雅黑" pitchFamily="34" charset="-122"/>
                <a:ea typeface="微软雅黑" pitchFamily="34" charset="-122"/>
              </a:defRPr>
            </a:lvl1pPr>
          </a:lstStyle>
          <a:p>
            <a:endParaRPr lang="zh-CN" altLang="en-US" noProof="1"/>
          </a:p>
        </p:txBody>
      </p:sp>
      <p:sp>
        <p:nvSpPr>
          <p:cNvPr id="12"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0" noProof="1" dirty="0">
                <a:solidFill>
                  <a:srgbClr val="FFFFFF">
                    <a:lumMod val="75000"/>
                  </a:srgbClr>
                </a:solidFill>
                <a:latin typeface="Arial" pitchFamily="34" charset="0"/>
              </a:rPr>
              <a:pPr algn="ctr"/>
              <a:t>‹#›</a:t>
            </a:fld>
            <a:endParaRPr lang="id-ID" altLang="zh-CN" sz="975" b="0" noProof="1">
              <a:solidFill>
                <a:srgbClr val="FFFFFF">
                  <a:lumMod val="75000"/>
                </a:srgbClr>
              </a:solidFill>
              <a:latin typeface="Arial" pitchFamily="34" charset="0"/>
            </a:endParaRPr>
          </a:p>
        </p:txBody>
      </p:sp>
      <p:sp>
        <p:nvSpPr>
          <p:cNvPr id="9" name="矩形 8"/>
          <p:cNvSpPr/>
          <p:nvPr userDrawn="1"/>
        </p:nvSpPr>
        <p:spPr>
          <a:xfrm>
            <a:off x="299859" y="295415"/>
            <a:ext cx="72000" cy="72000"/>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userDrawn="1"/>
        </p:nvSpPr>
        <p:spPr>
          <a:xfrm>
            <a:off x="375531" y="371087"/>
            <a:ext cx="72000" cy="72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userDrawn="1"/>
        </p:nvSpPr>
        <p:spPr>
          <a:xfrm>
            <a:off x="297747" y="440365"/>
            <a:ext cx="72000" cy="72000"/>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6959817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荣之联内容页">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nvSpPr>
        <p:spPr>
          <a:xfrm>
            <a:off x="0" y="4767895"/>
            <a:ext cx="9144000" cy="375605"/>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标题 1"/>
          <p:cNvSpPr>
            <a:spLocks noGrp="1"/>
          </p:cNvSpPr>
          <p:nvPr>
            <p:ph type="ctrTitle"/>
          </p:nvPr>
        </p:nvSpPr>
        <p:spPr>
          <a:xfrm>
            <a:off x="473554" y="184732"/>
            <a:ext cx="8385884" cy="440183"/>
          </a:xfrm>
          <a:prstGeom prst="rect">
            <a:avLst/>
          </a:prstGeom>
        </p:spPr>
        <p:txBody>
          <a:bodyPr>
            <a:normAutofit/>
          </a:bodyPr>
          <a:lstStyle>
            <a:lvl1pPr>
              <a:defRPr sz="2000" b="1">
                <a:solidFill>
                  <a:srgbClr val="1D2088"/>
                </a:solidFill>
                <a:latin typeface="微软雅黑" pitchFamily="34" charset="-122"/>
                <a:ea typeface="微软雅黑" pitchFamily="34" charset="-122"/>
              </a:defRPr>
            </a:lvl1pPr>
          </a:lstStyle>
          <a:p>
            <a:endParaRPr lang="zh-CN" altLang="en-US" noProof="1"/>
          </a:p>
        </p:txBody>
      </p:sp>
      <p:sp>
        <p:nvSpPr>
          <p:cNvPr id="12"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0" noProof="1" dirty="0">
                <a:solidFill>
                  <a:srgbClr val="FFFFFF">
                    <a:lumMod val="75000"/>
                  </a:srgbClr>
                </a:solidFill>
                <a:latin typeface="Arial" pitchFamily="34" charset="0"/>
              </a:rPr>
              <a:pPr algn="ctr"/>
              <a:t>‹#›</a:t>
            </a:fld>
            <a:endParaRPr lang="id-ID" altLang="zh-CN" sz="975" b="0" noProof="1">
              <a:solidFill>
                <a:srgbClr val="FFFFFF">
                  <a:lumMod val="75000"/>
                </a:srgbClr>
              </a:solidFill>
              <a:latin typeface="Arial" pitchFamily="34" charset="0"/>
            </a:endParaRPr>
          </a:p>
        </p:txBody>
      </p:sp>
      <p:sp>
        <p:nvSpPr>
          <p:cNvPr id="9" name="矩形 8"/>
          <p:cNvSpPr/>
          <p:nvPr userDrawn="1"/>
        </p:nvSpPr>
        <p:spPr>
          <a:xfrm>
            <a:off x="299859" y="295415"/>
            <a:ext cx="72000" cy="72000"/>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userDrawn="1"/>
        </p:nvSpPr>
        <p:spPr>
          <a:xfrm>
            <a:off x="375531" y="371087"/>
            <a:ext cx="72000" cy="72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userDrawn="1"/>
        </p:nvSpPr>
        <p:spPr>
          <a:xfrm>
            <a:off x="297747" y="440365"/>
            <a:ext cx="72000" cy="72000"/>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7747" y="4803110"/>
            <a:ext cx="545352" cy="299446"/>
          </a:xfrm>
          <a:prstGeom prst="rect">
            <a:avLst/>
          </a:prstGeom>
        </p:spPr>
      </p:pic>
    </p:spTree>
    <p:extLst>
      <p:ext uri="{BB962C8B-B14F-4D97-AF65-F5344CB8AC3E}">
        <p14:creationId xmlns:p14="http://schemas.microsoft.com/office/powerpoint/2010/main" val="4026643451"/>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荣之联空白页">
    <p:spTree>
      <p:nvGrpSpPr>
        <p:cNvPr id="1" name=""/>
        <p:cNvGrpSpPr/>
        <p:nvPr/>
      </p:nvGrpSpPr>
      <p:grpSpPr>
        <a:xfrm>
          <a:off x="0" y="0"/>
          <a:ext cx="0" cy="0"/>
          <a:chOff x="0" y="0"/>
          <a:chExt cx="0" cy="0"/>
        </a:xfrm>
      </p:grpSpPr>
      <p:sp>
        <p:nvSpPr>
          <p:cNvPr id="4" name="标题 1"/>
          <p:cNvSpPr>
            <a:spLocks noGrp="1"/>
          </p:cNvSpPr>
          <p:nvPr>
            <p:ph type="ctrTitle"/>
          </p:nvPr>
        </p:nvSpPr>
        <p:spPr>
          <a:xfrm>
            <a:off x="300916" y="216702"/>
            <a:ext cx="8385884" cy="440183"/>
          </a:xfrm>
          <a:prstGeom prst="rect">
            <a:avLst/>
          </a:prstGeom>
        </p:spPr>
        <p:txBody>
          <a:bodyPr>
            <a:normAutofit/>
          </a:bodyPr>
          <a:lstStyle>
            <a:lvl1pPr>
              <a:defRPr sz="2000" b="1">
                <a:solidFill>
                  <a:srgbClr val="1D2088"/>
                </a:solidFill>
                <a:latin typeface="微软雅黑" pitchFamily="34" charset="-122"/>
                <a:ea typeface="微软雅黑" pitchFamily="34" charset="-122"/>
              </a:defRPr>
            </a:lvl1pPr>
          </a:lstStyle>
          <a:p>
            <a:endParaRPr lang="zh-CN" altLang="en-US" noProof="1"/>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742" y="4687611"/>
            <a:ext cx="610937" cy="355877"/>
          </a:xfrm>
          <a:prstGeom prst="rect">
            <a:avLst/>
          </a:prstGeom>
        </p:spPr>
      </p:pic>
      <p:sp>
        <p:nvSpPr>
          <p:cNvPr id="6"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1" noProof="1" dirty="0">
                <a:solidFill>
                  <a:srgbClr val="FFFFFF">
                    <a:lumMod val="75000"/>
                  </a:srgbClr>
                </a:solidFill>
                <a:latin typeface="Arial" pitchFamily="34" charset="0"/>
              </a:rPr>
              <a:pPr algn="ctr"/>
              <a:t>‹#›</a:t>
            </a:fld>
            <a:endParaRPr lang="id-ID" altLang="zh-CN" sz="975" b="1" noProof="1">
              <a:solidFill>
                <a:srgbClr val="FFFFFF">
                  <a:lumMod val="75000"/>
                </a:srgbClr>
              </a:solidFill>
              <a:latin typeface="Arial" pitchFamily="34" charset="0"/>
            </a:endParaRPr>
          </a:p>
        </p:txBody>
      </p:sp>
    </p:spTree>
    <p:extLst>
      <p:ext uri="{BB962C8B-B14F-4D97-AF65-F5344CB8AC3E}">
        <p14:creationId xmlns:p14="http://schemas.microsoft.com/office/powerpoint/2010/main" val="135301188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荣之联尾页">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0166" y="4253830"/>
            <a:ext cx="847778" cy="493840"/>
          </a:xfrm>
          <a:prstGeom prst="rect">
            <a:avLst/>
          </a:prstGeom>
        </p:spPr>
      </p:pic>
      <p:pic>
        <p:nvPicPr>
          <p:cNvPr id="12" name="Picture 7" descr="F:\荣之联\荣之联企业简介PPT设计排版\应用文件\图片素材\Nipic_20180988_017842a970a2b8a0\Nipic_20180988_20160822101814351001.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12002" b="11490"/>
          <a:stretch/>
        </p:blipFill>
        <p:spPr bwMode="auto">
          <a:xfrm>
            <a:off x="0" y="0"/>
            <a:ext cx="9148110" cy="381745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4"/>
          <p:cNvSpPr/>
          <p:nvPr userDrawn="1"/>
        </p:nvSpPr>
        <p:spPr bwMode="auto">
          <a:xfrm>
            <a:off x="3254638" y="2190910"/>
            <a:ext cx="2638835" cy="73863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82848" tIns="91424" rIns="182848" bIns="91424" anchor="ctr">
            <a:spAutoFit/>
          </a:bodyPr>
          <a:lstStyle/>
          <a:p>
            <a:pPr algn="dist" defTabSz="-635">
              <a:buFontTx/>
              <a:buNone/>
              <a:tabLst>
                <a:tab pos="168275" algn="l"/>
              </a:tabLst>
              <a:defRPr/>
            </a:pPr>
            <a:r>
              <a:rPr lang="zh-CN" altLang="en-US" sz="3600" b="0" dirty="0">
                <a:solidFill>
                  <a:schemeClr val="bg1"/>
                </a:solidFill>
                <a:latin typeface="微软雅黑" pitchFamily="34" charset="-122"/>
                <a:ea typeface="微软雅黑" pitchFamily="34" charset="-122"/>
                <a:cs typeface="Lato Light"/>
              </a:rPr>
              <a:t>感谢</a:t>
            </a:r>
            <a:r>
              <a:rPr lang="zh-CN" altLang="en-US" sz="3600" b="0" baseline="0" dirty="0">
                <a:solidFill>
                  <a:srgbClr val="1DD1EF"/>
                </a:solidFill>
                <a:latin typeface="微软雅黑" pitchFamily="34" charset="-122"/>
                <a:ea typeface="微软雅黑" pitchFamily="34" charset="-122"/>
                <a:cs typeface="Lato Light"/>
              </a:rPr>
              <a:t>聆听</a:t>
            </a:r>
            <a:endParaRPr lang="en-US" sz="3600" b="0" dirty="0">
              <a:solidFill>
                <a:srgbClr val="1DD1EF"/>
              </a:solidFill>
              <a:latin typeface="微软雅黑" pitchFamily="34" charset="-122"/>
              <a:ea typeface="微软雅黑" pitchFamily="34" charset="-122"/>
              <a:cs typeface="Lato Light"/>
            </a:endParaRPr>
          </a:p>
        </p:txBody>
      </p:sp>
      <p:sp>
        <p:nvSpPr>
          <p:cNvPr id="22" name="Rectangle 4"/>
          <p:cNvSpPr/>
          <p:nvPr userDrawn="1"/>
        </p:nvSpPr>
        <p:spPr bwMode="auto">
          <a:xfrm>
            <a:off x="353377" y="4331489"/>
            <a:ext cx="2830100" cy="33852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82848" tIns="91424" rIns="182848" bIns="91424" anchor="ctr">
            <a:spAutoFit/>
          </a:bodyPr>
          <a:lstStyle/>
          <a:p>
            <a:pPr algn="dist" defTabSz="-635">
              <a:buFontTx/>
              <a:buNone/>
              <a:tabLst>
                <a:tab pos="168275" algn="l"/>
              </a:tabLst>
              <a:defRPr/>
            </a:pPr>
            <a:r>
              <a:rPr lang="zh-CN" altLang="en-US" sz="1000" b="0" dirty="0">
                <a:solidFill>
                  <a:schemeClr val="tx1">
                    <a:lumMod val="50000"/>
                  </a:schemeClr>
                </a:solidFill>
                <a:latin typeface="微软雅黑" pitchFamily="34" charset="-122"/>
                <a:ea typeface="微软雅黑" pitchFamily="34" charset="-122"/>
                <a:cs typeface="Lato Light"/>
              </a:rPr>
              <a:t>北京荣之联科技</a:t>
            </a:r>
            <a:r>
              <a:rPr lang="zh-CN" altLang="en-US" sz="1000" b="0" dirty="0" smtClean="0">
                <a:solidFill>
                  <a:schemeClr val="tx1">
                    <a:lumMod val="50000"/>
                  </a:schemeClr>
                </a:solidFill>
                <a:latin typeface="微软雅黑" pitchFamily="34" charset="-122"/>
                <a:ea typeface="微软雅黑" pitchFamily="34" charset="-122"/>
                <a:cs typeface="Lato Light"/>
              </a:rPr>
              <a:t>股份有限公司 </a:t>
            </a:r>
            <a:r>
              <a:rPr lang="en-US" altLang="zh-CN" sz="1000" b="0" dirty="0" smtClean="0">
                <a:solidFill>
                  <a:schemeClr val="tx1">
                    <a:lumMod val="50000"/>
                  </a:schemeClr>
                </a:solidFill>
                <a:latin typeface="微软雅黑" pitchFamily="34" charset="-122"/>
                <a:ea typeface="微软雅黑" pitchFamily="34" charset="-122"/>
                <a:cs typeface="Lato Light"/>
              </a:rPr>
              <a:t>(</a:t>
            </a:r>
            <a:r>
              <a:rPr lang="en-US" altLang="zh-CN" sz="1000" b="0" dirty="0">
                <a:solidFill>
                  <a:schemeClr val="tx1">
                    <a:lumMod val="50000"/>
                  </a:schemeClr>
                </a:solidFill>
                <a:latin typeface="微软雅黑" pitchFamily="34" charset="-122"/>
                <a:ea typeface="微软雅黑" pitchFamily="34" charset="-122"/>
                <a:cs typeface="Lato Light"/>
              </a:rPr>
              <a:t>002642.sz)</a:t>
            </a:r>
          </a:p>
        </p:txBody>
      </p:sp>
      <p:sp>
        <p:nvSpPr>
          <p:cNvPr id="15" name="矩形 14"/>
          <p:cNvSpPr/>
          <p:nvPr userDrawn="1"/>
        </p:nvSpPr>
        <p:spPr>
          <a:xfrm>
            <a:off x="1526055" y="857910"/>
            <a:ext cx="6096000" cy="1405641"/>
          </a:xfrm>
          <a:prstGeom prst="rect">
            <a:avLst/>
          </a:prstGeom>
        </p:spPr>
        <p:txBody>
          <a:bodyPr>
            <a:spAutoFit/>
          </a:bodyPr>
          <a:lstStyle/>
          <a:p>
            <a:pPr algn="ctr"/>
            <a:r>
              <a:rPr kumimoji="1" lang="en-US" altLang="zh-CN" sz="4267" dirty="0">
                <a:solidFill>
                  <a:srgbClr val="1DD1EF"/>
                </a:solidFill>
                <a:latin typeface="Century Gothic" pitchFamily="34" charset="0"/>
              </a:rPr>
              <a:t>THANK</a:t>
            </a:r>
            <a:r>
              <a:rPr kumimoji="1" lang="en-US" altLang="zh-CN" sz="4267" dirty="0">
                <a:solidFill>
                  <a:srgbClr val="2CBD94"/>
                </a:solidFill>
                <a:latin typeface="Century Gothic" pitchFamily="34" charset="0"/>
              </a:rPr>
              <a:t> </a:t>
            </a:r>
            <a:r>
              <a:rPr kumimoji="1" lang="en-US" altLang="zh-CN" sz="4267" dirty="0">
                <a:solidFill>
                  <a:srgbClr val="FFFFFF"/>
                </a:solidFill>
                <a:latin typeface="Century Gothic" pitchFamily="34" charset="0"/>
              </a:rPr>
              <a:t>YOU</a:t>
            </a:r>
          </a:p>
          <a:p>
            <a:pPr algn="ctr"/>
            <a:r>
              <a:rPr kumimoji="1" lang="en-US" altLang="zh-CN" sz="4267" dirty="0">
                <a:solidFill>
                  <a:srgbClr val="FFFFFF"/>
                </a:solidFill>
                <a:latin typeface="Century Gothic" pitchFamily="34" charset="0"/>
              </a:rPr>
              <a:t>FOR</a:t>
            </a:r>
            <a:r>
              <a:rPr kumimoji="1" lang="zh-CN" altLang="en-US" sz="4267" dirty="0">
                <a:solidFill>
                  <a:srgbClr val="FFFFFF"/>
                </a:solidFill>
                <a:latin typeface="Century Gothic" pitchFamily="34" charset="0"/>
              </a:rPr>
              <a:t> </a:t>
            </a:r>
            <a:r>
              <a:rPr kumimoji="1" lang="en-US" altLang="zh-CN" sz="4267" dirty="0">
                <a:solidFill>
                  <a:srgbClr val="FFFFFF"/>
                </a:solidFill>
                <a:latin typeface="Century Gothic" pitchFamily="34" charset="0"/>
              </a:rPr>
              <a:t>WATCHING</a:t>
            </a:r>
          </a:p>
        </p:txBody>
      </p:sp>
      <p:cxnSp>
        <p:nvCxnSpPr>
          <p:cNvPr id="16" name="直线连接符 3"/>
          <p:cNvCxnSpPr/>
          <p:nvPr userDrawn="1"/>
        </p:nvCxnSpPr>
        <p:spPr>
          <a:xfrm>
            <a:off x="-1" y="3822591"/>
            <a:ext cx="3049200" cy="6394"/>
          </a:xfrm>
          <a:prstGeom prst="line">
            <a:avLst/>
          </a:prstGeom>
          <a:ln w="28575">
            <a:solidFill>
              <a:srgbClr val="1DD1EF"/>
            </a:solidFill>
          </a:ln>
        </p:spPr>
        <p:style>
          <a:lnRef idx="1">
            <a:schemeClr val="accent1"/>
          </a:lnRef>
          <a:fillRef idx="0">
            <a:schemeClr val="accent1"/>
          </a:fillRef>
          <a:effectRef idx="0">
            <a:schemeClr val="accent1"/>
          </a:effectRef>
          <a:fontRef idx="minor">
            <a:schemeClr val="tx1"/>
          </a:fontRef>
        </p:style>
      </p:cxnSp>
      <p:cxnSp>
        <p:nvCxnSpPr>
          <p:cNvPr id="17" name="直线连接符 15"/>
          <p:cNvCxnSpPr/>
          <p:nvPr userDrawn="1"/>
        </p:nvCxnSpPr>
        <p:spPr>
          <a:xfrm>
            <a:off x="3036667" y="3828985"/>
            <a:ext cx="30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 name="直线连接符 16"/>
          <p:cNvCxnSpPr/>
          <p:nvPr userDrawn="1"/>
        </p:nvCxnSpPr>
        <p:spPr>
          <a:xfrm>
            <a:off x="6098910" y="3828985"/>
            <a:ext cx="3049200" cy="0"/>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sp>
        <p:nvSpPr>
          <p:cNvPr id="21" name="Rectangle 4"/>
          <p:cNvSpPr/>
          <p:nvPr userDrawn="1"/>
        </p:nvSpPr>
        <p:spPr bwMode="auto">
          <a:xfrm>
            <a:off x="5957414" y="4331489"/>
            <a:ext cx="2975576" cy="33852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82848" tIns="91424" rIns="182848" bIns="91424" anchor="ctr">
            <a:spAutoFit/>
          </a:bodyPr>
          <a:lstStyle/>
          <a:p>
            <a:pPr algn="dist" defTabSz="-635">
              <a:buFontTx/>
              <a:buNone/>
              <a:tabLst>
                <a:tab pos="168275" algn="l"/>
              </a:tabLst>
              <a:defRPr/>
            </a:pPr>
            <a:r>
              <a:rPr lang="zh-CN" altLang="en-US" sz="1000" noProof="1">
                <a:solidFill>
                  <a:schemeClr val="tx1">
                    <a:lumMod val="50000"/>
                  </a:schemeClr>
                </a:solidFill>
                <a:latin typeface="Microsoft YaHei" charset="-122"/>
                <a:ea typeface="Microsoft YaHei" charset="-122"/>
                <a:cs typeface="Microsoft YaHei" charset="-122"/>
              </a:rPr>
              <a:t>以信息技术推动企业进步</a:t>
            </a:r>
            <a:r>
              <a:rPr lang="en-US" altLang="zh-CN" sz="1000" noProof="1">
                <a:solidFill>
                  <a:schemeClr val="tx1">
                    <a:lumMod val="50000"/>
                  </a:schemeClr>
                </a:solidFill>
                <a:latin typeface="Microsoft YaHei" charset="-122"/>
                <a:ea typeface="Microsoft YaHei" charset="-122"/>
                <a:cs typeface="Microsoft YaHei" charset="-122"/>
              </a:rPr>
              <a:t> </a:t>
            </a:r>
            <a:r>
              <a:rPr lang="en-US" altLang="zh-CN" sz="1000" noProof="1" smtClean="0">
                <a:solidFill>
                  <a:schemeClr val="tx1">
                    <a:lumMod val="50000"/>
                  </a:schemeClr>
                </a:solidFill>
                <a:latin typeface="Microsoft YaHei" charset="-122"/>
                <a:ea typeface="Microsoft YaHei" charset="-122"/>
                <a:cs typeface="Microsoft YaHei" charset="-122"/>
              </a:rPr>
              <a:t> www.ronglian.com</a:t>
            </a:r>
            <a:endParaRPr lang="en-US" sz="1000" b="0" noProof="1">
              <a:solidFill>
                <a:schemeClr val="tx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399845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荣之联首页">
    <p:spTree>
      <p:nvGrpSpPr>
        <p:cNvPr id="1" name=""/>
        <p:cNvGrpSpPr/>
        <p:nvPr/>
      </p:nvGrpSpPr>
      <p:grpSpPr>
        <a:xfrm>
          <a:off x="0" y="0"/>
          <a:ext cx="0" cy="0"/>
          <a:chOff x="0" y="0"/>
          <a:chExt cx="0" cy="0"/>
        </a:xfrm>
      </p:grpSpPr>
      <p:sp>
        <p:nvSpPr>
          <p:cNvPr id="12" name="标题 1"/>
          <p:cNvSpPr>
            <a:spLocks noGrp="1"/>
          </p:cNvSpPr>
          <p:nvPr>
            <p:ph type="ctrTitle"/>
          </p:nvPr>
        </p:nvSpPr>
        <p:spPr>
          <a:xfrm>
            <a:off x="300916" y="216702"/>
            <a:ext cx="8454464" cy="440183"/>
          </a:xfrm>
          <a:prstGeom prst="rect">
            <a:avLst/>
          </a:prstGeom>
        </p:spPr>
        <p:txBody>
          <a:bodyPr>
            <a:normAutofit/>
          </a:bodyPr>
          <a:lstStyle>
            <a:lvl1pPr>
              <a:defRPr sz="2000" b="1">
                <a:solidFill>
                  <a:schemeClr val="bg1"/>
                </a:solidFill>
                <a:latin typeface="微软雅黑" pitchFamily="34" charset="-122"/>
                <a:ea typeface="微软雅黑" pitchFamily="34" charset="-122"/>
              </a:defRPr>
            </a:lvl1pPr>
          </a:lstStyle>
          <a:p>
            <a:endParaRPr lang="zh-CN" altLang="en-US" noProof="1"/>
          </a:p>
        </p:txBody>
      </p:sp>
      <p:sp>
        <p:nvSpPr>
          <p:cNvPr id="15" name="TextBox 9"/>
          <p:cNvSpPr txBox="1"/>
          <p:nvPr userDrawn="1"/>
        </p:nvSpPr>
        <p:spPr>
          <a:xfrm>
            <a:off x="8564350" y="4767895"/>
            <a:ext cx="521525" cy="334661"/>
          </a:xfrm>
          <a:prstGeom prst="rect">
            <a:avLst/>
          </a:prstGeom>
          <a:noFill/>
          <a:ln w="9525">
            <a:noFill/>
            <a:miter/>
          </a:ln>
        </p:spPr>
        <p:txBody>
          <a:bodyPr wrap="none" lIns="182834" tIns="91417" rIns="182834" bIns="91417">
            <a:spAutoFit/>
          </a:bodyPr>
          <a:lstStyle/>
          <a:p>
            <a:pPr algn="ctr"/>
            <a:fld id="{30791094-C9A6-48F9-9041-A72BE7580581}" type="slidenum">
              <a:rPr lang="id-ID" altLang="zh-CN" sz="975" b="1" noProof="1" dirty="0">
                <a:solidFill>
                  <a:srgbClr val="FF6600"/>
                </a:solidFill>
                <a:latin typeface="Arial" pitchFamily="34" charset="0"/>
                <a:cs typeface="+mn-ea"/>
              </a:rPr>
              <a:pPr algn="ctr"/>
              <a:t>‹#›</a:t>
            </a:fld>
            <a:endParaRPr lang="id-ID" altLang="zh-CN" sz="975" b="1" noProof="1">
              <a:solidFill>
                <a:srgbClr val="FF6600"/>
              </a:solidFill>
              <a:latin typeface="Arial"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166" y="4700236"/>
            <a:ext cx="554540" cy="323025"/>
          </a:xfrm>
          <a:prstGeom prst="rect">
            <a:avLst/>
          </a:prstGeom>
        </p:spPr>
      </p:pic>
      <p:sp>
        <p:nvSpPr>
          <p:cNvPr id="11" name="文本占位符 17"/>
          <p:cNvSpPr>
            <a:spLocks noGrp="1"/>
          </p:cNvSpPr>
          <p:nvPr>
            <p:ph type="body" sz="quarter" idx="14"/>
          </p:nvPr>
        </p:nvSpPr>
        <p:spPr>
          <a:xfrm>
            <a:off x="300916" y="1196340"/>
            <a:ext cx="8469704" cy="2621280"/>
          </a:xfrm>
        </p:spPr>
        <p:txBody>
          <a:bodyPr/>
          <a:lstStyle>
            <a:lvl1pPr algn="l">
              <a:defRPr sz="1100" spc="100" baseline="0">
                <a:solidFill>
                  <a:srgbClr val="E9F1F9"/>
                </a:solidFill>
              </a:defRPr>
            </a:lvl1pPr>
          </a:lstStyle>
          <a:p>
            <a:pPr lvl="0"/>
            <a:r>
              <a:rPr lang="zh-CN" altLang="en-US" dirty="0"/>
              <a:t>单击此处编辑母版文本样式</a:t>
            </a:r>
          </a:p>
        </p:txBody>
      </p:sp>
      <p:sp>
        <p:nvSpPr>
          <p:cNvPr id="3" name="文本占位符 2"/>
          <p:cNvSpPr>
            <a:spLocks noGrp="1"/>
          </p:cNvSpPr>
          <p:nvPr>
            <p:ph type="body" sz="quarter" idx="15"/>
          </p:nvPr>
        </p:nvSpPr>
        <p:spPr>
          <a:xfrm>
            <a:off x="300916" y="647065"/>
            <a:ext cx="8454464" cy="351155"/>
          </a:xfrm>
        </p:spPr>
        <p:txBody>
          <a:bodyPr/>
          <a:lstStyle>
            <a:lvl1pPr>
              <a:defRPr sz="1050" spc="200" baseline="0">
                <a:solidFill>
                  <a:srgbClr val="E9F1F9"/>
                </a:solidFill>
              </a:defRPr>
            </a:lvl1pPr>
          </a:lstStyle>
          <a:p>
            <a:pPr lvl="0"/>
            <a:r>
              <a:rPr lang="zh-CN" altLang="en-US" dirty="0"/>
              <a:t>单击此处编辑母版文本样式</a:t>
            </a:r>
          </a:p>
        </p:txBody>
      </p:sp>
    </p:spTree>
    <p:extLst>
      <p:ext uri="{BB962C8B-B14F-4D97-AF65-F5344CB8AC3E}">
        <p14:creationId xmlns:p14="http://schemas.microsoft.com/office/powerpoint/2010/main" val="3430400356"/>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p:nvPr>
        </p:nvSpPr>
        <p:spPr>
          <a:xfrm>
            <a:off x="628650" y="1370013"/>
            <a:ext cx="7886700" cy="3263900"/>
          </a:xfrm>
          <a:prstGeom prst="rect">
            <a:avLst/>
          </a:prstGeom>
          <a:noFill/>
          <a:ln w="9525">
            <a:noFill/>
            <a:miter/>
          </a:ln>
        </p:spPr>
        <p:txBody>
          <a:bodyPr lIns="91419" tIns="45710" rIns="91419" bIns="45710" ancho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4"/>
          </p:nvPr>
        </p:nvSpPr>
        <p:spPr>
          <a:xfrm>
            <a:off x="6553200" y="4768850"/>
            <a:ext cx="2133600" cy="274638"/>
          </a:xfrm>
          <a:prstGeom prst="rect">
            <a:avLst/>
          </a:prstGeom>
        </p:spPr>
        <p:txBody>
          <a:bodyPr vert="horz" lIns="121917" tIns="60958" rIns="121917" bIns="60958" rtlCol="0" anchor="ctr"/>
          <a:lstStyle>
            <a:lvl1pPr algn="r">
              <a:defRPr sz="1600" noProof="1" dirty="0">
                <a:solidFill>
                  <a:srgbClr val="B5B8BB"/>
                </a:solidFill>
                <a:latin typeface="Calibri" pitchFamily="34" charset="0"/>
                <a:cs typeface="+mn-ea"/>
              </a:defRPr>
            </a:lvl1pPr>
          </a:lstStyle>
          <a:p>
            <a:pPr>
              <a:defRPr/>
            </a:pPr>
            <a:fld id="{1BC814F0-FECE-4D03-A687-1576E9AE0563}" type="slidenum">
              <a:rPr lang="zh-CN" altLang="en-US"/>
              <a:pPr>
                <a:defRPr/>
              </a:pPr>
              <a:t>‹#›</a:t>
            </a:fld>
            <a:endParaRPr lang="zh-CN" altLang="en-US">
              <a:latin typeface="Lato Light"/>
            </a:endParaRPr>
          </a:p>
        </p:txBody>
      </p:sp>
      <p:sp>
        <p:nvSpPr>
          <p:cNvPr id="3" name="标题占位符 2"/>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kumimoji="1" lang="zh-CN" altLang="en-US"/>
              <a:t>单击此处编辑母版标题样式</a:t>
            </a:r>
          </a:p>
        </p:txBody>
      </p:sp>
    </p:spTree>
    <p:extLst>
      <p:ext uri="{BB962C8B-B14F-4D97-AF65-F5344CB8AC3E}">
        <p14:creationId xmlns:p14="http://schemas.microsoft.com/office/powerpoint/2010/main" val="1010869506"/>
      </p:ext>
    </p:extLst>
  </p:cSld>
  <p:clrMap bg1="lt1" tx1="dk1" bg2="lt2" tx2="dk2" accent1="accent1" accent2="accent2" accent3="accent3" accent4="accent4" accent5="accent5" accent6="accent6" hlink="hlink" folHlink="folHlink"/>
  <p:sldLayoutIdLst>
    <p:sldLayoutId id="2147483739" r:id="rId1"/>
    <p:sldLayoutId id="2147483765" r:id="rId2"/>
    <p:sldLayoutId id="2147483746" r:id="rId3"/>
    <p:sldLayoutId id="2147483766" r:id="rId4"/>
    <p:sldLayoutId id="2147483768" r:id="rId5"/>
    <p:sldLayoutId id="2147483767" r:id="rId6"/>
    <p:sldLayoutId id="2147483749" r:id="rId7"/>
    <p:sldLayoutId id="2147483758" r:id="rId8"/>
    <p:sldLayoutId id="2147483759" r:id="rId9"/>
    <p:sldLayoutId id="2147483762" r:id="rId10"/>
    <p:sldLayoutId id="2147483763" r:id="rId11"/>
    <p:sldLayoutId id="2147483764" r:id="rId12"/>
  </p:sldLayoutIdLst>
  <p:transition/>
  <p:txStyles>
    <p:titleStyle>
      <a:lvl1pPr algn="l" defTabSz="684213" rtl="0" fontAlgn="base">
        <a:lnSpc>
          <a:spcPct val="90000"/>
        </a:lnSpc>
        <a:spcBef>
          <a:spcPct val="0"/>
        </a:spcBef>
        <a:spcAft>
          <a:spcPct val="0"/>
        </a:spcAft>
        <a:defRPr lang="en-US" sz="2300" kern="1200">
          <a:solidFill>
            <a:srgbClr val="1D2088"/>
          </a:solidFill>
          <a:latin typeface="微软雅黑" pitchFamily="34" charset="-122"/>
          <a:ea typeface="微软雅黑" pitchFamily="34" charset="-122"/>
          <a:cs typeface="微软雅黑" pitchFamily="34" charset="-122"/>
        </a:defRPr>
      </a:lvl1pPr>
      <a:lvl2pPr algn="l" defTabSz="684213" rtl="0" fontAlgn="base">
        <a:lnSpc>
          <a:spcPct val="90000"/>
        </a:lnSpc>
        <a:spcBef>
          <a:spcPct val="0"/>
        </a:spcBef>
        <a:spcAft>
          <a:spcPct val="0"/>
        </a:spcAft>
        <a:defRPr sz="2300">
          <a:solidFill>
            <a:schemeClr val="accent1"/>
          </a:solidFill>
          <a:latin typeface="微软雅黑" pitchFamily="34" charset="-122"/>
          <a:ea typeface="微软雅黑" pitchFamily="34" charset="-122"/>
        </a:defRPr>
      </a:lvl2pPr>
      <a:lvl3pPr algn="l" defTabSz="684213" rtl="0" fontAlgn="base">
        <a:lnSpc>
          <a:spcPct val="90000"/>
        </a:lnSpc>
        <a:spcBef>
          <a:spcPct val="0"/>
        </a:spcBef>
        <a:spcAft>
          <a:spcPct val="0"/>
        </a:spcAft>
        <a:defRPr sz="2300">
          <a:solidFill>
            <a:schemeClr val="accent1"/>
          </a:solidFill>
          <a:latin typeface="微软雅黑" pitchFamily="34" charset="-122"/>
          <a:ea typeface="微软雅黑" pitchFamily="34" charset="-122"/>
        </a:defRPr>
      </a:lvl3pPr>
      <a:lvl4pPr algn="l" defTabSz="684213" rtl="0" fontAlgn="base">
        <a:lnSpc>
          <a:spcPct val="90000"/>
        </a:lnSpc>
        <a:spcBef>
          <a:spcPct val="0"/>
        </a:spcBef>
        <a:spcAft>
          <a:spcPct val="0"/>
        </a:spcAft>
        <a:defRPr sz="2300">
          <a:solidFill>
            <a:schemeClr val="accent1"/>
          </a:solidFill>
          <a:latin typeface="微软雅黑" pitchFamily="34" charset="-122"/>
          <a:ea typeface="微软雅黑" pitchFamily="34" charset="-122"/>
        </a:defRPr>
      </a:lvl4pPr>
      <a:lvl5pPr algn="l" defTabSz="684213" rtl="0" fontAlgn="base">
        <a:lnSpc>
          <a:spcPct val="90000"/>
        </a:lnSpc>
        <a:spcBef>
          <a:spcPct val="0"/>
        </a:spcBef>
        <a:spcAft>
          <a:spcPct val="0"/>
        </a:spcAft>
        <a:defRPr sz="2300">
          <a:solidFill>
            <a:schemeClr val="accent1"/>
          </a:solidFill>
          <a:latin typeface="微软雅黑" pitchFamily="34" charset="-122"/>
          <a:ea typeface="微软雅黑" pitchFamily="34" charset="-122"/>
        </a:defRPr>
      </a:lvl5pPr>
      <a:lvl6pPr marL="457200" algn="l" defTabSz="912495" rtl="0" fontAlgn="base">
        <a:lnSpc>
          <a:spcPct val="90000"/>
        </a:lnSpc>
        <a:spcBef>
          <a:spcPct val="0"/>
        </a:spcBef>
        <a:spcAft>
          <a:spcPct val="0"/>
        </a:spcAft>
        <a:defRPr sz="3100">
          <a:solidFill>
            <a:schemeClr val="accent1"/>
          </a:solidFill>
          <a:latin typeface="微软雅黑" pitchFamily="34" charset="-122"/>
          <a:ea typeface="微软雅黑" pitchFamily="34" charset="-122"/>
        </a:defRPr>
      </a:lvl6pPr>
      <a:lvl7pPr marL="914400" algn="l" defTabSz="912495" rtl="0" fontAlgn="base">
        <a:lnSpc>
          <a:spcPct val="90000"/>
        </a:lnSpc>
        <a:spcBef>
          <a:spcPct val="0"/>
        </a:spcBef>
        <a:spcAft>
          <a:spcPct val="0"/>
        </a:spcAft>
        <a:defRPr sz="3100">
          <a:solidFill>
            <a:schemeClr val="accent1"/>
          </a:solidFill>
          <a:latin typeface="微软雅黑" pitchFamily="34" charset="-122"/>
          <a:ea typeface="微软雅黑" pitchFamily="34" charset="-122"/>
        </a:defRPr>
      </a:lvl7pPr>
      <a:lvl8pPr marL="1371600" algn="l" defTabSz="912495" rtl="0" fontAlgn="base">
        <a:lnSpc>
          <a:spcPct val="90000"/>
        </a:lnSpc>
        <a:spcBef>
          <a:spcPct val="0"/>
        </a:spcBef>
        <a:spcAft>
          <a:spcPct val="0"/>
        </a:spcAft>
        <a:defRPr sz="3100">
          <a:solidFill>
            <a:schemeClr val="accent1"/>
          </a:solidFill>
          <a:latin typeface="微软雅黑" pitchFamily="34" charset="-122"/>
          <a:ea typeface="微软雅黑" pitchFamily="34" charset="-122"/>
        </a:defRPr>
      </a:lvl8pPr>
      <a:lvl9pPr marL="1828800" algn="l" defTabSz="912495" rtl="0" fontAlgn="base">
        <a:lnSpc>
          <a:spcPct val="90000"/>
        </a:lnSpc>
        <a:spcBef>
          <a:spcPct val="0"/>
        </a:spcBef>
        <a:spcAft>
          <a:spcPct val="0"/>
        </a:spcAft>
        <a:defRPr sz="3100">
          <a:solidFill>
            <a:schemeClr val="accent1"/>
          </a:solidFill>
          <a:latin typeface="微软雅黑" pitchFamily="34" charset="-122"/>
          <a:ea typeface="微软雅黑" pitchFamily="34" charset="-122"/>
        </a:defRPr>
      </a:lvl9pPr>
    </p:titleStyle>
    <p:bodyStyle>
      <a:lvl1pPr algn="l" defTabSz="684213" rtl="0" fontAlgn="base">
        <a:lnSpc>
          <a:spcPct val="90000"/>
        </a:lnSpc>
        <a:spcBef>
          <a:spcPts val="750"/>
        </a:spcBef>
        <a:spcAft>
          <a:spcPct val="0"/>
        </a:spcAft>
        <a:buFont typeface="Arial" panose="020B0604020202020204" pitchFamily="34" charset="0"/>
        <a:defRPr lang="en-US" kern="1200" dirty="0">
          <a:solidFill>
            <a:schemeClr val="tx1"/>
          </a:solidFill>
          <a:latin typeface="微软雅黑" pitchFamily="34" charset="-122"/>
          <a:ea typeface="微软雅黑" pitchFamily="34" charset="-122"/>
          <a:cs typeface="微软雅黑" pitchFamily="34" charset="-122"/>
        </a:defRPr>
      </a:lvl1pPr>
      <a:lvl2pPr marL="342900" algn="l" defTabSz="684213" rtl="0" fontAlgn="base">
        <a:lnSpc>
          <a:spcPct val="90000"/>
        </a:lnSpc>
        <a:spcBef>
          <a:spcPts val="375"/>
        </a:spcBef>
        <a:spcAft>
          <a:spcPct val="0"/>
        </a:spcAft>
        <a:buFont typeface="Arial" panose="020B0604020202020204" pitchFamily="34" charset="0"/>
        <a:defRPr lang="en-US" sz="1500" kern="1200" dirty="0">
          <a:solidFill>
            <a:schemeClr val="tx1"/>
          </a:solidFill>
          <a:latin typeface="微软雅黑" pitchFamily="34" charset="-122"/>
          <a:ea typeface="微软雅黑" pitchFamily="34" charset="-122"/>
          <a:cs typeface="微软雅黑" pitchFamily="34" charset="-122"/>
        </a:defRPr>
      </a:lvl2pPr>
      <a:lvl3pPr marL="685800" algn="l" defTabSz="684213" rtl="0" fontAlgn="base">
        <a:lnSpc>
          <a:spcPct val="90000"/>
        </a:lnSpc>
        <a:spcBef>
          <a:spcPts val="375"/>
        </a:spcBef>
        <a:spcAft>
          <a:spcPct val="0"/>
        </a:spcAft>
        <a:buFont typeface="Arial" panose="020B0604020202020204" pitchFamily="34" charset="0"/>
        <a:defRPr lang="en-US" sz="1400" kern="1200" dirty="0">
          <a:solidFill>
            <a:schemeClr val="tx1"/>
          </a:solidFill>
          <a:latin typeface="微软雅黑" pitchFamily="34" charset="-122"/>
          <a:ea typeface="微软雅黑" pitchFamily="34" charset="-122"/>
          <a:cs typeface="微软雅黑" pitchFamily="34" charset="-122"/>
        </a:defRPr>
      </a:lvl3pPr>
      <a:lvl4pPr marL="10287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4pPr>
      <a:lvl5pPr marL="13716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5pPr>
      <a:lvl6pPr marL="18859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6pPr>
      <a:lvl7pPr marL="22288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7pPr>
      <a:lvl8pPr marL="25717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8pPr>
      <a:lvl9pPr marL="29146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9pPr>
    </p:bodyStyle>
    <p:otherStyle>
      <a:defPPr>
        <a:defRPr lang="en-US"/>
      </a:defPPr>
      <a:lvl1pPr marL="0" algn="l" defTabSz="685165" rtl="0" eaLnBrk="1" latinLnBrk="0" hangingPunct="1">
        <a:defRPr sz="1425" kern="1200">
          <a:solidFill>
            <a:schemeClr val="tx1"/>
          </a:solidFill>
          <a:latin typeface="+mn-lt"/>
          <a:ea typeface="+mn-ea"/>
          <a:cs typeface="+mn-cs"/>
        </a:defRPr>
      </a:lvl1pPr>
      <a:lvl2pPr marL="342900" algn="l" defTabSz="685165" rtl="0" eaLnBrk="1" latinLnBrk="0" hangingPunct="1">
        <a:defRPr sz="1425" kern="1200">
          <a:solidFill>
            <a:schemeClr val="tx1"/>
          </a:solidFill>
          <a:latin typeface="+mn-lt"/>
          <a:ea typeface="+mn-ea"/>
          <a:cs typeface="+mn-cs"/>
        </a:defRPr>
      </a:lvl2pPr>
      <a:lvl3pPr marL="685800" algn="l" defTabSz="685165" rtl="0" eaLnBrk="1" latinLnBrk="0" hangingPunct="1">
        <a:defRPr sz="1425" kern="1200">
          <a:solidFill>
            <a:schemeClr val="tx1"/>
          </a:solidFill>
          <a:latin typeface="+mn-lt"/>
          <a:ea typeface="+mn-ea"/>
          <a:cs typeface="+mn-cs"/>
        </a:defRPr>
      </a:lvl3pPr>
      <a:lvl4pPr marL="1028700" algn="l" defTabSz="685165" rtl="0" eaLnBrk="1" latinLnBrk="0" hangingPunct="1">
        <a:defRPr sz="1425" kern="1200">
          <a:solidFill>
            <a:schemeClr val="tx1"/>
          </a:solidFill>
          <a:latin typeface="+mn-lt"/>
          <a:ea typeface="+mn-ea"/>
          <a:cs typeface="+mn-cs"/>
        </a:defRPr>
      </a:lvl4pPr>
      <a:lvl5pPr marL="1371600" algn="l" defTabSz="685165" rtl="0" eaLnBrk="1" latinLnBrk="0" hangingPunct="1">
        <a:defRPr sz="1425" kern="1200">
          <a:solidFill>
            <a:schemeClr val="tx1"/>
          </a:solidFill>
          <a:latin typeface="+mn-lt"/>
          <a:ea typeface="+mn-ea"/>
          <a:cs typeface="+mn-cs"/>
        </a:defRPr>
      </a:lvl5pPr>
      <a:lvl6pPr marL="1714500" algn="l" defTabSz="685165" rtl="0" eaLnBrk="1" latinLnBrk="0" hangingPunct="1">
        <a:defRPr sz="1425" kern="1200">
          <a:solidFill>
            <a:schemeClr val="tx1"/>
          </a:solidFill>
          <a:latin typeface="+mn-lt"/>
          <a:ea typeface="+mn-ea"/>
          <a:cs typeface="+mn-cs"/>
        </a:defRPr>
      </a:lvl6pPr>
      <a:lvl7pPr marL="2057400" algn="l" defTabSz="685165" rtl="0" eaLnBrk="1" latinLnBrk="0" hangingPunct="1">
        <a:defRPr sz="1425" kern="1200">
          <a:solidFill>
            <a:schemeClr val="tx1"/>
          </a:solidFill>
          <a:latin typeface="+mn-lt"/>
          <a:ea typeface="+mn-ea"/>
          <a:cs typeface="+mn-cs"/>
        </a:defRPr>
      </a:lvl7pPr>
      <a:lvl8pPr marL="2400300" algn="l" defTabSz="685165" rtl="0" eaLnBrk="1" latinLnBrk="0" hangingPunct="1">
        <a:defRPr sz="1425" kern="1200">
          <a:solidFill>
            <a:schemeClr val="tx1"/>
          </a:solidFill>
          <a:latin typeface="+mn-lt"/>
          <a:ea typeface="+mn-ea"/>
          <a:cs typeface="+mn-cs"/>
        </a:defRPr>
      </a:lvl8pPr>
      <a:lvl9pPr marL="2743200" algn="l" defTabSz="685165"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e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8.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0.jpe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 Target="slide2.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png"/><Relationship Id="rId50" Type="http://schemas.openxmlformats.org/officeDocument/2006/relationships/image" Target="../media/image126.png"/><Relationship Id="rId55" Type="http://schemas.openxmlformats.org/officeDocument/2006/relationships/image" Target="../media/image131.png"/><Relationship Id="rId7" Type="http://schemas.openxmlformats.org/officeDocument/2006/relationships/image" Target="../media/image83.pn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jpe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1.png"/><Relationship Id="rId53" Type="http://schemas.openxmlformats.org/officeDocument/2006/relationships/image" Target="../media/image129.jpeg"/><Relationship Id="rId58" Type="http://schemas.openxmlformats.org/officeDocument/2006/relationships/image" Target="../media/image134.png"/><Relationship Id="rId5" Type="http://schemas.openxmlformats.org/officeDocument/2006/relationships/image" Target="../media/image81.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56" Type="http://schemas.openxmlformats.org/officeDocument/2006/relationships/image" Target="../media/image132.png"/><Relationship Id="rId8" Type="http://schemas.openxmlformats.org/officeDocument/2006/relationships/image" Target="../media/image84.png"/><Relationship Id="rId51" Type="http://schemas.openxmlformats.org/officeDocument/2006/relationships/image" Target="../media/image127.png"/><Relationship Id="rId3" Type="http://schemas.openxmlformats.org/officeDocument/2006/relationships/image" Target="../media/image79.png"/><Relationship Id="rId12" Type="http://schemas.openxmlformats.org/officeDocument/2006/relationships/image" Target="../media/image88.jpe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2.png"/><Relationship Id="rId59" Type="http://schemas.openxmlformats.org/officeDocument/2006/relationships/image" Target="../media/image135.png"/><Relationship Id="rId20" Type="http://schemas.openxmlformats.org/officeDocument/2006/relationships/image" Target="../media/image96.png"/><Relationship Id="rId41" Type="http://schemas.openxmlformats.org/officeDocument/2006/relationships/image" Target="../media/image117.png"/><Relationship Id="rId54"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jpeg"/><Relationship Id="rId36" Type="http://schemas.openxmlformats.org/officeDocument/2006/relationships/image" Target="../media/image112.png"/><Relationship Id="rId49" Type="http://schemas.openxmlformats.org/officeDocument/2006/relationships/image" Target="../media/image125.png"/><Relationship Id="rId57" Type="http://schemas.openxmlformats.org/officeDocument/2006/relationships/image" Target="../media/image133.png"/><Relationship Id="rId10" Type="http://schemas.openxmlformats.org/officeDocument/2006/relationships/image" Target="../media/image86.png"/><Relationship Id="rId31" Type="http://schemas.openxmlformats.org/officeDocument/2006/relationships/image" Target="../media/image107.png"/><Relationship Id="rId44" Type="http://schemas.openxmlformats.org/officeDocument/2006/relationships/image" Target="../media/image120.png"/><Relationship Id="rId52"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 Target="slide26.xm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26.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dirty="0"/>
              <a:t>以信息技术推动企业进步</a:t>
            </a:r>
            <a:endParaRPr lang="en-US" altLang="zh-CN" dirty="0"/>
          </a:p>
        </p:txBody>
      </p:sp>
      <p:sp>
        <p:nvSpPr>
          <p:cNvPr id="7" name="文本占位符 6"/>
          <p:cNvSpPr>
            <a:spLocks noGrp="1"/>
          </p:cNvSpPr>
          <p:nvPr>
            <p:ph type="body" sz="quarter" idx="11"/>
          </p:nvPr>
        </p:nvSpPr>
        <p:spPr>
          <a:xfrm>
            <a:off x="252820" y="3395818"/>
            <a:ext cx="4547780" cy="354791"/>
          </a:xfrm>
        </p:spPr>
        <p:txBody>
          <a:bodyPr/>
          <a:lstStyle/>
          <a:p>
            <a:r>
              <a:rPr sz="1200" spc="0" dirty="0">
                <a:solidFill>
                  <a:schemeClr val="bg1"/>
                </a:solidFill>
              </a:rPr>
              <a:t>北京荣之联科技股份有限公司</a:t>
            </a:r>
            <a:r>
              <a:rPr lang="zh-CN" altLang="en-US" sz="1200" spc="0" dirty="0">
                <a:solidFill>
                  <a:schemeClr val="bg1"/>
                </a:solidFill>
              </a:rPr>
              <a:t>（</a:t>
            </a:r>
            <a:r>
              <a:rPr lang="en-US" altLang="zh-CN" sz="1200" spc="0" dirty="0">
                <a:solidFill>
                  <a:schemeClr val="bg1"/>
                </a:solidFill>
              </a:rPr>
              <a:t>002642.sz</a:t>
            </a:r>
            <a:r>
              <a:rPr lang="zh-CN" altLang="en-US" sz="1200" spc="0" dirty="0">
                <a:solidFill>
                  <a:schemeClr val="bg1"/>
                </a:solidFill>
              </a:rPr>
              <a:t>）</a:t>
            </a:r>
            <a:r>
              <a:rPr sz="1200" spc="0" dirty="0">
                <a:solidFill>
                  <a:schemeClr val="bg1"/>
                </a:solidFill>
              </a:rPr>
              <a:t> </a:t>
            </a:r>
            <a:endParaRPr lang="en-US" sz="1200" spc="0" dirty="0">
              <a:solidFill>
                <a:schemeClr val="bg1"/>
              </a:solidFill>
            </a:endParaRPr>
          </a:p>
        </p:txBody>
      </p:sp>
      <p:sp>
        <p:nvSpPr>
          <p:cNvPr id="5" name="文本占位符 4"/>
          <p:cNvSpPr>
            <a:spLocks noGrp="1"/>
          </p:cNvSpPr>
          <p:nvPr>
            <p:ph type="body" sz="quarter" idx="12"/>
          </p:nvPr>
        </p:nvSpPr>
        <p:spPr>
          <a:xfrm>
            <a:off x="6837218" y="4466414"/>
            <a:ext cx="2050471" cy="354791"/>
          </a:xfrm>
        </p:spPr>
        <p:txBody>
          <a:bodyPr/>
          <a:lstStyle/>
          <a:p>
            <a:r>
              <a:rPr lang="en-US" altLang="zh-CN" b="0" dirty="0" smtClean="0"/>
              <a:t>2018</a:t>
            </a:r>
            <a:r>
              <a:rPr lang="zh-CN" altLang="en-US" b="0" dirty="0" smtClean="0"/>
              <a:t>年</a:t>
            </a:r>
            <a:r>
              <a:rPr lang="en-US" altLang="zh-CN" b="0" dirty="0"/>
              <a:t>4</a:t>
            </a:r>
            <a:r>
              <a:rPr lang="zh-CN" altLang="en-US" b="0" dirty="0" smtClean="0"/>
              <a:t>月</a:t>
            </a:r>
            <a:endParaRPr lang="zh-CN" altLang="en-US" b="0" dirty="0"/>
          </a:p>
        </p:txBody>
      </p:sp>
    </p:spTree>
    <p:extLst>
      <p:ext uri="{BB962C8B-B14F-4D97-AF65-F5344CB8AC3E}">
        <p14:creationId xmlns:p14="http://schemas.microsoft.com/office/powerpoint/2010/main" val="62852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1459883" y="2026645"/>
            <a:ext cx="1404000" cy="2113944"/>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cs typeface="SimHei" charset="-122"/>
            </a:endParaRPr>
          </a:p>
        </p:txBody>
      </p:sp>
      <p:sp>
        <p:nvSpPr>
          <p:cNvPr id="91" name="矩形 90"/>
          <p:cNvSpPr/>
          <p:nvPr/>
        </p:nvSpPr>
        <p:spPr>
          <a:xfrm>
            <a:off x="3847939" y="2026645"/>
            <a:ext cx="1404000" cy="2113944"/>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cs typeface="SimHei" charset="-122"/>
            </a:endParaRPr>
          </a:p>
        </p:txBody>
      </p:sp>
      <p:sp>
        <p:nvSpPr>
          <p:cNvPr id="85" name="矩形 84"/>
          <p:cNvSpPr/>
          <p:nvPr/>
        </p:nvSpPr>
        <p:spPr>
          <a:xfrm>
            <a:off x="6249252" y="2026645"/>
            <a:ext cx="1404000" cy="2113944"/>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cs typeface="SimHei" charset="-122"/>
            </a:endParaRPr>
          </a:p>
        </p:txBody>
      </p:sp>
      <p:sp>
        <p:nvSpPr>
          <p:cNvPr id="71" name="矩形 70"/>
          <p:cNvSpPr/>
          <p:nvPr/>
        </p:nvSpPr>
        <p:spPr>
          <a:xfrm>
            <a:off x="861018" y="1617448"/>
            <a:ext cx="7398257" cy="382008"/>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cs typeface="SimHei" charset="-122"/>
            </a:endParaRPr>
          </a:p>
        </p:txBody>
      </p:sp>
      <p:sp>
        <p:nvSpPr>
          <p:cNvPr id="49" name="矩形 48"/>
          <p:cNvSpPr/>
          <p:nvPr/>
        </p:nvSpPr>
        <p:spPr>
          <a:xfrm>
            <a:off x="861018" y="4172723"/>
            <a:ext cx="7398257" cy="377928"/>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cs typeface="SimHei" charset="-122"/>
            </a:endParaRPr>
          </a:p>
        </p:txBody>
      </p:sp>
      <p:sp>
        <p:nvSpPr>
          <p:cNvPr id="6" name="等腰三角形 5"/>
          <p:cNvSpPr/>
          <p:nvPr/>
        </p:nvSpPr>
        <p:spPr>
          <a:xfrm>
            <a:off x="880069" y="390525"/>
            <a:ext cx="7330482" cy="1181649"/>
          </a:xfrm>
          <a:prstGeom prst="triangle">
            <a:avLst/>
          </a:prstGeom>
          <a:solidFill>
            <a:srgbClr val="FF8C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b="1" dirty="0">
              <a:solidFill>
                <a:srgbClr val="000000"/>
              </a:solidFill>
              <a:latin typeface="SimHei" charset="-122"/>
              <a:ea typeface="SimHei" charset="-122"/>
              <a:cs typeface="SimHei" charset="-122"/>
            </a:endParaRPr>
          </a:p>
        </p:txBody>
      </p:sp>
      <p:sp>
        <p:nvSpPr>
          <p:cNvPr id="7" name="矩形 6"/>
          <p:cNvSpPr/>
          <p:nvPr/>
        </p:nvSpPr>
        <p:spPr>
          <a:xfrm>
            <a:off x="2871373" y="985749"/>
            <a:ext cx="3390672" cy="400110"/>
          </a:xfrm>
          <a:prstGeom prst="rect">
            <a:avLst/>
          </a:prstGeom>
        </p:spPr>
        <p:txBody>
          <a:bodyPr wrap="non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cs typeface="SimHei" charset="-122"/>
              </a:rPr>
              <a:t>推动中国社会的数字化转型</a:t>
            </a:r>
            <a:endParaRPr lang="en-US" altLang="zh-CN" sz="2000" b="1" dirty="0">
              <a:solidFill>
                <a:schemeClr val="bg1"/>
              </a:solidFill>
              <a:latin typeface="微软雅黑" panose="020B0503020204020204" pitchFamily="34" charset="-122"/>
              <a:ea typeface="微软雅黑" panose="020B0503020204020204" pitchFamily="34" charset="-122"/>
              <a:cs typeface="SimHei" charset="-122"/>
            </a:endParaRPr>
          </a:p>
        </p:txBody>
      </p:sp>
      <p:grpSp>
        <p:nvGrpSpPr>
          <p:cNvPr id="10" name="组合 9"/>
          <p:cNvGrpSpPr/>
          <p:nvPr/>
        </p:nvGrpSpPr>
        <p:grpSpPr>
          <a:xfrm>
            <a:off x="1153284" y="1643554"/>
            <a:ext cx="6898149" cy="307779"/>
            <a:chOff x="1193771" y="1526969"/>
            <a:chExt cx="6606865" cy="240557"/>
          </a:xfrm>
        </p:grpSpPr>
        <p:sp>
          <p:nvSpPr>
            <p:cNvPr id="36" name="对角圆角矩形 22"/>
            <p:cNvSpPr>
              <a:spLocks noChangeArrowheads="1"/>
            </p:cNvSpPr>
            <p:nvPr/>
          </p:nvSpPr>
          <p:spPr bwMode="auto">
            <a:xfrm>
              <a:off x="1193771" y="1526970"/>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rPr>
                <a:t>能源交通</a:t>
              </a:r>
            </a:p>
          </p:txBody>
        </p:sp>
        <p:sp>
          <p:nvSpPr>
            <p:cNvPr id="37" name="对角圆角矩形 22"/>
            <p:cNvSpPr>
              <a:spLocks noChangeArrowheads="1"/>
            </p:cNvSpPr>
            <p:nvPr/>
          </p:nvSpPr>
          <p:spPr bwMode="auto">
            <a:xfrm>
              <a:off x="2342207" y="1526970"/>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kern="0" dirty="0">
                  <a:solidFill>
                    <a:schemeClr val="bg1"/>
                  </a:solidFill>
                  <a:latin typeface="微软雅黑" panose="020B0503020204020204" pitchFamily="34" charset="-122"/>
                  <a:ea typeface="微软雅黑" panose="020B0503020204020204" pitchFamily="34" charset="-122"/>
                  <a:cs typeface="SimHei" charset="-122"/>
                  <a:sym typeface="+mn-lt"/>
                </a:rPr>
                <a:t>电信媒体</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endParaRPr>
            </a:p>
          </p:txBody>
        </p:sp>
        <p:sp>
          <p:nvSpPr>
            <p:cNvPr id="38" name="对角圆角矩形 22"/>
            <p:cNvSpPr>
              <a:spLocks noChangeArrowheads="1"/>
            </p:cNvSpPr>
            <p:nvPr/>
          </p:nvSpPr>
          <p:spPr bwMode="auto">
            <a:xfrm>
              <a:off x="3490642" y="1526969"/>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kern="0" dirty="0">
                  <a:solidFill>
                    <a:schemeClr val="bg1"/>
                  </a:solidFill>
                  <a:latin typeface="微软雅黑" panose="020B0503020204020204" pitchFamily="34" charset="-122"/>
                  <a:ea typeface="微软雅黑" panose="020B0503020204020204" pitchFamily="34" charset="-122"/>
                  <a:cs typeface="SimHei" charset="-122"/>
                  <a:sym typeface="+mn-lt"/>
                </a:rPr>
                <a:t>金融保险</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endParaRPr>
            </a:p>
          </p:txBody>
        </p:sp>
        <p:sp>
          <p:nvSpPr>
            <p:cNvPr id="39" name="对角圆角矩形 22"/>
            <p:cNvSpPr>
              <a:spLocks noChangeArrowheads="1"/>
            </p:cNvSpPr>
            <p:nvPr/>
          </p:nvSpPr>
          <p:spPr bwMode="auto">
            <a:xfrm>
              <a:off x="4639078" y="1526971"/>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kern="0" dirty="0">
                  <a:solidFill>
                    <a:schemeClr val="bg1"/>
                  </a:solidFill>
                  <a:latin typeface="微软雅黑" panose="020B0503020204020204" pitchFamily="34" charset="-122"/>
                  <a:ea typeface="微软雅黑" panose="020B0503020204020204" pitchFamily="34" charset="-122"/>
                  <a:cs typeface="SimHei" charset="-122"/>
                  <a:sym typeface="+mn-lt"/>
                </a:rPr>
                <a:t>政府教育</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endParaRPr>
            </a:p>
          </p:txBody>
        </p:sp>
        <p:sp>
          <p:nvSpPr>
            <p:cNvPr id="40" name="对角圆角矩形 22"/>
            <p:cNvSpPr>
              <a:spLocks noChangeArrowheads="1"/>
            </p:cNvSpPr>
            <p:nvPr/>
          </p:nvSpPr>
          <p:spPr bwMode="auto">
            <a:xfrm>
              <a:off x="5787514" y="1526971"/>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kern="0" dirty="0">
                  <a:solidFill>
                    <a:schemeClr val="bg1"/>
                  </a:solidFill>
                  <a:latin typeface="微软雅黑" panose="020B0503020204020204" pitchFamily="34" charset="-122"/>
                  <a:ea typeface="微软雅黑" panose="020B0503020204020204" pitchFamily="34" charset="-122"/>
                  <a:cs typeface="SimHei" charset="-122"/>
                  <a:sym typeface="+mn-lt"/>
                </a:rPr>
                <a:t>制造零售</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endParaRPr>
            </a:p>
          </p:txBody>
        </p:sp>
        <p:sp>
          <p:nvSpPr>
            <p:cNvPr id="41" name="对角圆角矩形 22"/>
            <p:cNvSpPr>
              <a:spLocks noChangeArrowheads="1"/>
            </p:cNvSpPr>
            <p:nvPr/>
          </p:nvSpPr>
          <p:spPr bwMode="auto">
            <a:xfrm>
              <a:off x="6935947" y="1526971"/>
              <a:ext cx="864689" cy="240555"/>
            </a:xfrm>
            <a:custGeom>
              <a:avLst/>
              <a:gdLst>
                <a:gd name="T0" fmla="*/ 538240 w 3294063"/>
                <a:gd name="T1" fmla="*/ 288925 h 577850"/>
                <a:gd name="T2" fmla="*/ 269121 w 3294063"/>
                <a:gd name="T3" fmla="*/ 577850 h 577850"/>
                <a:gd name="T4" fmla="*/ 0 w 3294063"/>
                <a:gd name="T5" fmla="*/ 288925 h 577850"/>
                <a:gd name="T6" fmla="*/ 269121 w 3294063"/>
                <a:gd name="T7" fmla="*/ 0 h 577850"/>
                <a:gd name="T8" fmla="*/ 0 60000 65536"/>
                <a:gd name="T9" fmla="*/ 5898240 60000 65536"/>
                <a:gd name="T10" fmla="*/ 11796480 60000 65536"/>
                <a:gd name="T11" fmla="*/ 17694720 60000 65536"/>
                <a:gd name="T12" fmla="*/ 0 w 3294063"/>
                <a:gd name="T13" fmla="*/ 0 h 577850"/>
                <a:gd name="T14" fmla="*/ 3294063 w 3294063"/>
                <a:gd name="T15" fmla="*/ 577850 h 577850"/>
              </a:gdLst>
              <a:ahLst/>
              <a:cxnLst>
                <a:cxn ang="T8">
                  <a:pos x="T0" y="T1"/>
                </a:cxn>
                <a:cxn ang="T9">
                  <a:pos x="T2" y="T3"/>
                </a:cxn>
                <a:cxn ang="T10">
                  <a:pos x="T4" y="T5"/>
                </a:cxn>
                <a:cxn ang="T11">
                  <a:pos x="T6" y="T7"/>
                </a:cxn>
              </a:cxnLst>
              <a:rect l="T12" t="T13" r="T14" b="T15"/>
              <a:pathLst>
                <a:path w="3294063" h="577850">
                  <a:moveTo>
                    <a:pt x="0" y="0"/>
                  </a:moveTo>
                  <a:lnTo>
                    <a:pt x="3294063" y="0"/>
                  </a:lnTo>
                  <a:lnTo>
                    <a:pt x="3294063" y="577850"/>
                  </a:lnTo>
                  <a:lnTo>
                    <a:pt x="0" y="577850"/>
                  </a:lnTo>
                  <a:lnTo>
                    <a:pt x="0" y="0"/>
                  </a:lnTo>
                  <a:close/>
                </a:path>
              </a:pathLst>
            </a:custGeom>
            <a:noFill/>
            <a:ln>
              <a:noFill/>
            </a:ln>
            <a:extLst/>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kern="0" dirty="0">
                  <a:solidFill>
                    <a:schemeClr val="bg1"/>
                  </a:solidFill>
                  <a:latin typeface="微软雅黑" panose="020B0503020204020204" pitchFamily="34" charset="-122"/>
                  <a:ea typeface="微软雅黑" panose="020B0503020204020204" pitchFamily="34" charset="-122"/>
                  <a:cs typeface="SimHei" charset="-122"/>
                  <a:sym typeface="+mn-lt"/>
                </a:rPr>
                <a:t>生物医药</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imHei" charset="-122"/>
                <a:sym typeface="+mn-lt"/>
              </a:endParaRPr>
            </a:p>
          </p:txBody>
        </p:sp>
      </p:grpSp>
      <p:sp>
        <p:nvSpPr>
          <p:cNvPr id="43" name="文本框 42"/>
          <p:cNvSpPr txBox="1"/>
          <p:nvPr/>
        </p:nvSpPr>
        <p:spPr>
          <a:xfrm>
            <a:off x="1664712" y="2144218"/>
            <a:ext cx="1098102" cy="338554"/>
          </a:xfrm>
          <a:prstGeom prst="rect">
            <a:avLst/>
          </a:prstGeom>
          <a:noFill/>
        </p:spPr>
        <p:txBody>
          <a:bodyPr wrap="square" rtlCol="0">
            <a:spAutoFit/>
          </a:bodyPr>
          <a:lstStyle/>
          <a:p>
            <a:r>
              <a:rPr lang="zh-CN" altLang="en-US" sz="1600" b="1" smtClean="0">
                <a:solidFill>
                  <a:srgbClr val="000000"/>
                </a:solidFill>
                <a:latin typeface="微软雅黑" panose="020B0503020204020204" pitchFamily="34" charset="-122"/>
                <a:ea typeface="微软雅黑" panose="020B0503020204020204" pitchFamily="34" charset="-122"/>
                <a:cs typeface="SimHei" charset="-122"/>
              </a:rPr>
              <a:t>企业服务</a:t>
            </a:r>
            <a:endParaRPr lang="en-US" altLang="zh-CN" sz="1600" b="1" dirty="0">
              <a:solidFill>
                <a:srgbClr val="000000"/>
              </a:solidFill>
              <a:latin typeface="微软雅黑" panose="020B0503020204020204" pitchFamily="34" charset="-122"/>
              <a:ea typeface="微软雅黑" panose="020B0503020204020204" pitchFamily="34" charset="-122"/>
              <a:cs typeface="SimHei" charset="-122"/>
            </a:endParaRPr>
          </a:p>
        </p:txBody>
      </p:sp>
      <p:sp>
        <p:nvSpPr>
          <p:cNvPr id="44" name="文本框 43"/>
          <p:cNvSpPr txBox="1"/>
          <p:nvPr/>
        </p:nvSpPr>
        <p:spPr>
          <a:xfrm>
            <a:off x="4161572" y="2144218"/>
            <a:ext cx="937189" cy="338554"/>
          </a:xfrm>
          <a:prstGeom prst="rect">
            <a:avLst/>
          </a:prstGeom>
          <a:noFill/>
        </p:spPr>
        <p:txBody>
          <a:bodyPr wrap="square" rtlCol="0">
            <a:spAutoFit/>
          </a:bodyPr>
          <a:lstStyle/>
          <a:p>
            <a:r>
              <a:rPr lang="zh-CN" altLang="en-US" sz="1600" b="1" dirty="0">
                <a:solidFill>
                  <a:srgbClr val="000000"/>
                </a:solidFill>
                <a:latin typeface="微软雅黑" panose="020B0503020204020204" pitchFamily="34" charset="-122"/>
                <a:ea typeface="微软雅黑" panose="020B0503020204020204" pitchFamily="34" charset="-122"/>
                <a:cs typeface="SimHei" charset="-122"/>
              </a:rPr>
              <a:t>物联网</a:t>
            </a:r>
            <a:endParaRPr lang="en-US" altLang="zh-CN" sz="1600" b="1" dirty="0">
              <a:solidFill>
                <a:srgbClr val="000000"/>
              </a:solidFill>
              <a:latin typeface="微软雅黑" panose="020B0503020204020204" pitchFamily="34" charset="-122"/>
              <a:ea typeface="微软雅黑" panose="020B0503020204020204" pitchFamily="34" charset="-122"/>
              <a:cs typeface="SimHei" charset="-122"/>
            </a:endParaRPr>
          </a:p>
        </p:txBody>
      </p:sp>
      <p:sp>
        <p:nvSpPr>
          <p:cNvPr id="45" name="文本框 44"/>
          <p:cNvSpPr txBox="1"/>
          <p:nvPr/>
        </p:nvSpPr>
        <p:spPr>
          <a:xfrm>
            <a:off x="6447034" y="2144218"/>
            <a:ext cx="1115395" cy="338554"/>
          </a:xfrm>
          <a:prstGeom prst="rect">
            <a:avLst/>
          </a:prstGeom>
          <a:noFill/>
        </p:spPr>
        <p:txBody>
          <a:bodyPr wrap="square" rtlCol="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cs typeface="SimHei" charset="-122"/>
              </a:rPr>
              <a:t>精准医疗</a:t>
            </a:r>
            <a:endParaRPr lang="en-US" altLang="zh-CN" sz="1600" b="1" dirty="0">
              <a:solidFill>
                <a:srgbClr val="000000"/>
              </a:solidFill>
              <a:latin typeface="微软雅黑" panose="020B0503020204020204" pitchFamily="34" charset="-122"/>
              <a:ea typeface="微软雅黑" panose="020B0503020204020204" pitchFamily="34" charset="-122"/>
              <a:cs typeface="SimHei" charset="-122"/>
            </a:endParaRPr>
          </a:p>
        </p:txBody>
      </p:sp>
      <p:sp>
        <p:nvSpPr>
          <p:cNvPr id="18" name="TextBox 26"/>
          <p:cNvSpPr txBox="1"/>
          <p:nvPr/>
        </p:nvSpPr>
        <p:spPr>
          <a:xfrm>
            <a:off x="1476317" y="2444932"/>
            <a:ext cx="1382419" cy="1708160"/>
          </a:xfrm>
          <a:prstGeom prst="rect">
            <a:avLst/>
          </a:prstGeom>
          <a:noFill/>
        </p:spPr>
        <p:txBody>
          <a:bodyPr wrap="square" rtlCol="0">
            <a:spAutoFit/>
          </a:bodyPr>
          <a:lstStyle/>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业务咨询</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系统集成</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数据服务</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企业移动化</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a:solidFill>
                  <a:srgbClr val="000000"/>
                </a:solidFill>
                <a:latin typeface="微软雅黑" panose="020B0503020204020204" pitchFamily="34" charset="-122"/>
                <a:ea typeface="微软雅黑" panose="020B0503020204020204" pitchFamily="34" charset="-122"/>
                <a:cs typeface="STFangsong" charset="-122"/>
              </a:rPr>
              <a:t>电子商务</a:t>
            </a:r>
            <a:endParaRPr lang="en-US" sz="1400" dirty="0">
              <a:solidFill>
                <a:srgbClr val="000000"/>
              </a:solidFill>
              <a:latin typeface="微软雅黑" panose="020B0503020204020204" pitchFamily="34" charset="-122"/>
              <a:ea typeface="微软雅黑" panose="020B0503020204020204" pitchFamily="34" charset="-122"/>
              <a:cs typeface="STFangsong" charset="-122"/>
            </a:endParaRPr>
          </a:p>
        </p:txBody>
      </p:sp>
      <p:sp>
        <p:nvSpPr>
          <p:cNvPr id="21" name="TextBox 26"/>
          <p:cNvSpPr txBox="1"/>
          <p:nvPr/>
        </p:nvSpPr>
        <p:spPr>
          <a:xfrm>
            <a:off x="3939295" y="2444932"/>
            <a:ext cx="1241701" cy="1708160"/>
          </a:xfrm>
          <a:prstGeom prst="rect">
            <a:avLst/>
          </a:prstGeom>
          <a:noFill/>
        </p:spPr>
        <p:txBody>
          <a:bodyPr wrap="square" rtlCol="0">
            <a:spAutoFit/>
          </a:bodyPr>
          <a:lstStyle/>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车联网</a:t>
            </a:r>
            <a:endParaRPr lang="en-US" altLang="zh-CN" sz="1400" dirty="0" smtClean="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水联网</a:t>
            </a:r>
            <a:endParaRPr lang="en-US" altLang="zh-CN" sz="1400" dirty="0" smtClean="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智慧楼宇</a:t>
            </a:r>
            <a:endParaRPr lang="en-US" altLang="zh-CN" sz="1400" dirty="0" smtClean="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智慧城市</a:t>
            </a:r>
            <a:endParaRPr lang="en-US" altLang="zh-CN" sz="1400" dirty="0" smtClean="0">
              <a:solidFill>
                <a:srgbClr val="000000"/>
              </a:solidFill>
              <a:latin typeface="微软雅黑" panose="020B0503020204020204" pitchFamily="34" charset="-122"/>
              <a:ea typeface="微软雅黑" panose="020B0503020204020204" pitchFamily="34" charset="-122"/>
              <a:cs typeface="STFangsong" charset="-122"/>
            </a:endParaRPr>
          </a:p>
          <a:p>
            <a:pPr algn="ctr">
              <a:lnSpc>
                <a:spcPct val="150000"/>
              </a:lnSpc>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rPr>
              <a:t>一带一路</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endParaRPr>
          </a:p>
        </p:txBody>
      </p:sp>
      <p:sp>
        <p:nvSpPr>
          <p:cNvPr id="22" name="TextBox 28"/>
          <p:cNvSpPr txBox="1"/>
          <p:nvPr/>
        </p:nvSpPr>
        <p:spPr>
          <a:xfrm>
            <a:off x="6290365" y="2444932"/>
            <a:ext cx="1356889" cy="1708160"/>
          </a:xfrm>
          <a:prstGeom prst="rect">
            <a:avLst/>
          </a:prstGeom>
          <a:noFill/>
        </p:spPr>
        <p:txBody>
          <a:bodyPr wrap="square" rtlCol="0">
            <a:spAutoFit/>
          </a:bodyPr>
          <a:lstStyle/>
          <a:p>
            <a:pPr algn="ctr">
              <a:lnSpc>
                <a:spcPct val="150000"/>
              </a:lnSpc>
              <a:buClr>
                <a:srgbClr val="F8981D"/>
              </a:buClr>
              <a:defRPr/>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生物信息分析</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endParaRPr>
          </a:p>
          <a:p>
            <a:pPr algn="ctr">
              <a:lnSpc>
                <a:spcPct val="150000"/>
              </a:lnSpc>
              <a:buClr>
                <a:srgbClr val="F8981D"/>
              </a:buClr>
              <a:defRPr/>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基因数据</a:t>
            </a:r>
            <a:r>
              <a:rPr lang="zh-CN" altLang="en-US"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平台</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endParaRPr>
          </a:p>
          <a:p>
            <a:pPr algn="ctr">
              <a:lnSpc>
                <a:spcPct val="150000"/>
              </a:lnSpc>
              <a:buClr>
                <a:srgbClr val="F8981D"/>
              </a:buClr>
              <a:defRPr/>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生物云</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endParaRPr>
          </a:p>
          <a:p>
            <a:pPr algn="ctr">
              <a:lnSpc>
                <a:spcPct val="150000"/>
              </a:lnSpc>
              <a:buClr>
                <a:srgbClr val="F8981D"/>
              </a:buClr>
              <a:defRPr/>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医院数字化</a:t>
            </a:r>
            <a:endParaRPr lang="en-US" altLang="zh-CN"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endParaRPr>
          </a:p>
          <a:p>
            <a:pPr algn="ctr">
              <a:lnSpc>
                <a:spcPct val="150000"/>
              </a:lnSpc>
              <a:buClr>
                <a:srgbClr val="F8981D"/>
              </a:buClr>
              <a:defRPr/>
            </a:pPr>
            <a:r>
              <a:rPr lang="zh-CN" altLang="en-US" sz="1400" dirty="0" smtClean="0">
                <a:solidFill>
                  <a:srgbClr val="000000"/>
                </a:solidFill>
                <a:latin typeface="微软雅黑" panose="020B0503020204020204" pitchFamily="34" charset="-122"/>
                <a:ea typeface="微软雅黑" panose="020B0503020204020204" pitchFamily="34" charset="-122"/>
                <a:cs typeface="STFangsong" charset="-122"/>
                <a:sym typeface="Arial" pitchFamily="34" charset="0"/>
              </a:rPr>
              <a:t>大健康管理</a:t>
            </a:r>
            <a:endParaRPr lang="zh-CN" altLang="en-US" sz="1400" dirty="0">
              <a:solidFill>
                <a:srgbClr val="000000"/>
              </a:solidFill>
              <a:latin typeface="微软雅黑" panose="020B0503020204020204" pitchFamily="34" charset="-122"/>
              <a:ea typeface="微软雅黑" panose="020B0503020204020204" pitchFamily="34" charset="-122"/>
              <a:cs typeface="STFangsong" charset="-122"/>
              <a:sym typeface="Arial" pitchFamily="34" charset="0"/>
            </a:endParaRPr>
          </a:p>
        </p:txBody>
      </p:sp>
      <p:sp>
        <p:nvSpPr>
          <p:cNvPr id="2" name="标题 1"/>
          <p:cNvSpPr>
            <a:spLocks noGrp="1"/>
          </p:cNvSpPr>
          <p:nvPr>
            <p:ph type="ctrTitle"/>
          </p:nvPr>
        </p:nvSpPr>
        <p:spPr/>
        <p:txBody>
          <a:bodyPr wrap="none">
            <a:spAutoFit/>
          </a:bodyPr>
          <a:lstStyle/>
          <a:p>
            <a:r>
              <a:rPr lang="zh-CN" altLang="en-US" dirty="0" smtClean="0"/>
              <a:t>业务支柱</a:t>
            </a:r>
            <a:endParaRPr lang="zh-CN" altLang="en-US" dirty="0"/>
          </a:p>
        </p:txBody>
      </p:sp>
      <p:sp>
        <p:nvSpPr>
          <p:cNvPr id="3" name="文本框 2"/>
          <p:cNvSpPr txBox="1"/>
          <p:nvPr/>
        </p:nvSpPr>
        <p:spPr>
          <a:xfrm>
            <a:off x="1032164" y="4225635"/>
            <a:ext cx="7192242" cy="276999"/>
          </a:xfrm>
          <a:prstGeom prst="rect">
            <a:avLst/>
          </a:prstGeom>
          <a:noFill/>
        </p:spPr>
        <p:txBody>
          <a:bodyPr wrap="square" rtlCol="0">
            <a:spAutoFit/>
          </a:bodyPr>
          <a:lstStyle/>
          <a:p>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数据中心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CMP</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PaaS</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CI/CD</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err="1" smtClean="0">
                <a:solidFill>
                  <a:schemeClr val="bg1"/>
                </a:solidFill>
                <a:latin typeface="微软雅黑" panose="020B0503020204020204" pitchFamily="34" charset="-122"/>
                <a:ea typeface="微软雅黑" panose="020B0503020204020204" pitchFamily="34" charset="-122"/>
                <a:cs typeface="STKaiti" charset="-122"/>
              </a:rPr>
              <a:t>DataZoo</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爬虫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NLP</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边缘计算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连接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传感器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 ELSA</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a:t>
            </a:r>
            <a:r>
              <a:rPr kumimoji="1" lang="en-US" altLang="zh-CN" sz="1200" dirty="0" smtClean="0">
                <a:solidFill>
                  <a:schemeClr val="bg1"/>
                </a:solidFill>
                <a:latin typeface="微软雅黑" panose="020B0503020204020204" pitchFamily="34" charset="-122"/>
                <a:ea typeface="微软雅黑" panose="020B0503020204020204" pitchFamily="34" charset="-122"/>
                <a:cs typeface="STKaiti" charset="-122"/>
              </a:rPr>
              <a:t>|</a:t>
            </a:r>
            <a:r>
              <a:rPr kumimoji="1" lang="zh-CN" altLang="en-US" sz="1200" dirty="0" smtClean="0">
                <a:solidFill>
                  <a:schemeClr val="bg1"/>
                </a:solidFill>
                <a:latin typeface="微软雅黑" panose="020B0503020204020204" pitchFamily="34" charset="-122"/>
                <a:ea typeface="微软雅黑" panose="020B0503020204020204" pitchFamily="34" charset="-122"/>
                <a:cs typeface="STKaiti" charset="-122"/>
              </a:rPr>
              <a:t> 分布式存储  </a:t>
            </a:r>
            <a:endParaRPr kumimoji="1" lang="zh-CN" altLang="en-US" sz="1200" dirty="0">
              <a:solidFill>
                <a:schemeClr val="bg1"/>
              </a:solidFill>
              <a:latin typeface="微软雅黑" panose="020B0503020204020204" pitchFamily="34" charset="-122"/>
              <a:ea typeface="微软雅黑" panose="020B0503020204020204" pitchFamily="34" charset="-122"/>
              <a:cs typeface="STKaiti" charset="-122"/>
            </a:endParaRPr>
          </a:p>
        </p:txBody>
      </p:sp>
    </p:spTree>
    <p:extLst>
      <p:ext uri="{BB962C8B-B14F-4D97-AF65-F5344CB8AC3E}">
        <p14:creationId xmlns:p14="http://schemas.microsoft.com/office/powerpoint/2010/main" val="250681975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08327" y="1203731"/>
            <a:ext cx="1693223" cy="587469"/>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基础设施</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数据中心</a:t>
            </a:r>
          </a:p>
        </p:txBody>
      </p:sp>
      <p:sp>
        <p:nvSpPr>
          <p:cNvPr id="6" name="文本框 5"/>
          <p:cNvSpPr txBox="1"/>
          <p:nvPr/>
        </p:nvSpPr>
        <p:spPr>
          <a:xfrm>
            <a:off x="1545421" y="2332119"/>
            <a:ext cx="1746780" cy="587469"/>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企业移动</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协同办公</a:t>
            </a:r>
          </a:p>
        </p:txBody>
      </p:sp>
      <p:sp>
        <p:nvSpPr>
          <p:cNvPr id="7" name="文本框 6"/>
          <p:cNvSpPr txBox="1"/>
          <p:nvPr/>
        </p:nvSpPr>
        <p:spPr>
          <a:xfrm>
            <a:off x="1508327" y="3443722"/>
            <a:ext cx="1814629" cy="587469"/>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生物数据平台</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生物云</a:t>
            </a:r>
          </a:p>
        </p:txBody>
      </p:sp>
      <p:sp>
        <p:nvSpPr>
          <p:cNvPr id="8" name="文本框 7"/>
          <p:cNvSpPr txBox="1"/>
          <p:nvPr/>
        </p:nvSpPr>
        <p:spPr>
          <a:xfrm>
            <a:off x="4334116" y="1203731"/>
            <a:ext cx="1401663" cy="609398"/>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业务</a:t>
            </a:r>
            <a:r>
              <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&amp;</a:t>
            </a: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平台</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解决方案</a:t>
            </a:r>
          </a:p>
        </p:txBody>
      </p:sp>
      <p:sp>
        <p:nvSpPr>
          <p:cNvPr id="9" name="文本框 8"/>
          <p:cNvSpPr txBox="1"/>
          <p:nvPr/>
        </p:nvSpPr>
        <p:spPr>
          <a:xfrm>
            <a:off x="4334116" y="2450421"/>
            <a:ext cx="1207702" cy="350865"/>
          </a:xfrm>
          <a:prstGeom prst="rect">
            <a:avLst/>
          </a:prstGeom>
          <a:noFill/>
        </p:spPr>
        <p:txBody>
          <a:bodyPr wrap="square" rtlCol="0">
            <a:spAutoFit/>
          </a:bodyPr>
          <a:lstStyle/>
          <a:p>
            <a:pPr defTabSz="685800" fontAlgn="auto">
              <a:lnSpc>
                <a:spcPct val="120000"/>
              </a:lnSpc>
              <a:spcBef>
                <a:spcPts val="0"/>
              </a:spcBef>
              <a:spcAft>
                <a:spcPts val="0"/>
              </a:spcAft>
              <a:defRPr/>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物联网</a:t>
            </a:r>
          </a:p>
        </p:txBody>
      </p:sp>
      <p:sp>
        <p:nvSpPr>
          <p:cNvPr id="10" name="文本框 9"/>
          <p:cNvSpPr txBox="1"/>
          <p:nvPr/>
        </p:nvSpPr>
        <p:spPr>
          <a:xfrm>
            <a:off x="4334116" y="3443722"/>
            <a:ext cx="1346245" cy="609398"/>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生物</a:t>
            </a:r>
            <a:r>
              <a:rPr lang="zh-CN" altLang="en-US"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信息</a:t>
            </a:r>
            <a:r>
              <a:rPr lang="en-US" altLang="zh-CN"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
            </a:r>
            <a:br>
              <a:rPr lang="en-US" altLang="zh-CN"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br>
            <a:r>
              <a:rPr lang="zh-CN" altLang="en-US"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系统</a:t>
            </a:r>
            <a:r>
              <a:rPr lang="en-US" altLang="zh-CN"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&amp;</a:t>
            </a:r>
            <a:r>
              <a:rPr lang="zh-CN" altLang="en-US" sz="1400" dirty="0" smtClean="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服务</a:t>
            </a:r>
            <a:endPar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1" name="文本框 10"/>
          <p:cNvSpPr txBox="1"/>
          <p:nvPr/>
        </p:nvSpPr>
        <p:spPr>
          <a:xfrm>
            <a:off x="7128483" y="1203731"/>
            <a:ext cx="1448337" cy="587469"/>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云服务</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企业软件</a:t>
            </a:r>
          </a:p>
        </p:txBody>
      </p:sp>
      <p:sp>
        <p:nvSpPr>
          <p:cNvPr id="12" name="文本框 11"/>
          <p:cNvSpPr txBox="1"/>
          <p:nvPr/>
        </p:nvSpPr>
        <p:spPr>
          <a:xfrm>
            <a:off x="7128483" y="2332119"/>
            <a:ext cx="1600737" cy="587469"/>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大数据</a:t>
            </a:r>
            <a:r>
              <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&amp;</a:t>
            </a: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数据产品</a:t>
            </a:r>
          </a:p>
        </p:txBody>
      </p:sp>
      <p:sp>
        <p:nvSpPr>
          <p:cNvPr id="13" name="文本框 12"/>
          <p:cNvSpPr txBox="1"/>
          <p:nvPr/>
        </p:nvSpPr>
        <p:spPr>
          <a:xfrm>
            <a:off x="7128483" y="3432757"/>
            <a:ext cx="1334038" cy="609398"/>
          </a:xfrm>
          <a:prstGeom prst="rect">
            <a:avLst/>
          </a:prstGeom>
          <a:noFill/>
        </p:spPr>
        <p:txBody>
          <a:bodyPr wrap="square" rtlCol="0">
            <a:spAutoFit/>
          </a:bodyPr>
          <a:lstStyle/>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数字化医院</a:t>
            </a:r>
            <a:endParaRPr lang="en-US" altLang="zh-CN"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20000"/>
              </a:lnSpc>
            </a:pPr>
            <a:r>
              <a:rPr lang="zh-CN" altLang="en-US" sz="1400" dirty="0">
                <a:solidFill>
                  <a:schemeClr val="tx1">
                    <a:lumMod val="50000"/>
                  </a:schemeClr>
                </a:solidFill>
                <a:latin typeface="微软雅黑" panose="020B0503020204020204" pitchFamily="34" charset="-122"/>
                <a:ea typeface="微软雅黑" panose="020B0503020204020204" pitchFamily="34" charset="-122"/>
                <a:cs typeface="Calibri" panose="020F0502020204030204" pitchFamily="34" charset="0"/>
              </a:rPr>
              <a:t>医疗健康管理</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85" y="1182013"/>
            <a:ext cx="630905" cy="630905"/>
          </a:xfrm>
          <a:prstGeom prst="rect">
            <a:avLst/>
          </a:prstGeom>
        </p:spPr>
      </p:pic>
      <p:sp>
        <p:nvSpPr>
          <p:cNvPr id="3" name="标题 2"/>
          <p:cNvSpPr>
            <a:spLocks noGrp="1"/>
          </p:cNvSpPr>
          <p:nvPr>
            <p:ph type="ctrTitle"/>
          </p:nvPr>
        </p:nvSpPr>
        <p:spPr/>
        <p:txBody>
          <a:bodyPr/>
          <a:lstStyle/>
          <a:p>
            <a:r>
              <a:rPr lang="zh-CN" altLang="en-US" dirty="0"/>
              <a:t>国内领先的</a:t>
            </a:r>
            <a:r>
              <a:rPr lang="en-US" altLang="zh-CN" dirty="0"/>
              <a:t>IT</a:t>
            </a:r>
            <a:r>
              <a:rPr lang="zh-CN" altLang="en-US" dirty="0"/>
              <a:t>技术和服务能力</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39" y="2305886"/>
            <a:ext cx="645596" cy="639934"/>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23" y="3422604"/>
            <a:ext cx="635228" cy="629704"/>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234" y="1187999"/>
            <a:ext cx="618932" cy="618932"/>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320" y="2312430"/>
            <a:ext cx="632761" cy="626847"/>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9202" y="3420471"/>
            <a:ext cx="644996" cy="633970"/>
          </a:xfrm>
          <a:prstGeom prst="rect">
            <a:avLst/>
          </a:prstGeom>
        </p:spPr>
      </p:pic>
      <p:pic>
        <p:nvPicPr>
          <p:cNvPr id="28" name="图片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980" y="1191041"/>
            <a:ext cx="618225" cy="612849"/>
          </a:xfrm>
          <a:prstGeom prst="rect">
            <a:avLst/>
          </a:prstGeom>
        </p:spPr>
      </p:pic>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6457" y="2311218"/>
            <a:ext cx="629270" cy="629270"/>
          </a:xfrm>
          <a:prstGeom prst="rect">
            <a:avLst/>
          </a:prstGeom>
        </p:spPr>
      </p:pic>
      <p:pic>
        <p:nvPicPr>
          <p:cNvPr id="30" name="图片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1245" y="3417609"/>
            <a:ext cx="639694" cy="639694"/>
          </a:xfrm>
          <a:prstGeom prst="rect">
            <a:avLst/>
          </a:prstGeom>
        </p:spPr>
      </p:pic>
    </p:spTree>
    <p:extLst>
      <p:ext uri="{BB962C8B-B14F-4D97-AF65-F5344CB8AC3E}">
        <p14:creationId xmlns:p14="http://schemas.microsoft.com/office/powerpoint/2010/main" val="79106563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shaaaa (23).jpg"/>
          <p:cNvPicPr>
            <a:picLocks noChangeAspect="1"/>
          </p:cNvPicPr>
          <p:nvPr/>
        </p:nvPicPr>
        <p:blipFill>
          <a:blip r:embed="rId2" cstate="print"/>
          <a:srcRect l="4259" r="5185"/>
          <a:stretch>
            <a:fillRect/>
          </a:stretch>
        </p:blipFill>
        <p:spPr>
          <a:xfrm>
            <a:off x="4600575" y="0"/>
            <a:ext cx="4543425" cy="5143500"/>
          </a:xfrm>
          <a:prstGeom prst="rect">
            <a:avLst/>
          </a:prstGeom>
        </p:spPr>
      </p:pic>
      <p:pic>
        <p:nvPicPr>
          <p:cNvPr id="7" name="Picture 7" descr="F:\荣之联\荣之联企业简介PPT设计排版\应用文件\图片素材\Nipic_20180988_017842a970a2b8a0\Nipic_20180988_201608221018143510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684" t="3595" r="27758" b="7228"/>
          <a:stretch/>
        </p:blipFill>
        <p:spPr bwMode="auto">
          <a:xfrm>
            <a:off x="0" y="-3"/>
            <a:ext cx="4606185" cy="514350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46825" y="508744"/>
            <a:ext cx="1614546" cy="3154710"/>
          </a:xfrm>
          <a:prstGeom prst="rect">
            <a:avLst/>
          </a:prstGeom>
        </p:spPr>
        <p:txBody>
          <a:bodyPr wrap="none">
            <a:spAutoFit/>
          </a:bodyPr>
          <a:lstStyle/>
          <a:p>
            <a:pPr algn="ctr"/>
            <a:r>
              <a:rPr lang="en-US" altLang="zh-CN" sz="19900" dirty="0" smtClean="0">
                <a:solidFill>
                  <a:schemeClr val="bg1"/>
                </a:solidFill>
                <a:latin typeface="Century Gothic" pitchFamily="34" charset="0"/>
              </a:rPr>
              <a:t>2</a:t>
            </a:r>
            <a:endParaRPr lang="zh-CN" altLang="en-US" sz="19900" dirty="0">
              <a:solidFill>
                <a:schemeClr val="bg1"/>
              </a:solidFill>
              <a:latin typeface="Century Gothic" pitchFamily="34" charset="0"/>
            </a:endParaRPr>
          </a:p>
        </p:txBody>
      </p:sp>
      <p:sp>
        <p:nvSpPr>
          <p:cNvPr id="9" name="文本框 14"/>
          <p:cNvSpPr txBox="1"/>
          <p:nvPr/>
        </p:nvSpPr>
        <p:spPr>
          <a:xfrm>
            <a:off x="1434691" y="3120995"/>
            <a:ext cx="1727200" cy="369332"/>
          </a:xfrm>
          <a:prstGeom prst="rect">
            <a:avLst/>
          </a:prstGeom>
          <a:noFill/>
        </p:spPr>
        <p:txBody>
          <a:bodyPr wrap="square" rtlCol="0">
            <a:spAutoFit/>
          </a:bodyPr>
          <a:lstStyle/>
          <a:p>
            <a:pPr algn="ctr"/>
            <a:r>
              <a:rPr lang="en-US" altLang="zh-CN" spc="-150" dirty="0">
                <a:solidFill>
                  <a:schemeClr val="bg1"/>
                </a:solidFill>
                <a:latin typeface="微软雅黑" panose="020B0503020204020204" pitchFamily="34" charset="-122"/>
                <a:ea typeface="微软雅黑" panose="020B0503020204020204" pitchFamily="34" charset="-122"/>
              </a:rPr>
              <a:t>PART </a:t>
            </a:r>
            <a:r>
              <a:rPr lang="en-US" altLang="zh-CN" spc="-150" dirty="0" smtClean="0">
                <a:solidFill>
                  <a:schemeClr val="bg1"/>
                </a:solidFill>
                <a:latin typeface="微软雅黑" panose="020B0503020204020204" pitchFamily="34" charset="-122"/>
                <a:ea typeface="微软雅黑" panose="020B0503020204020204" pitchFamily="34" charset="-122"/>
              </a:rPr>
              <a:t>TWO</a:t>
            </a:r>
            <a:endParaRPr lang="zh-CN" altLang="en-US" spc="-1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501666" y="3686532"/>
            <a:ext cx="1620958" cy="523220"/>
          </a:xfrm>
          <a:prstGeom prst="rect">
            <a:avLst/>
          </a:prstGeom>
        </p:spPr>
        <p:txBody>
          <a:bodyPr wrap="none">
            <a:spAutoFit/>
          </a:bodyPr>
          <a:lstStyle/>
          <a:p>
            <a:pPr algn="ctr"/>
            <a:r>
              <a:rPr lang="zh-CN" altLang="en-US" sz="2800" b="1" dirty="0" smtClean="0">
                <a:solidFill>
                  <a:schemeClr val="bg1"/>
                </a:solidFill>
                <a:latin typeface="微软雅黑" pitchFamily="34" charset="-122"/>
                <a:ea typeface="微软雅黑" pitchFamily="34" charset="-122"/>
                <a:cs typeface="微软雅黑" pitchFamily="34" charset="-122"/>
              </a:rPr>
              <a:t>业务分布</a:t>
            </a:r>
            <a:endParaRPr lang="zh-CN" altLang="en-US" sz="2800" b="1" dirty="0">
              <a:solidFill>
                <a:schemeClr val="bg1"/>
              </a:solidFill>
              <a:latin typeface="微软雅黑" pitchFamily="34" charset="-122"/>
              <a:ea typeface="微软雅黑" pitchFamily="34" charset="-122"/>
              <a:cs typeface="微软雅黑" pitchFamily="34" charset="-122"/>
            </a:endParaRPr>
          </a:p>
        </p:txBody>
      </p:sp>
      <p:sp>
        <p:nvSpPr>
          <p:cNvPr id="12" name="矩形 11"/>
          <p:cNvSpPr/>
          <p:nvPr/>
        </p:nvSpPr>
        <p:spPr>
          <a:xfrm>
            <a:off x="4606185" y="0"/>
            <a:ext cx="4537815" cy="5143497"/>
          </a:xfrm>
          <a:prstGeom prst="rect">
            <a:avLst/>
          </a:prstGeom>
          <a:solidFill>
            <a:srgbClr val="0033CC">
              <a:alpha val="3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1892" y="4510080"/>
            <a:ext cx="751824" cy="437945"/>
          </a:xfrm>
          <a:prstGeom prst="rect">
            <a:avLst/>
          </a:prstGeom>
        </p:spPr>
      </p:pic>
    </p:spTree>
    <p:extLst>
      <p:ext uri="{BB962C8B-B14F-4D97-AF65-F5344CB8AC3E}">
        <p14:creationId xmlns:p14="http://schemas.microsoft.com/office/powerpoint/2010/main" val="6031354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7053" y="1070167"/>
            <a:ext cx="8128000" cy="1521866"/>
            <a:chOff x="508000" y="857249"/>
            <a:chExt cx="9156826" cy="171450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566"/>
            <a:stretch/>
          </p:blipFill>
          <p:spPr>
            <a:xfrm>
              <a:off x="6812057" y="863600"/>
              <a:ext cx="2852769" cy="170814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857249"/>
              <a:ext cx="2857500" cy="1714500"/>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3441" r="1278"/>
            <a:stretch/>
          </p:blipFill>
          <p:spPr>
            <a:xfrm>
              <a:off x="3665569" y="863600"/>
              <a:ext cx="2857500" cy="1708150"/>
            </a:xfrm>
            <a:prstGeom prst="rect">
              <a:avLst/>
            </a:prstGeom>
          </p:spPr>
        </p:pic>
      </p:grpSp>
      <p:sp>
        <p:nvSpPr>
          <p:cNvPr id="7" name="矩形 6"/>
          <p:cNvSpPr/>
          <p:nvPr/>
        </p:nvSpPr>
        <p:spPr>
          <a:xfrm>
            <a:off x="507052" y="2268182"/>
            <a:ext cx="2536443" cy="323849"/>
          </a:xfrm>
          <a:prstGeom prst="rect">
            <a:avLst/>
          </a:prstGeom>
          <a:solidFill>
            <a:srgbClr val="1D2088">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企业服务</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309850" y="2268183"/>
            <a:ext cx="2536442" cy="323849"/>
          </a:xfrm>
          <a:prstGeom prst="rect">
            <a:avLst/>
          </a:prstGeom>
          <a:solidFill>
            <a:srgbClr val="1D2088">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物</a:t>
            </a:r>
            <a:r>
              <a:rPr lang="zh-CN" altLang="en-US" b="1" dirty="0" smtClean="0">
                <a:solidFill>
                  <a:schemeClr val="bg1"/>
                </a:solidFill>
                <a:latin typeface="微软雅黑" panose="020B0503020204020204" pitchFamily="34" charset="-122"/>
                <a:ea typeface="微软雅黑" panose="020B0503020204020204" pitchFamily="34" charset="-122"/>
              </a:rPr>
              <a:t>联网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098611" y="2268183"/>
            <a:ext cx="2536442" cy="323849"/>
          </a:xfrm>
          <a:prstGeom prst="rect">
            <a:avLst/>
          </a:prstGeom>
          <a:solidFill>
            <a:srgbClr val="1D2088">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医疗大健康</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TextBox 84"/>
          <p:cNvSpPr txBox="1">
            <a:spLocks noChangeArrowheads="1"/>
          </p:cNvSpPr>
          <p:nvPr/>
        </p:nvSpPr>
        <p:spPr bwMode="auto">
          <a:xfrm>
            <a:off x="3931549" y="2809488"/>
            <a:ext cx="12491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rPr>
              <a:t>车联网</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rPr>
              <a:t>水联网</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rPr>
              <a:t>农业</a:t>
            </a:r>
            <a:r>
              <a:rPr lang="zh-CN" altLang="en-US" sz="1200" dirty="0">
                <a:solidFill>
                  <a:schemeClr val="tx1">
                    <a:lumMod val="50000"/>
                  </a:schemeClr>
                </a:solidFill>
                <a:latin typeface="微软雅黑" panose="020B0503020204020204" pitchFamily="34" charset="-122"/>
                <a:ea typeface="微软雅黑" panose="020B0503020204020204" pitchFamily="34" charset="-122"/>
                <a:cs typeface="SimHei" charset="-122"/>
              </a:rPr>
              <a:t>物</a:t>
            </a: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rPr>
              <a:t>联网</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cs typeface="SimHei" charset="-122"/>
              </a:rPr>
              <a:t>大</a:t>
            </a:r>
            <a:r>
              <a:rPr lang="zh-CN" altLang="en-US" sz="1200" dirty="0">
                <a:solidFill>
                  <a:schemeClr val="tx1">
                    <a:lumMod val="50000"/>
                  </a:schemeClr>
                </a:solidFill>
                <a:latin typeface="微软雅黑" panose="020B0503020204020204" pitchFamily="34" charset="-122"/>
                <a:ea typeface="微软雅黑" panose="020B0503020204020204" pitchFamily="34" charset="-122"/>
                <a:cs typeface="SimHei" charset="-122"/>
              </a:rPr>
              <a:t>数据</a:t>
            </a:r>
            <a:endParaRPr lang="en-US" altLang="zh-CN" sz="1200" dirty="0">
              <a:solidFill>
                <a:schemeClr val="tx1">
                  <a:lumMod val="50000"/>
                </a:schemeClr>
              </a:solidFill>
              <a:latin typeface="微软雅黑" panose="020B0503020204020204" pitchFamily="34" charset="-122"/>
              <a:ea typeface="微软雅黑" panose="020B0503020204020204" pitchFamily="34" charset="-122"/>
              <a:cs typeface="SimHei" charset="-122"/>
            </a:endParaRPr>
          </a:p>
          <a:p>
            <a:pPr marL="180000" indent="-180000">
              <a:spcBef>
                <a:spcPts val="600"/>
              </a:spcBef>
              <a:buClr>
                <a:srgbClr val="1D2088"/>
              </a:buClr>
              <a:buFont typeface="Wingdings" panose="05000000000000000000" pitchFamily="2" charset="2"/>
              <a:buChar char="n"/>
              <a:defRPr/>
            </a:pPr>
            <a:endParaRPr lang="zh-CN" altLang="en-US" sz="1200" dirty="0">
              <a:solidFill>
                <a:schemeClr val="tx1">
                  <a:lumMod val="50000"/>
                </a:schemeClr>
              </a:solidFill>
              <a:ea typeface="微软雅黑" pitchFamily="34" charset="-122"/>
              <a:sym typeface="Arial" pitchFamily="34" charset="0"/>
            </a:endParaRPr>
          </a:p>
        </p:txBody>
      </p:sp>
      <p:sp>
        <p:nvSpPr>
          <p:cNvPr id="11" name="TextBox 41"/>
          <p:cNvSpPr txBox="1">
            <a:spLocks noChangeArrowheads="1"/>
          </p:cNvSpPr>
          <p:nvPr/>
        </p:nvSpPr>
        <p:spPr bwMode="auto">
          <a:xfrm>
            <a:off x="1127552" y="2809488"/>
            <a:ext cx="118613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marL="180000" indent="-180000">
              <a:spcBef>
                <a:spcPts val="600"/>
              </a:spcBef>
              <a:buClr>
                <a:srgbClr val="1D2088"/>
              </a:buClr>
              <a:buFont typeface="Wingdings" panose="05000000000000000000" pitchFamily="2" charset="2"/>
              <a:buChar char="n"/>
              <a:defRPr/>
            </a:pPr>
            <a:r>
              <a:rPr lang="en-US" altLang="zh-CN" sz="1200" dirty="0">
                <a:solidFill>
                  <a:schemeClr val="tx1">
                    <a:lumMod val="50000"/>
                  </a:schemeClr>
                </a:solidFill>
                <a:latin typeface="微软雅黑" panose="020B0503020204020204" pitchFamily="34" charset="-122"/>
                <a:ea typeface="微软雅黑" panose="020B0503020204020204" pitchFamily="34" charset="-122"/>
                <a:sym typeface="Arial" pitchFamily="34" charset="0"/>
              </a:rPr>
              <a:t>IT</a:t>
            </a:r>
            <a:r>
              <a:rPr lang="zh-CN" altLang="en-US" sz="1200" dirty="0">
                <a:solidFill>
                  <a:schemeClr val="tx1">
                    <a:lumMod val="50000"/>
                  </a:schemeClr>
                </a:solidFill>
                <a:latin typeface="微软雅黑" panose="020B0503020204020204" pitchFamily="34" charset="-122"/>
                <a:ea typeface="微软雅黑" panose="020B0503020204020204" pitchFamily="34" charset="-122"/>
                <a:sym typeface="Arial" pitchFamily="34" charset="0"/>
              </a:rPr>
              <a:t>服务</a:t>
            </a:r>
            <a:endParaRPr lang="en-US" altLang="zh-CN" sz="1200" dirty="0">
              <a:solidFill>
                <a:schemeClr val="tx1">
                  <a:lumMod val="50000"/>
                </a:schemeClr>
              </a:solidFill>
              <a:latin typeface="微软雅黑" panose="020B0503020204020204" pitchFamily="34" charset="-122"/>
              <a:ea typeface="微软雅黑" panose="020B0503020204020204"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sym typeface="Arial" pitchFamily="34" charset="0"/>
              </a:rPr>
              <a:t>混合云</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en-US" altLang="zh-CN" sz="1200" dirty="0" smtClean="0">
                <a:solidFill>
                  <a:schemeClr val="tx1">
                    <a:lumMod val="50000"/>
                  </a:schemeClr>
                </a:solidFill>
                <a:latin typeface="微软雅黑" panose="020B0503020204020204" pitchFamily="34" charset="-122"/>
                <a:ea typeface="微软雅黑" panose="020B0503020204020204" pitchFamily="34" charset="-122"/>
                <a:sym typeface="Arial" pitchFamily="34" charset="0"/>
              </a:rPr>
              <a:t>SaaS</a:t>
            </a: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sym typeface="Arial" pitchFamily="34" charset="0"/>
              </a:rPr>
              <a:t>服务</a:t>
            </a:r>
            <a:endParaRPr lang="en-US" altLang="zh-CN" sz="1200" dirty="0">
              <a:solidFill>
                <a:schemeClr val="tx1">
                  <a:lumMod val="50000"/>
                </a:schemeClr>
              </a:solidFill>
              <a:latin typeface="微软雅黑" panose="020B0503020204020204" pitchFamily="34" charset="-122"/>
              <a:ea typeface="微软雅黑" panose="020B0503020204020204" pitchFamily="34" charset="-122"/>
              <a:sym typeface="Arial" pitchFamily="34" charset="0"/>
            </a:endParaRPr>
          </a:p>
        </p:txBody>
      </p:sp>
      <p:sp>
        <p:nvSpPr>
          <p:cNvPr id="12" name="TextBox 84"/>
          <p:cNvSpPr txBox="1">
            <a:spLocks noChangeArrowheads="1"/>
          </p:cNvSpPr>
          <p:nvPr/>
        </p:nvSpPr>
        <p:spPr bwMode="auto">
          <a:xfrm>
            <a:off x="6701260" y="2809487"/>
            <a:ext cx="1653007"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ea typeface="微软雅黑" pitchFamily="34" charset="-122"/>
                <a:sym typeface="Arial" pitchFamily="34" charset="0"/>
              </a:rPr>
              <a:t>生</a:t>
            </a:r>
            <a:r>
              <a:rPr lang="zh-CN" altLang="en-US" sz="1200" dirty="0">
                <a:solidFill>
                  <a:schemeClr val="tx1">
                    <a:lumMod val="50000"/>
                  </a:schemeClr>
                </a:solidFill>
                <a:ea typeface="微软雅黑" pitchFamily="34" charset="-122"/>
                <a:sym typeface="Arial" pitchFamily="34" charset="0"/>
              </a:rPr>
              <a:t>信一体</a:t>
            </a:r>
            <a:r>
              <a:rPr lang="zh-CN" altLang="en-US" sz="1200" dirty="0" smtClean="0">
                <a:solidFill>
                  <a:schemeClr val="tx1">
                    <a:lumMod val="50000"/>
                  </a:schemeClr>
                </a:solidFill>
                <a:ea typeface="微软雅黑" pitchFamily="34" charset="-122"/>
                <a:sym typeface="Arial" pitchFamily="34" charset="0"/>
              </a:rPr>
              <a:t>机</a:t>
            </a:r>
            <a:endParaRPr lang="en-US" altLang="zh-CN" sz="1200" dirty="0">
              <a:solidFill>
                <a:schemeClr val="tx1">
                  <a:lumMod val="50000"/>
                </a:schemeClr>
              </a:solidFill>
              <a:ea typeface="微软雅黑"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ea typeface="微软雅黑" pitchFamily="34" charset="-122"/>
                <a:sym typeface="Arial" pitchFamily="34" charset="0"/>
              </a:rPr>
              <a:t>生物</a:t>
            </a:r>
            <a:r>
              <a:rPr lang="zh-CN" altLang="en-US" sz="1200" dirty="0">
                <a:solidFill>
                  <a:schemeClr val="tx1">
                    <a:lumMod val="50000"/>
                  </a:schemeClr>
                </a:solidFill>
                <a:ea typeface="微软雅黑" pitchFamily="34" charset="-122"/>
                <a:sym typeface="Arial" pitchFamily="34" charset="0"/>
              </a:rPr>
              <a:t>数据</a:t>
            </a:r>
            <a:r>
              <a:rPr lang="zh-CN" altLang="en-US" sz="1200" dirty="0" smtClean="0">
                <a:solidFill>
                  <a:schemeClr val="tx1">
                    <a:lumMod val="50000"/>
                  </a:schemeClr>
                </a:solidFill>
                <a:ea typeface="微软雅黑" pitchFamily="34" charset="-122"/>
                <a:sym typeface="Arial" pitchFamily="34" charset="0"/>
              </a:rPr>
              <a:t>平台</a:t>
            </a:r>
            <a:endParaRPr lang="en-US" altLang="zh-CN" sz="1200" dirty="0">
              <a:solidFill>
                <a:schemeClr val="tx1">
                  <a:lumMod val="50000"/>
                </a:schemeClr>
              </a:solidFill>
              <a:ea typeface="微软雅黑"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ea typeface="微软雅黑" pitchFamily="34" charset="-122"/>
                <a:sym typeface="Arial" pitchFamily="34" charset="0"/>
              </a:rPr>
              <a:t>医疗</a:t>
            </a:r>
            <a:r>
              <a:rPr lang="zh-CN" altLang="en-US" sz="1200" dirty="0">
                <a:solidFill>
                  <a:schemeClr val="tx1">
                    <a:lumMod val="50000"/>
                  </a:schemeClr>
                </a:solidFill>
                <a:ea typeface="微软雅黑" pitchFamily="34" charset="-122"/>
                <a:sym typeface="Arial" pitchFamily="34" charset="0"/>
              </a:rPr>
              <a:t>生物</a:t>
            </a:r>
            <a:r>
              <a:rPr lang="zh-CN" altLang="en-US" sz="1200" dirty="0" smtClean="0">
                <a:solidFill>
                  <a:schemeClr val="tx1">
                    <a:lumMod val="50000"/>
                  </a:schemeClr>
                </a:solidFill>
                <a:ea typeface="微软雅黑" pitchFamily="34" charset="-122"/>
                <a:sym typeface="Arial" pitchFamily="34" charset="0"/>
              </a:rPr>
              <a:t>云</a:t>
            </a:r>
            <a:endParaRPr lang="en-US" altLang="zh-CN" sz="1200" dirty="0">
              <a:solidFill>
                <a:schemeClr val="tx1">
                  <a:lumMod val="50000"/>
                </a:schemeClr>
              </a:solidFill>
              <a:ea typeface="微软雅黑"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ea typeface="微软雅黑" pitchFamily="34" charset="-122"/>
                <a:sym typeface="Arial" pitchFamily="34" charset="0"/>
              </a:rPr>
              <a:t>医院数字化</a:t>
            </a:r>
            <a:endParaRPr lang="en-US" altLang="zh-CN" sz="1200" dirty="0">
              <a:solidFill>
                <a:schemeClr val="tx1">
                  <a:lumMod val="50000"/>
                </a:schemeClr>
              </a:solidFill>
              <a:ea typeface="微软雅黑" pitchFamily="34" charset="-122"/>
              <a:sym typeface="Arial" pitchFamily="34" charset="0"/>
            </a:endParaRPr>
          </a:p>
          <a:p>
            <a:pPr marL="180000" indent="-180000">
              <a:spcBef>
                <a:spcPts val="600"/>
              </a:spcBef>
              <a:buClr>
                <a:srgbClr val="1D2088"/>
              </a:buClr>
              <a:buFont typeface="Wingdings" panose="05000000000000000000" pitchFamily="2" charset="2"/>
              <a:buChar char="n"/>
              <a:defRPr/>
            </a:pPr>
            <a:r>
              <a:rPr lang="zh-CN" altLang="en-US" sz="1200" dirty="0" smtClean="0">
                <a:solidFill>
                  <a:schemeClr val="tx1">
                    <a:lumMod val="50000"/>
                  </a:schemeClr>
                </a:solidFill>
                <a:ea typeface="微软雅黑" pitchFamily="34" charset="-122"/>
                <a:sym typeface="Arial" pitchFamily="34" charset="0"/>
              </a:rPr>
              <a:t>医疗</a:t>
            </a:r>
            <a:r>
              <a:rPr lang="zh-CN" altLang="en-US" sz="1200" dirty="0">
                <a:solidFill>
                  <a:schemeClr val="tx1">
                    <a:lumMod val="50000"/>
                  </a:schemeClr>
                </a:solidFill>
                <a:ea typeface="微软雅黑" pitchFamily="34" charset="-122"/>
                <a:sym typeface="Arial" pitchFamily="34" charset="0"/>
              </a:rPr>
              <a:t>健康管理</a:t>
            </a:r>
          </a:p>
          <a:p>
            <a:pPr marL="180000" indent="-180000">
              <a:spcBef>
                <a:spcPts val="600"/>
              </a:spcBef>
              <a:buClr>
                <a:srgbClr val="1D2088"/>
              </a:buClr>
              <a:buFont typeface="Wingdings" panose="05000000000000000000" pitchFamily="2" charset="2"/>
              <a:buChar char="n"/>
              <a:defRPr/>
            </a:pPr>
            <a:endParaRPr lang="zh-CN" altLang="en-US" sz="1200" dirty="0">
              <a:solidFill>
                <a:schemeClr val="tx1">
                  <a:lumMod val="50000"/>
                </a:schemeClr>
              </a:solidFill>
              <a:ea typeface="微软雅黑" pitchFamily="34" charset="-122"/>
              <a:sym typeface="Arial" pitchFamily="34" charset="0"/>
            </a:endParaRPr>
          </a:p>
        </p:txBody>
      </p:sp>
    </p:spTree>
    <p:extLst>
      <p:ext uri="{BB962C8B-B14F-4D97-AF65-F5344CB8AC3E}">
        <p14:creationId xmlns:p14="http://schemas.microsoft.com/office/powerpoint/2010/main" val="714410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Fotolia_40870197_Subscription_XL.jpg"/>
          <p:cNvPicPr>
            <a:picLocks noChangeAspect="1"/>
          </p:cNvPicPr>
          <p:nvPr/>
        </p:nvPicPr>
        <p:blipFill>
          <a:blip r:embed="rId2" cstate="print"/>
          <a:stretch>
            <a:fillRect/>
          </a:stretch>
        </p:blipFill>
        <p:spPr>
          <a:xfrm>
            <a:off x="0" y="-10329"/>
            <a:ext cx="9144000" cy="5141129"/>
          </a:xfrm>
          <a:prstGeom prst="rect">
            <a:avLst/>
          </a:prstGeom>
        </p:spPr>
      </p:pic>
      <p:sp>
        <p:nvSpPr>
          <p:cNvPr id="36" name="矩形 35"/>
          <p:cNvSpPr/>
          <p:nvPr/>
        </p:nvSpPr>
        <p:spPr>
          <a:xfrm>
            <a:off x="0" y="4295775"/>
            <a:ext cx="9144000" cy="581025"/>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sz="2400" b="1" dirty="0" smtClean="0">
                <a:solidFill>
                  <a:schemeClr val="bg1"/>
                </a:solidFill>
                <a:latin typeface="微软雅黑" panose="020B0503020204020204" pitchFamily="34" charset="-122"/>
                <a:ea typeface="微软雅黑" panose="020B0503020204020204" pitchFamily="34" charset="-122"/>
              </a:rPr>
              <a:t>企业</a:t>
            </a:r>
            <a:r>
              <a:rPr lang="en-US" altLang="zh-CN" sz="2400" b="1" dirty="0" smtClean="0">
                <a:solidFill>
                  <a:schemeClr val="bg1"/>
                </a:solidFill>
                <a:latin typeface="微软雅黑" panose="020B0503020204020204" pitchFamily="34" charset="-122"/>
                <a:ea typeface="微软雅黑" panose="020B0503020204020204" pitchFamily="34" charset="-122"/>
              </a:rPr>
              <a:t>IT</a:t>
            </a:r>
            <a:r>
              <a:rPr lang="zh-CN" altLang="en-US" sz="2400" b="1" dirty="0" smtClean="0">
                <a:solidFill>
                  <a:schemeClr val="bg1"/>
                </a:solidFill>
                <a:latin typeface="微软雅黑" panose="020B0503020204020204" pitchFamily="34" charset="-122"/>
                <a:ea typeface="微软雅黑" panose="020B0503020204020204" pitchFamily="34" charset="-122"/>
              </a:rPr>
              <a:t>服务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34246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p:cNvSpPr>
            <a:spLocks noGrp="1"/>
          </p:cNvSpPr>
          <p:nvPr>
            <p:ph type="ctrTitle"/>
          </p:nvPr>
        </p:nvSpPr>
        <p:spPr/>
        <p:txBody>
          <a:bodyPr wrap="square" lIns="68562" tIns="34282" rIns="68562" bIns="34282">
            <a:noAutofit/>
          </a:bodyPr>
          <a:lstStyle/>
          <a:p>
            <a:pPr>
              <a:buFont typeface="Arial" panose="020B0604020202020204" pitchFamily="34" charset="0"/>
            </a:pPr>
            <a:r>
              <a:rPr lang="zh-CN" altLang="en-US" noProof="1" smtClean="0"/>
              <a:t>企业</a:t>
            </a:r>
            <a:r>
              <a:rPr lang="en-US" altLang="zh-CN" noProof="1" smtClean="0"/>
              <a:t>IT</a:t>
            </a:r>
            <a:r>
              <a:rPr lang="zh-CN" altLang="en-US" noProof="1" smtClean="0"/>
              <a:t>服务</a:t>
            </a:r>
            <a:endParaRPr lang="zh-CN" altLang="en-US" noProof="1"/>
          </a:p>
        </p:txBody>
      </p:sp>
      <p:sp>
        <p:nvSpPr>
          <p:cNvPr id="8" name="Content Placeholder 2"/>
          <p:cNvSpPr txBox="1">
            <a:spLocks/>
          </p:cNvSpPr>
          <p:nvPr/>
        </p:nvSpPr>
        <p:spPr bwMode="auto">
          <a:xfrm>
            <a:off x="909179" y="3222496"/>
            <a:ext cx="1640703" cy="1264037"/>
          </a:xfrm>
          <a:prstGeom prst="rect">
            <a:avLst/>
          </a:prstGeom>
        </p:spPr>
        <p:txBody>
          <a:bodyPr lIns="121920" tIns="60960" rIns="121920" bIns="60960"/>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lnSpc>
                <a:spcPct val="130000"/>
              </a:lnSpc>
              <a:spcBef>
                <a:spcPct val="0"/>
              </a:spcBef>
              <a:buNone/>
              <a:defRPr/>
            </a:pPr>
            <a:r>
              <a:rPr lang="en-US" altLang="zh-CN" sz="1200" kern="0" dirty="0">
                <a:solidFill>
                  <a:schemeClr val="accent3">
                    <a:lumMod val="50000"/>
                  </a:schemeClr>
                </a:solidFill>
                <a:latin typeface="微软雅黑" pitchFamily="34" charset="-122"/>
                <a:ea typeface="微软雅黑" pitchFamily="34" charset="-122"/>
              </a:rPr>
              <a:t>IT</a:t>
            </a:r>
            <a:r>
              <a:rPr lang="zh-CN" altLang="en-US" sz="1200" kern="0" dirty="0">
                <a:solidFill>
                  <a:schemeClr val="accent3">
                    <a:lumMod val="50000"/>
                  </a:schemeClr>
                </a:solidFill>
                <a:latin typeface="微软雅黑" pitchFamily="34" charset="-122"/>
                <a:ea typeface="微软雅黑" pitchFamily="34" charset="-122"/>
              </a:rPr>
              <a:t>规划</a:t>
            </a:r>
            <a:endParaRPr lang="en-US" altLang="zh-CN" sz="1200" kern="0" dirty="0">
              <a:solidFill>
                <a:schemeClr val="accent3">
                  <a:lumMod val="50000"/>
                </a:schemeClr>
              </a:solidFill>
              <a:latin typeface="微软雅黑" pitchFamily="34" charset="-122"/>
              <a:ea typeface="微软雅黑" pitchFamily="34" charset="-122"/>
            </a:endParaRPr>
          </a:p>
          <a:p>
            <a:pPr mar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应用集成</a:t>
            </a:r>
            <a:endParaRPr lang="en-US" altLang="zh-CN" sz="1200" kern="0" dirty="0">
              <a:solidFill>
                <a:schemeClr val="accent3">
                  <a:lumMod val="50000"/>
                </a:schemeClr>
              </a:solidFill>
              <a:latin typeface="微软雅黑" pitchFamily="34" charset="-122"/>
              <a:ea typeface="微软雅黑" pitchFamily="34" charset="-122"/>
            </a:endParaRPr>
          </a:p>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系统集成</a:t>
            </a:r>
            <a:endParaRPr lang="en-US" altLang="zh-CN" sz="1200" kern="0" dirty="0">
              <a:solidFill>
                <a:schemeClr val="accent3">
                  <a:lumMod val="50000"/>
                </a:schemeClr>
              </a:solidFill>
              <a:latin typeface="微软雅黑" pitchFamily="34" charset="-122"/>
              <a:ea typeface="微软雅黑" pitchFamily="34" charset="-122"/>
            </a:endParaRPr>
          </a:p>
          <a:p>
            <a:pPr mar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专业运维</a:t>
            </a:r>
            <a:endParaRPr lang="en-US" altLang="zh-CN" sz="1200" kern="0" dirty="0">
              <a:solidFill>
                <a:schemeClr val="accent3">
                  <a:lumMod val="50000"/>
                </a:schemeClr>
              </a:solidFill>
              <a:latin typeface="微软雅黑" pitchFamily="34" charset="-122"/>
              <a:ea typeface="微软雅黑" pitchFamily="34" charset="-122"/>
            </a:endParaRPr>
          </a:p>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专项服务</a:t>
            </a:r>
            <a:endParaRPr lang="en-US" altLang="zh-CN" sz="1200" kern="0" dirty="0">
              <a:solidFill>
                <a:schemeClr val="accent3">
                  <a:lumMod val="50000"/>
                </a:schemeClr>
              </a:solidFill>
              <a:latin typeface="微软雅黑" pitchFamily="34" charset="-122"/>
              <a:ea typeface="微软雅黑" pitchFamily="34" charset="-122"/>
            </a:endParaRPr>
          </a:p>
        </p:txBody>
      </p:sp>
      <p:sp>
        <p:nvSpPr>
          <p:cNvPr id="9" name="Title 13"/>
          <p:cNvSpPr txBox="1">
            <a:spLocks/>
          </p:cNvSpPr>
          <p:nvPr/>
        </p:nvSpPr>
        <p:spPr bwMode="auto">
          <a:xfrm>
            <a:off x="819150" y="2847908"/>
            <a:ext cx="1820760" cy="369332"/>
          </a:xfrm>
          <a:prstGeom prst="rect">
            <a:avLst/>
          </a:prstGeom>
        </p:spPr>
        <p:txBody>
          <a:bodyPr wrap="square"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altLang="zh-CN" sz="1600" b="1" spc="200" dirty="0">
                <a:solidFill>
                  <a:srgbClr val="1D2088"/>
                </a:solidFill>
                <a:latin typeface="微软雅黑" panose="020B0503020204020204" pitchFamily="34" charset="-122"/>
                <a:ea typeface="微软雅黑" panose="020B0503020204020204" pitchFamily="34" charset="-122"/>
                <a:cs typeface="Clear Sans" pitchFamily="34" charset="0"/>
              </a:rPr>
              <a:t>IT </a:t>
            </a:r>
            <a:r>
              <a:rPr lang="zh-CN" altLang="en-US" sz="1600" b="1" spc="200" dirty="0">
                <a:solidFill>
                  <a:srgbClr val="1D2088"/>
                </a:solidFill>
                <a:latin typeface="微软雅黑" panose="020B0503020204020204" pitchFamily="34" charset="-122"/>
                <a:ea typeface="微软雅黑" panose="020B0503020204020204" pitchFamily="34" charset="-122"/>
                <a:cs typeface="Clear Sans" pitchFamily="34" charset="0"/>
              </a:rPr>
              <a:t>服务</a:t>
            </a:r>
            <a:endParaRPr lang="en-US" sz="1600" b="1" spc="200" dirty="0">
              <a:solidFill>
                <a:srgbClr val="1D2088"/>
              </a:solidFill>
              <a:latin typeface="微软雅黑" panose="020B0503020204020204" pitchFamily="34" charset="-122"/>
              <a:ea typeface="微软雅黑" panose="020B0503020204020204" pitchFamily="34" charset="-122"/>
              <a:cs typeface="Clear Sans" pitchFamily="34" charset="0"/>
            </a:endParaRPr>
          </a:p>
        </p:txBody>
      </p:sp>
      <p:sp>
        <p:nvSpPr>
          <p:cNvPr id="10" name="Content Placeholder 2"/>
          <p:cNvSpPr txBox="1">
            <a:spLocks/>
          </p:cNvSpPr>
          <p:nvPr/>
        </p:nvSpPr>
        <p:spPr bwMode="auto">
          <a:xfrm>
            <a:off x="3555998" y="3222496"/>
            <a:ext cx="1991557" cy="1165171"/>
          </a:xfrm>
          <a:prstGeom prst="rect">
            <a:avLst/>
          </a:prstGeom>
          <a:noFill/>
        </p:spPr>
        <p:txBody>
          <a:bodyPr lIns="121920" tIns="60960" rIns="121920" bIns="60960"/>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虚拟化</a:t>
            </a:r>
          </a:p>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私有云</a:t>
            </a:r>
          </a:p>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混合云</a:t>
            </a:r>
          </a:p>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云服务</a:t>
            </a:r>
          </a:p>
        </p:txBody>
      </p:sp>
      <p:sp>
        <p:nvSpPr>
          <p:cNvPr id="11" name="Title 13"/>
          <p:cNvSpPr txBox="1">
            <a:spLocks/>
          </p:cNvSpPr>
          <p:nvPr/>
        </p:nvSpPr>
        <p:spPr bwMode="auto">
          <a:xfrm>
            <a:off x="3621354" y="2847908"/>
            <a:ext cx="1860844" cy="369332"/>
          </a:xfrm>
          <a:prstGeom prst="rect">
            <a:avLst/>
          </a:prstGeom>
          <a:noFill/>
        </p:spPr>
        <p:txBody>
          <a:bodyPr wrap="square"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zh-CN" altLang="en-US" sz="1600" b="1" spc="200" dirty="0">
                <a:solidFill>
                  <a:srgbClr val="1D2088"/>
                </a:solidFill>
                <a:latin typeface="微软雅黑" panose="020B0503020204020204" pitchFamily="34" charset="-122"/>
                <a:ea typeface="微软雅黑" panose="020B0503020204020204" pitchFamily="34" charset="-122"/>
                <a:cs typeface="Clear Sans" pitchFamily="34" charset="0"/>
              </a:rPr>
              <a:t>云计算</a:t>
            </a:r>
            <a:endParaRPr lang="en-US" sz="1600" b="1" spc="200" dirty="0">
              <a:solidFill>
                <a:srgbClr val="1D2088"/>
              </a:solidFill>
              <a:latin typeface="微软雅黑" panose="020B0503020204020204" pitchFamily="34" charset="-122"/>
              <a:ea typeface="微软雅黑" panose="020B0503020204020204" pitchFamily="34" charset="-122"/>
              <a:cs typeface="Clear Sans" pitchFamily="34" charset="0"/>
            </a:endParaRPr>
          </a:p>
        </p:txBody>
      </p:sp>
      <p:sp>
        <p:nvSpPr>
          <p:cNvPr id="12" name="Content Placeholder 2"/>
          <p:cNvSpPr txBox="1">
            <a:spLocks/>
          </p:cNvSpPr>
          <p:nvPr/>
        </p:nvSpPr>
        <p:spPr bwMode="auto">
          <a:xfrm>
            <a:off x="6543441" y="3222496"/>
            <a:ext cx="1651656" cy="1064621"/>
          </a:xfrm>
          <a:prstGeom prst="rect">
            <a:avLst/>
          </a:prstGeom>
        </p:spPr>
        <p:txBody>
          <a:bodyPr lIns="121920" tIns="60960" rIns="121920" bIns="60960"/>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企业电商</a:t>
            </a:r>
            <a:endParaRPr lang="en-US" altLang="zh-CN" sz="1200" kern="0" dirty="0">
              <a:solidFill>
                <a:schemeClr val="accent3">
                  <a:lumMod val="50000"/>
                </a:schemeClr>
              </a:solidFill>
              <a:latin typeface="微软雅黑" pitchFamily="34" charset="-122"/>
              <a:ea typeface="微软雅黑" pitchFamily="34" charset="-122"/>
            </a:endParaRPr>
          </a:p>
          <a:p>
            <a:pPr mar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智慧城市</a:t>
            </a:r>
          </a:p>
          <a:p>
            <a:pPr marL="0" indent="0" algn="ctr">
              <a:lnSpc>
                <a:spcPct val="130000"/>
              </a:lnSpc>
              <a:spcBef>
                <a:spcPct val="0"/>
              </a:spcBef>
              <a:buNone/>
              <a:defRPr/>
            </a:pPr>
            <a:r>
              <a:rPr lang="zh-CN" altLang="en-US" sz="1200" kern="0" dirty="0">
                <a:solidFill>
                  <a:schemeClr val="accent3">
                    <a:lumMod val="50000"/>
                  </a:schemeClr>
                </a:solidFill>
                <a:latin typeface="微软雅黑" pitchFamily="34" charset="-122"/>
                <a:ea typeface="微软雅黑" pitchFamily="34" charset="-122"/>
              </a:rPr>
              <a:t>运营服务</a:t>
            </a:r>
          </a:p>
        </p:txBody>
      </p:sp>
      <p:sp>
        <p:nvSpPr>
          <p:cNvPr id="13" name="Title 13"/>
          <p:cNvSpPr txBox="1">
            <a:spLocks/>
          </p:cNvSpPr>
          <p:nvPr/>
        </p:nvSpPr>
        <p:spPr bwMode="auto">
          <a:xfrm>
            <a:off x="6430188" y="2780382"/>
            <a:ext cx="1878163" cy="448969"/>
          </a:xfrm>
          <a:prstGeom prst="rect">
            <a:avLst/>
          </a:prstGeom>
        </p:spPr>
        <p:txBody>
          <a:bodyPr wrap="square"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lnSpc>
                <a:spcPct val="150000"/>
              </a:lnSpc>
              <a:spcAft>
                <a:spcPts val="0"/>
              </a:spcAft>
              <a:defRPr/>
            </a:pPr>
            <a:r>
              <a:rPr lang="zh-CN" altLang="en-US" sz="1600" b="1" spc="200" dirty="0">
                <a:solidFill>
                  <a:srgbClr val="1D2088"/>
                </a:solidFill>
                <a:latin typeface="微软雅黑" panose="020B0503020204020204" pitchFamily="34" charset="-122"/>
                <a:ea typeface="微软雅黑" panose="020B0503020204020204" pitchFamily="34" charset="-122"/>
                <a:cs typeface="Clear Sans" pitchFamily="34" charset="0"/>
                <a:sym typeface="方正姚体" pitchFamily="2" charset="-122"/>
              </a:rPr>
              <a:t>拓展应用</a:t>
            </a:r>
            <a:endParaRPr lang="en-US" altLang="zh-CN" sz="1600" b="1" spc="200" dirty="0">
              <a:solidFill>
                <a:srgbClr val="1D2088"/>
              </a:solidFill>
              <a:latin typeface="微软雅黑" panose="020B0503020204020204" pitchFamily="34" charset="-122"/>
              <a:ea typeface="微软雅黑" panose="020B0503020204020204" pitchFamily="34" charset="-122"/>
              <a:cs typeface="Clear Sans" pitchFamily="34" charset="0"/>
              <a:sym typeface="方正姚体" pitchFamily="2" charset="-122"/>
            </a:endParaRPr>
          </a:p>
        </p:txBody>
      </p:sp>
      <p:cxnSp>
        <p:nvCxnSpPr>
          <p:cNvPr id="14" name="直接连接符 13"/>
          <p:cNvCxnSpPr/>
          <p:nvPr/>
        </p:nvCxnSpPr>
        <p:spPr>
          <a:xfrm>
            <a:off x="3018972" y="2931418"/>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74229" y="2931418"/>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8576" t="24964" r="1969" b="18519"/>
          <a:stretch/>
        </p:blipFill>
        <p:spPr>
          <a:xfrm>
            <a:off x="0" y="818349"/>
            <a:ext cx="4600575" cy="1847791"/>
          </a:xfrm>
          <a:prstGeom prst="rect">
            <a:avLst/>
          </a:prstGeom>
        </p:spPr>
      </p:pic>
      <p:sp>
        <p:nvSpPr>
          <p:cNvPr id="3" name="矩形 2"/>
          <p:cNvSpPr/>
          <p:nvPr/>
        </p:nvSpPr>
        <p:spPr>
          <a:xfrm>
            <a:off x="4600575" y="818349"/>
            <a:ext cx="4543425" cy="1847791"/>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4835312" y="1001298"/>
            <a:ext cx="4129366" cy="1477328"/>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通过整合规划咨询、系统集成、专业运维、专项服务等多种能力，并拓展企业电商、智慧城市、企业云计算等新兴领域，已经具备业务和</a:t>
            </a:r>
            <a:r>
              <a:rPr lang="en-US" altLang="zh-CN" sz="1200" dirty="0">
                <a:solidFill>
                  <a:schemeClr val="bg1"/>
                </a:solidFill>
                <a:latin typeface="微软雅黑" panose="020B0503020204020204" pitchFamily="34" charset="-122"/>
                <a:ea typeface="微软雅黑" panose="020B0503020204020204" pitchFamily="34" charset="-122"/>
              </a:rPr>
              <a:t>IT </a:t>
            </a:r>
            <a:r>
              <a:rPr lang="zh-CN" altLang="en-US" sz="1200" dirty="0">
                <a:solidFill>
                  <a:schemeClr val="bg1"/>
                </a:solidFill>
                <a:latin typeface="微软雅黑" panose="020B0503020204020204" pitchFamily="34" charset="-122"/>
                <a:ea typeface="微软雅黑" panose="020B0503020204020204" pitchFamily="34" charset="-122"/>
              </a:rPr>
              <a:t>战略顶层设计咨询能力，综合解决方案提供能力，重大</a:t>
            </a:r>
            <a:r>
              <a:rPr lang="en-US" altLang="zh-CN" sz="1200" dirty="0">
                <a:solidFill>
                  <a:schemeClr val="bg1"/>
                </a:solidFill>
                <a:latin typeface="微软雅黑" panose="020B0503020204020204" pitchFamily="34" charset="-122"/>
                <a:ea typeface="微软雅黑" panose="020B0503020204020204" pitchFamily="34" charset="-122"/>
              </a:rPr>
              <a:t>IT </a:t>
            </a:r>
            <a:r>
              <a:rPr lang="zh-CN" altLang="en-US" sz="1200" dirty="0">
                <a:solidFill>
                  <a:schemeClr val="bg1"/>
                </a:solidFill>
                <a:latin typeface="微软雅黑" panose="020B0503020204020204" pitchFamily="34" charset="-122"/>
                <a:ea typeface="微软雅黑" panose="020B0503020204020204" pitchFamily="34" charset="-122"/>
              </a:rPr>
              <a:t>基础设施建设能力，全面的系统运营保障能力的企业级</a:t>
            </a:r>
            <a:r>
              <a:rPr lang="en-US" altLang="zh-CN" sz="1200" dirty="0">
                <a:solidFill>
                  <a:schemeClr val="bg1"/>
                </a:solidFill>
                <a:latin typeface="微软雅黑" panose="020B0503020204020204" pitchFamily="34" charset="-122"/>
                <a:ea typeface="微软雅黑" panose="020B0503020204020204" pitchFamily="34" charset="-122"/>
              </a:rPr>
              <a:t>IT</a:t>
            </a:r>
            <a:r>
              <a:rPr lang="zh-CN" altLang="en-US" sz="1200" dirty="0">
                <a:solidFill>
                  <a:schemeClr val="bg1"/>
                </a:solidFill>
                <a:latin typeface="微软雅黑" panose="020B0503020204020204" pitchFamily="34" charset="-122"/>
                <a:ea typeface="微软雅黑" panose="020B0503020204020204" pitchFamily="34" charset="-122"/>
              </a:rPr>
              <a:t>服务领导厂商。</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5561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589145" y="827257"/>
            <a:ext cx="4554855" cy="1827044"/>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Freeform 191"/>
          <p:cNvSpPr>
            <a:spLocks noEditPoints="1"/>
          </p:cNvSpPr>
          <p:nvPr/>
        </p:nvSpPr>
        <p:spPr bwMode="auto">
          <a:xfrm>
            <a:off x="3613977" y="2982001"/>
            <a:ext cx="420292" cy="343324"/>
          </a:xfrm>
          <a:custGeom>
            <a:avLst/>
            <a:gdLst>
              <a:gd name="T0" fmla="*/ 155 w 315"/>
              <a:gd name="T1" fmla="*/ 96 h 267"/>
              <a:gd name="T2" fmla="*/ 85 w 315"/>
              <a:gd name="T3" fmla="*/ 147 h 267"/>
              <a:gd name="T4" fmla="*/ 103 w 315"/>
              <a:gd name="T5" fmla="*/ 173 h 267"/>
              <a:gd name="T6" fmla="*/ 140 w 315"/>
              <a:gd name="T7" fmla="*/ 147 h 267"/>
              <a:gd name="T8" fmla="*/ 140 w 315"/>
              <a:gd name="T9" fmla="*/ 252 h 267"/>
              <a:gd name="T10" fmla="*/ 171 w 315"/>
              <a:gd name="T11" fmla="*/ 252 h 267"/>
              <a:gd name="T12" fmla="*/ 171 w 315"/>
              <a:gd name="T13" fmla="*/ 147 h 267"/>
              <a:gd name="T14" fmla="*/ 208 w 315"/>
              <a:gd name="T15" fmla="*/ 173 h 267"/>
              <a:gd name="T16" fmla="*/ 226 w 315"/>
              <a:gd name="T17" fmla="*/ 147 h 267"/>
              <a:gd name="T18" fmla="*/ 155 w 315"/>
              <a:gd name="T19" fmla="*/ 96 h 267"/>
              <a:gd name="T20" fmla="*/ 148 w 315"/>
              <a:gd name="T21" fmla="*/ 0 h 267"/>
              <a:gd name="T22" fmla="*/ 172 w 315"/>
              <a:gd name="T23" fmla="*/ 4 h 267"/>
              <a:gd name="T24" fmla="*/ 195 w 315"/>
              <a:gd name="T25" fmla="*/ 15 h 267"/>
              <a:gd name="T26" fmla="*/ 212 w 315"/>
              <a:gd name="T27" fmla="*/ 32 h 267"/>
              <a:gd name="T28" fmla="*/ 225 w 315"/>
              <a:gd name="T29" fmla="*/ 51 h 267"/>
              <a:gd name="T30" fmla="*/ 230 w 315"/>
              <a:gd name="T31" fmla="*/ 76 h 267"/>
              <a:gd name="T32" fmla="*/ 241 w 315"/>
              <a:gd name="T33" fmla="*/ 74 h 267"/>
              <a:gd name="T34" fmla="*/ 250 w 315"/>
              <a:gd name="T35" fmla="*/ 72 h 267"/>
              <a:gd name="T36" fmla="*/ 271 w 315"/>
              <a:gd name="T37" fmla="*/ 76 h 267"/>
              <a:gd name="T38" fmla="*/ 289 w 315"/>
              <a:gd name="T39" fmla="*/ 85 h 267"/>
              <a:gd name="T40" fmla="*/ 303 w 315"/>
              <a:gd name="T41" fmla="*/ 99 h 267"/>
              <a:gd name="T42" fmla="*/ 313 w 315"/>
              <a:gd name="T43" fmla="*/ 117 h 267"/>
              <a:gd name="T44" fmla="*/ 315 w 315"/>
              <a:gd name="T45" fmla="*/ 138 h 267"/>
              <a:gd name="T46" fmla="*/ 313 w 315"/>
              <a:gd name="T47" fmla="*/ 156 h 267"/>
              <a:gd name="T48" fmla="*/ 306 w 315"/>
              <a:gd name="T49" fmla="*/ 172 h 267"/>
              <a:gd name="T50" fmla="*/ 294 w 315"/>
              <a:gd name="T51" fmla="*/ 186 h 267"/>
              <a:gd name="T52" fmla="*/ 284 w 315"/>
              <a:gd name="T53" fmla="*/ 195 h 267"/>
              <a:gd name="T54" fmla="*/ 271 w 315"/>
              <a:gd name="T55" fmla="*/ 201 h 267"/>
              <a:gd name="T56" fmla="*/ 256 w 315"/>
              <a:gd name="T57" fmla="*/ 203 h 267"/>
              <a:gd name="T58" fmla="*/ 187 w 315"/>
              <a:gd name="T59" fmla="*/ 203 h 267"/>
              <a:gd name="T60" fmla="*/ 187 w 315"/>
              <a:gd name="T61" fmla="*/ 267 h 267"/>
              <a:gd name="T62" fmla="*/ 124 w 315"/>
              <a:gd name="T63" fmla="*/ 267 h 267"/>
              <a:gd name="T64" fmla="*/ 124 w 315"/>
              <a:gd name="T65" fmla="*/ 203 h 267"/>
              <a:gd name="T66" fmla="*/ 51 w 315"/>
              <a:gd name="T67" fmla="*/ 203 h 267"/>
              <a:gd name="T68" fmla="*/ 35 w 315"/>
              <a:gd name="T69" fmla="*/ 201 h 267"/>
              <a:gd name="T70" fmla="*/ 21 w 315"/>
              <a:gd name="T71" fmla="*/ 193 h 267"/>
              <a:gd name="T72" fmla="*/ 9 w 315"/>
              <a:gd name="T73" fmla="*/ 182 h 267"/>
              <a:gd name="T74" fmla="*/ 2 w 315"/>
              <a:gd name="T75" fmla="*/ 168 h 267"/>
              <a:gd name="T76" fmla="*/ 0 w 315"/>
              <a:gd name="T77" fmla="*/ 151 h 267"/>
              <a:gd name="T78" fmla="*/ 2 w 315"/>
              <a:gd name="T79" fmla="*/ 135 h 267"/>
              <a:gd name="T80" fmla="*/ 9 w 315"/>
              <a:gd name="T81" fmla="*/ 121 h 267"/>
              <a:gd name="T82" fmla="*/ 21 w 315"/>
              <a:gd name="T83" fmla="*/ 110 h 267"/>
              <a:gd name="T84" fmla="*/ 35 w 315"/>
              <a:gd name="T85" fmla="*/ 102 h 267"/>
              <a:gd name="T86" fmla="*/ 51 w 315"/>
              <a:gd name="T87" fmla="*/ 100 h 267"/>
              <a:gd name="T88" fmla="*/ 66 w 315"/>
              <a:gd name="T89" fmla="*/ 100 h 267"/>
              <a:gd name="T90" fmla="*/ 65 w 315"/>
              <a:gd name="T91" fmla="*/ 92 h 267"/>
              <a:gd name="T92" fmla="*/ 65 w 315"/>
              <a:gd name="T93" fmla="*/ 84 h 267"/>
              <a:gd name="T94" fmla="*/ 68 w 315"/>
              <a:gd name="T95" fmla="*/ 62 h 267"/>
              <a:gd name="T96" fmla="*/ 76 w 315"/>
              <a:gd name="T97" fmla="*/ 42 h 267"/>
              <a:gd name="T98" fmla="*/ 89 w 315"/>
              <a:gd name="T99" fmla="*/ 25 h 267"/>
              <a:gd name="T100" fmla="*/ 106 w 315"/>
              <a:gd name="T101" fmla="*/ 12 h 267"/>
              <a:gd name="T102" fmla="*/ 125 w 315"/>
              <a:gd name="T103" fmla="*/ 4 h 267"/>
              <a:gd name="T104" fmla="*/ 148 w 31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267">
                <a:moveTo>
                  <a:pt x="155" y="96"/>
                </a:moveTo>
                <a:lnTo>
                  <a:pt x="85" y="147"/>
                </a:lnTo>
                <a:lnTo>
                  <a:pt x="103" y="173"/>
                </a:lnTo>
                <a:lnTo>
                  <a:pt x="140" y="147"/>
                </a:lnTo>
                <a:lnTo>
                  <a:pt x="140" y="252"/>
                </a:lnTo>
                <a:lnTo>
                  <a:pt x="171" y="252"/>
                </a:lnTo>
                <a:lnTo>
                  <a:pt x="171" y="147"/>
                </a:lnTo>
                <a:lnTo>
                  <a:pt x="208" y="173"/>
                </a:lnTo>
                <a:lnTo>
                  <a:pt x="226" y="147"/>
                </a:lnTo>
                <a:lnTo>
                  <a:pt x="155" y="96"/>
                </a:lnTo>
                <a:close/>
                <a:moveTo>
                  <a:pt x="148" y="0"/>
                </a:moveTo>
                <a:lnTo>
                  <a:pt x="172" y="4"/>
                </a:lnTo>
                <a:lnTo>
                  <a:pt x="195" y="15"/>
                </a:lnTo>
                <a:lnTo>
                  <a:pt x="212" y="32"/>
                </a:lnTo>
                <a:lnTo>
                  <a:pt x="225" y="51"/>
                </a:lnTo>
                <a:lnTo>
                  <a:pt x="230" y="76"/>
                </a:lnTo>
                <a:lnTo>
                  <a:pt x="241" y="74"/>
                </a:lnTo>
                <a:lnTo>
                  <a:pt x="250" y="72"/>
                </a:lnTo>
                <a:lnTo>
                  <a:pt x="271" y="76"/>
                </a:lnTo>
                <a:lnTo>
                  <a:pt x="289" y="85"/>
                </a:lnTo>
                <a:lnTo>
                  <a:pt x="303" y="99"/>
                </a:lnTo>
                <a:lnTo>
                  <a:pt x="313" y="117"/>
                </a:lnTo>
                <a:lnTo>
                  <a:pt x="315" y="138"/>
                </a:lnTo>
                <a:lnTo>
                  <a:pt x="313" y="156"/>
                </a:lnTo>
                <a:lnTo>
                  <a:pt x="306" y="172"/>
                </a:lnTo>
                <a:lnTo>
                  <a:pt x="294" y="186"/>
                </a:lnTo>
                <a:lnTo>
                  <a:pt x="284" y="195"/>
                </a:lnTo>
                <a:lnTo>
                  <a:pt x="271" y="201"/>
                </a:lnTo>
                <a:lnTo>
                  <a:pt x="256" y="203"/>
                </a:lnTo>
                <a:lnTo>
                  <a:pt x="187" y="203"/>
                </a:lnTo>
                <a:lnTo>
                  <a:pt x="187" y="267"/>
                </a:lnTo>
                <a:lnTo>
                  <a:pt x="124" y="267"/>
                </a:lnTo>
                <a:lnTo>
                  <a:pt x="124" y="203"/>
                </a:lnTo>
                <a:lnTo>
                  <a:pt x="51" y="203"/>
                </a:lnTo>
                <a:lnTo>
                  <a:pt x="35" y="201"/>
                </a:lnTo>
                <a:lnTo>
                  <a:pt x="21" y="193"/>
                </a:lnTo>
                <a:lnTo>
                  <a:pt x="9" y="182"/>
                </a:lnTo>
                <a:lnTo>
                  <a:pt x="2" y="168"/>
                </a:lnTo>
                <a:lnTo>
                  <a:pt x="0" y="151"/>
                </a:lnTo>
                <a:lnTo>
                  <a:pt x="2" y="135"/>
                </a:lnTo>
                <a:lnTo>
                  <a:pt x="9" y="121"/>
                </a:lnTo>
                <a:lnTo>
                  <a:pt x="21" y="110"/>
                </a:lnTo>
                <a:lnTo>
                  <a:pt x="35" y="102"/>
                </a:lnTo>
                <a:lnTo>
                  <a:pt x="51" y="100"/>
                </a:lnTo>
                <a:lnTo>
                  <a:pt x="66" y="100"/>
                </a:lnTo>
                <a:lnTo>
                  <a:pt x="65" y="92"/>
                </a:lnTo>
                <a:lnTo>
                  <a:pt x="65" y="84"/>
                </a:lnTo>
                <a:lnTo>
                  <a:pt x="68" y="62"/>
                </a:lnTo>
                <a:lnTo>
                  <a:pt x="76" y="42"/>
                </a:lnTo>
                <a:lnTo>
                  <a:pt x="89" y="25"/>
                </a:lnTo>
                <a:lnTo>
                  <a:pt x="106" y="12"/>
                </a:lnTo>
                <a:lnTo>
                  <a:pt x="125" y="4"/>
                </a:lnTo>
                <a:lnTo>
                  <a:pt x="148" y="0"/>
                </a:lnTo>
                <a:close/>
              </a:path>
            </a:pathLst>
          </a:custGeom>
          <a:solidFill>
            <a:srgbClr val="1DD1E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nvGrpSpPr>
          <p:cNvPr id="6" name="组合 5"/>
          <p:cNvGrpSpPr/>
          <p:nvPr/>
        </p:nvGrpSpPr>
        <p:grpSpPr>
          <a:xfrm>
            <a:off x="6690570" y="3545603"/>
            <a:ext cx="452737" cy="390749"/>
            <a:chOff x="11776240" y="5474492"/>
            <a:chExt cx="501650" cy="449263"/>
          </a:xfrm>
          <a:solidFill>
            <a:srgbClr val="1DD1EF"/>
          </a:solidFill>
        </p:grpSpPr>
        <p:sp>
          <p:nvSpPr>
            <p:cNvPr id="7" name="Freeform 193"/>
            <p:cNvSpPr>
              <a:spLocks noEditPoints="1"/>
            </p:cNvSpPr>
            <p:nvPr/>
          </p:nvSpPr>
          <p:spPr bwMode="auto">
            <a:xfrm>
              <a:off x="11776240" y="5474492"/>
              <a:ext cx="501650" cy="449263"/>
            </a:xfrm>
            <a:custGeom>
              <a:avLst/>
              <a:gdLst>
                <a:gd name="T0" fmla="*/ 131 w 316"/>
                <a:gd name="T1" fmla="*/ 84 h 283"/>
                <a:gd name="T2" fmla="*/ 97 w 316"/>
                <a:gd name="T3" fmla="*/ 109 h 283"/>
                <a:gd name="T4" fmla="*/ 83 w 316"/>
                <a:gd name="T5" fmla="*/ 151 h 283"/>
                <a:gd name="T6" fmla="*/ 97 w 316"/>
                <a:gd name="T7" fmla="*/ 191 h 283"/>
                <a:gd name="T8" fmla="*/ 131 w 316"/>
                <a:gd name="T9" fmla="*/ 216 h 283"/>
                <a:gd name="T10" fmla="*/ 174 w 316"/>
                <a:gd name="T11" fmla="*/ 216 h 283"/>
                <a:gd name="T12" fmla="*/ 199 w 316"/>
                <a:gd name="T13" fmla="*/ 212 h 283"/>
                <a:gd name="T14" fmla="*/ 199 w 316"/>
                <a:gd name="T15" fmla="*/ 220 h 283"/>
                <a:gd name="T16" fmla="*/ 202 w 316"/>
                <a:gd name="T17" fmla="*/ 228 h 283"/>
                <a:gd name="T18" fmla="*/ 239 w 316"/>
                <a:gd name="T19" fmla="*/ 264 h 283"/>
                <a:gd name="T20" fmla="*/ 246 w 316"/>
                <a:gd name="T21" fmla="*/ 267 h 283"/>
                <a:gd name="T22" fmla="*/ 254 w 316"/>
                <a:gd name="T23" fmla="*/ 266 h 283"/>
                <a:gd name="T24" fmla="*/ 261 w 316"/>
                <a:gd name="T25" fmla="*/ 257 h 283"/>
                <a:gd name="T26" fmla="*/ 258 w 316"/>
                <a:gd name="T27" fmla="*/ 241 h 283"/>
                <a:gd name="T28" fmla="*/ 221 w 316"/>
                <a:gd name="T29" fmla="*/ 204 h 283"/>
                <a:gd name="T30" fmla="*/ 214 w 316"/>
                <a:gd name="T31" fmla="*/ 202 h 283"/>
                <a:gd name="T32" fmla="*/ 204 w 316"/>
                <a:gd name="T33" fmla="*/ 196 h 283"/>
                <a:gd name="T34" fmla="*/ 220 w 316"/>
                <a:gd name="T35" fmla="*/ 168 h 283"/>
                <a:gd name="T36" fmla="*/ 219 w 316"/>
                <a:gd name="T37" fmla="*/ 128 h 283"/>
                <a:gd name="T38" fmla="*/ 194 w 316"/>
                <a:gd name="T39" fmla="*/ 94 h 283"/>
                <a:gd name="T40" fmla="*/ 152 w 316"/>
                <a:gd name="T41" fmla="*/ 80 h 283"/>
                <a:gd name="T42" fmla="*/ 173 w 316"/>
                <a:gd name="T43" fmla="*/ 4 h 283"/>
                <a:gd name="T44" fmla="*/ 212 w 316"/>
                <a:gd name="T45" fmla="*/ 30 h 283"/>
                <a:gd name="T46" fmla="*/ 231 w 316"/>
                <a:gd name="T47" fmla="*/ 75 h 283"/>
                <a:gd name="T48" fmla="*/ 250 w 316"/>
                <a:gd name="T49" fmla="*/ 72 h 283"/>
                <a:gd name="T50" fmla="*/ 290 w 316"/>
                <a:gd name="T51" fmla="*/ 85 h 283"/>
                <a:gd name="T52" fmla="*/ 313 w 316"/>
                <a:gd name="T53" fmla="*/ 116 h 283"/>
                <a:gd name="T54" fmla="*/ 313 w 316"/>
                <a:gd name="T55" fmla="*/ 156 h 283"/>
                <a:gd name="T56" fmla="*/ 295 w 316"/>
                <a:gd name="T57" fmla="*/ 186 h 283"/>
                <a:gd name="T58" fmla="*/ 271 w 316"/>
                <a:gd name="T59" fmla="*/ 200 h 283"/>
                <a:gd name="T60" fmla="*/ 242 w 316"/>
                <a:gd name="T61" fmla="*/ 203 h 283"/>
                <a:gd name="T62" fmla="*/ 275 w 316"/>
                <a:gd name="T63" fmla="*/ 241 h 283"/>
                <a:gd name="T64" fmla="*/ 275 w 316"/>
                <a:gd name="T65" fmla="*/ 264 h 283"/>
                <a:gd name="T66" fmla="*/ 258 w 316"/>
                <a:gd name="T67" fmla="*/ 280 h 283"/>
                <a:gd name="T68" fmla="*/ 235 w 316"/>
                <a:gd name="T69" fmla="*/ 280 h 283"/>
                <a:gd name="T70" fmla="*/ 191 w 316"/>
                <a:gd name="T71" fmla="*/ 238 h 283"/>
                <a:gd name="T72" fmla="*/ 185 w 316"/>
                <a:gd name="T73" fmla="*/ 229 h 283"/>
                <a:gd name="T74" fmla="*/ 152 w 316"/>
                <a:gd name="T75" fmla="*/ 236 h 283"/>
                <a:gd name="T76" fmla="*/ 114 w 316"/>
                <a:gd name="T77" fmla="*/ 226 h 283"/>
                <a:gd name="T78" fmla="*/ 85 w 316"/>
                <a:gd name="T79" fmla="*/ 203 h 283"/>
                <a:gd name="T80" fmla="*/ 36 w 316"/>
                <a:gd name="T81" fmla="*/ 200 h 283"/>
                <a:gd name="T82" fmla="*/ 9 w 316"/>
                <a:gd name="T83" fmla="*/ 181 h 283"/>
                <a:gd name="T84" fmla="*/ 0 w 316"/>
                <a:gd name="T85" fmla="*/ 151 h 283"/>
                <a:gd name="T86" fmla="*/ 9 w 316"/>
                <a:gd name="T87" fmla="*/ 120 h 283"/>
                <a:gd name="T88" fmla="*/ 36 w 316"/>
                <a:gd name="T89" fmla="*/ 102 h 283"/>
                <a:gd name="T90" fmla="*/ 67 w 316"/>
                <a:gd name="T91" fmla="*/ 99 h 283"/>
                <a:gd name="T92" fmla="*/ 66 w 316"/>
                <a:gd name="T93" fmla="*/ 84 h 283"/>
                <a:gd name="T94" fmla="*/ 76 w 316"/>
                <a:gd name="T95" fmla="*/ 42 h 283"/>
                <a:gd name="T96" fmla="*/ 106 w 316"/>
                <a:gd name="T97" fmla="*/ 12 h 283"/>
                <a:gd name="T98" fmla="*/ 148 w 316"/>
                <a:gd name="T9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6" h="283">
                  <a:moveTo>
                    <a:pt x="152" y="80"/>
                  </a:moveTo>
                  <a:lnTo>
                    <a:pt x="131" y="84"/>
                  </a:lnTo>
                  <a:lnTo>
                    <a:pt x="112" y="94"/>
                  </a:lnTo>
                  <a:lnTo>
                    <a:pt x="97" y="109"/>
                  </a:lnTo>
                  <a:lnTo>
                    <a:pt x="87" y="128"/>
                  </a:lnTo>
                  <a:lnTo>
                    <a:pt x="83" y="151"/>
                  </a:lnTo>
                  <a:lnTo>
                    <a:pt x="87" y="171"/>
                  </a:lnTo>
                  <a:lnTo>
                    <a:pt x="97" y="191"/>
                  </a:lnTo>
                  <a:lnTo>
                    <a:pt x="112" y="205"/>
                  </a:lnTo>
                  <a:lnTo>
                    <a:pt x="131" y="216"/>
                  </a:lnTo>
                  <a:lnTo>
                    <a:pt x="152" y="220"/>
                  </a:lnTo>
                  <a:lnTo>
                    <a:pt x="174" y="216"/>
                  </a:lnTo>
                  <a:lnTo>
                    <a:pt x="194" y="207"/>
                  </a:lnTo>
                  <a:lnTo>
                    <a:pt x="199" y="212"/>
                  </a:lnTo>
                  <a:lnTo>
                    <a:pt x="198" y="216"/>
                  </a:lnTo>
                  <a:lnTo>
                    <a:pt x="199" y="220"/>
                  </a:lnTo>
                  <a:lnTo>
                    <a:pt x="201" y="224"/>
                  </a:lnTo>
                  <a:lnTo>
                    <a:pt x="202" y="228"/>
                  </a:lnTo>
                  <a:lnTo>
                    <a:pt x="236" y="262"/>
                  </a:lnTo>
                  <a:lnTo>
                    <a:pt x="239" y="264"/>
                  </a:lnTo>
                  <a:lnTo>
                    <a:pt x="242" y="267"/>
                  </a:lnTo>
                  <a:lnTo>
                    <a:pt x="246" y="267"/>
                  </a:lnTo>
                  <a:lnTo>
                    <a:pt x="250" y="267"/>
                  </a:lnTo>
                  <a:lnTo>
                    <a:pt x="254" y="266"/>
                  </a:lnTo>
                  <a:lnTo>
                    <a:pt x="257" y="263"/>
                  </a:lnTo>
                  <a:lnTo>
                    <a:pt x="261" y="257"/>
                  </a:lnTo>
                  <a:lnTo>
                    <a:pt x="262" y="249"/>
                  </a:lnTo>
                  <a:lnTo>
                    <a:pt x="258" y="241"/>
                  </a:lnTo>
                  <a:lnTo>
                    <a:pt x="224" y="207"/>
                  </a:lnTo>
                  <a:lnTo>
                    <a:pt x="221" y="204"/>
                  </a:lnTo>
                  <a:lnTo>
                    <a:pt x="218" y="203"/>
                  </a:lnTo>
                  <a:lnTo>
                    <a:pt x="214" y="202"/>
                  </a:lnTo>
                  <a:lnTo>
                    <a:pt x="210" y="203"/>
                  </a:lnTo>
                  <a:lnTo>
                    <a:pt x="204" y="196"/>
                  </a:lnTo>
                  <a:lnTo>
                    <a:pt x="214" y="183"/>
                  </a:lnTo>
                  <a:lnTo>
                    <a:pt x="220" y="168"/>
                  </a:lnTo>
                  <a:lnTo>
                    <a:pt x="223" y="151"/>
                  </a:lnTo>
                  <a:lnTo>
                    <a:pt x="219" y="128"/>
                  </a:lnTo>
                  <a:lnTo>
                    <a:pt x="208" y="109"/>
                  </a:lnTo>
                  <a:lnTo>
                    <a:pt x="194" y="94"/>
                  </a:lnTo>
                  <a:lnTo>
                    <a:pt x="174" y="84"/>
                  </a:lnTo>
                  <a:lnTo>
                    <a:pt x="152" y="80"/>
                  </a:lnTo>
                  <a:close/>
                  <a:moveTo>
                    <a:pt x="148" y="0"/>
                  </a:moveTo>
                  <a:lnTo>
                    <a:pt x="173" y="4"/>
                  </a:lnTo>
                  <a:lnTo>
                    <a:pt x="195" y="14"/>
                  </a:lnTo>
                  <a:lnTo>
                    <a:pt x="212" y="30"/>
                  </a:lnTo>
                  <a:lnTo>
                    <a:pt x="225" y="51"/>
                  </a:lnTo>
                  <a:lnTo>
                    <a:pt x="231" y="75"/>
                  </a:lnTo>
                  <a:lnTo>
                    <a:pt x="241" y="73"/>
                  </a:lnTo>
                  <a:lnTo>
                    <a:pt x="250" y="72"/>
                  </a:lnTo>
                  <a:lnTo>
                    <a:pt x="271" y="76"/>
                  </a:lnTo>
                  <a:lnTo>
                    <a:pt x="290" y="85"/>
                  </a:lnTo>
                  <a:lnTo>
                    <a:pt x="304" y="98"/>
                  </a:lnTo>
                  <a:lnTo>
                    <a:pt x="313" y="116"/>
                  </a:lnTo>
                  <a:lnTo>
                    <a:pt x="316" y="137"/>
                  </a:lnTo>
                  <a:lnTo>
                    <a:pt x="313" y="156"/>
                  </a:lnTo>
                  <a:lnTo>
                    <a:pt x="307" y="171"/>
                  </a:lnTo>
                  <a:lnTo>
                    <a:pt x="295" y="186"/>
                  </a:lnTo>
                  <a:lnTo>
                    <a:pt x="284" y="194"/>
                  </a:lnTo>
                  <a:lnTo>
                    <a:pt x="271" y="200"/>
                  </a:lnTo>
                  <a:lnTo>
                    <a:pt x="257" y="203"/>
                  </a:lnTo>
                  <a:lnTo>
                    <a:pt x="242" y="203"/>
                  </a:lnTo>
                  <a:lnTo>
                    <a:pt x="269" y="230"/>
                  </a:lnTo>
                  <a:lnTo>
                    <a:pt x="275" y="241"/>
                  </a:lnTo>
                  <a:lnTo>
                    <a:pt x="278" y="253"/>
                  </a:lnTo>
                  <a:lnTo>
                    <a:pt x="275" y="264"/>
                  </a:lnTo>
                  <a:lnTo>
                    <a:pt x="269" y="275"/>
                  </a:lnTo>
                  <a:lnTo>
                    <a:pt x="258" y="280"/>
                  </a:lnTo>
                  <a:lnTo>
                    <a:pt x="246" y="283"/>
                  </a:lnTo>
                  <a:lnTo>
                    <a:pt x="235" y="280"/>
                  </a:lnTo>
                  <a:lnTo>
                    <a:pt x="224" y="274"/>
                  </a:lnTo>
                  <a:lnTo>
                    <a:pt x="191" y="238"/>
                  </a:lnTo>
                  <a:lnTo>
                    <a:pt x="187" y="234"/>
                  </a:lnTo>
                  <a:lnTo>
                    <a:pt x="185" y="229"/>
                  </a:lnTo>
                  <a:lnTo>
                    <a:pt x="169" y="234"/>
                  </a:lnTo>
                  <a:lnTo>
                    <a:pt x="152" y="236"/>
                  </a:lnTo>
                  <a:lnTo>
                    <a:pt x="132" y="233"/>
                  </a:lnTo>
                  <a:lnTo>
                    <a:pt x="114" y="226"/>
                  </a:lnTo>
                  <a:lnTo>
                    <a:pt x="98" y="216"/>
                  </a:lnTo>
                  <a:lnTo>
                    <a:pt x="85" y="203"/>
                  </a:lnTo>
                  <a:lnTo>
                    <a:pt x="51" y="203"/>
                  </a:lnTo>
                  <a:lnTo>
                    <a:pt x="36" y="200"/>
                  </a:lnTo>
                  <a:lnTo>
                    <a:pt x="21" y="192"/>
                  </a:lnTo>
                  <a:lnTo>
                    <a:pt x="9" y="181"/>
                  </a:lnTo>
                  <a:lnTo>
                    <a:pt x="3" y="168"/>
                  </a:lnTo>
                  <a:lnTo>
                    <a:pt x="0" y="151"/>
                  </a:lnTo>
                  <a:lnTo>
                    <a:pt x="3" y="135"/>
                  </a:lnTo>
                  <a:lnTo>
                    <a:pt x="9" y="120"/>
                  </a:lnTo>
                  <a:lnTo>
                    <a:pt x="21" y="110"/>
                  </a:lnTo>
                  <a:lnTo>
                    <a:pt x="36" y="102"/>
                  </a:lnTo>
                  <a:lnTo>
                    <a:pt x="51" y="99"/>
                  </a:lnTo>
                  <a:lnTo>
                    <a:pt x="67" y="99"/>
                  </a:lnTo>
                  <a:lnTo>
                    <a:pt x="66" y="92"/>
                  </a:lnTo>
                  <a:lnTo>
                    <a:pt x="66" y="84"/>
                  </a:lnTo>
                  <a:lnTo>
                    <a:pt x="68" y="61"/>
                  </a:lnTo>
                  <a:lnTo>
                    <a:pt x="76" y="42"/>
                  </a:lnTo>
                  <a:lnTo>
                    <a:pt x="89" y="25"/>
                  </a:lnTo>
                  <a:lnTo>
                    <a:pt x="106" y="12"/>
                  </a:lnTo>
                  <a:lnTo>
                    <a:pt x="126"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8" name="Freeform 194"/>
            <p:cNvSpPr>
              <a:spLocks/>
            </p:cNvSpPr>
            <p:nvPr/>
          </p:nvSpPr>
          <p:spPr bwMode="auto">
            <a:xfrm>
              <a:off x="11947690" y="5641180"/>
              <a:ext cx="142875" cy="142875"/>
            </a:xfrm>
            <a:custGeom>
              <a:avLst/>
              <a:gdLst>
                <a:gd name="T0" fmla="*/ 44 w 90"/>
                <a:gd name="T1" fmla="*/ 0 h 90"/>
                <a:gd name="T2" fmla="*/ 62 w 90"/>
                <a:gd name="T3" fmla="*/ 4 h 90"/>
                <a:gd name="T4" fmla="*/ 77 w 90"/>
                <a:gd name="T5" fmla="*/ 13 h 90"/>
                <a:gd name="T6" fmla="*/ 86 w 90"/>
                <a:gd name="T7" fmla="*/ 27 h 90"/>
                <a:gd name="T8" fmla="*/ 90 w 90"/>
                <a:gd name="T9" fmla="*/ 46 h 90"/>
                <a:gd name="T10" fmla="*/ 86 w 90"/>
                <a:gd name="T11" fmla="*/ 63 h 90"/>
                <a:gd name="T12" fmla="*/ 77 w 90"/>
                <a:gd name="T13" fmla="*/ 77 h 90"/>
                <a:gd name="T14" fmla="*/ 62 w 90"/>
                <a:gd name="T15" fmla="*/ 86 h 90"/>
                <a:gd name="T16" fmla="*/ 44 w 90"/>
                <a:gd name="T17" fmla="*/ 90 h 90"/>
                <a:gd name="T18" fmla="*/ 27 w 90"/>
                <a:gd name="T19" fmla="*/ 86 h 90"/>
                <a:gd name="T20" fmla="*/ 13 w 90"/>
                <a:gd name="T21" fmla="*/ 77 h 90"/>
                <a:gd name="T22" fmla="*/ 4 w 90"/>
                <a:gd name="T23" fmla="*/ 63 h 90"/>
                <a:gd name="T24" fmla="*/ 0 w 90"/>
                <a:gd name="T25" fmla="*/ 46 h 90"/>
                <a:gd name="T26" fmla="*/ 4 w 90"/>
                <a:gd name="T27" fmla="*/ 27 h 90"/>
                <a:gd name="T28" fmla="*/ 13 w 90"/>
                <a:gd name="T29" fmla="*/ 13 h 90"/>
                <a:gd name="T30" fmla="*/ 27 w 90"/>
                <a:gd name="T31" fmla="*/ 4 h 90"/>
                <a:gd name="T32" fmla="*/ 44 w 90"/>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4" y="0"/>
                  </a:moveTo>
                  <a:lnTo>
                    <a:pt x="62" y="4"/>
                  </a:lnTo>
                  <a:lnTo>
                    <a:pt x="77" y="13"/>
                  </a:lnTo>
                  <a:lnTo>
                    <a:pt x="86" y="27"/>
                  </a:lnTo>
                  <a:lnTo>
                    <a:pt x="90" y="46"/>
                  </a:lnTo>
                  <a:lnTo>
                    <a:pt x="86" y="63"/>
                  </a:lnTo>
                  <a:lnTo>
                    <a:pt x="77" y="77"/>
                  </a:lnTo>
                  <a:lnTo>
                    <a:pt x="62" y="86"/>
                  </a:lnTo>
                  <a:lnTo>
                    <a:pt x="44" y="90"/>
                  </a:lnTo>
                  <a:lnTo>
                    <a:pt x="27" y="86"/>
                  </a:lnTo>
                  <a:lnTo>
                    <a:pt x="13" y="77"/>
                  </a:lnTo>
                  <a:lnTo>
                    <a:pt x="4" y="63"/>
                  </a:lnTo>
                  <a:lnTo>
                    <a:pt x="0" y="46"/>
                  </a:lnTo>
                  <a:lnTo>
                    <a:pt x="4" y="27"/>
                  </a:lnTo>
                  <a:lnTo>
                    <a:pt x="13" y="13"/>
                  </a:lnTo>
                  <a:lnTo>
                    <a:pt x="27"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grpSp>
        <p:nvGrpSpPr>
          <p:cNvPr id="9" name="组合 8"/>
          <p:cNvGrpSpPr/>
          <p:nvPr/>
        </p:nvGrpSpPr>
        <p:grpSpPr>
          <a:xfrm>
            <a:off x="722700" y="4097355"/>
            <a:ext cx="376131" cy="359045"/>
            <a:chOff x="7299480" y="2834479"/>
            <a:chExt cx="501650" cy="496888"/>
          </a:xfrm>
          <a:solidFill>
            <a:srgbClr val="1DD1EF"/>
          </a:solidFill>
        </p:grpSpPr>
        <p:sp>
          <p:nvSpPr>
            <p:cNvPr id="10" name="Freeform 201"/>
            <p:cNvSpPr>
              <a:spLocks noEditPoints="1"/>
            </p:cNvSpPr>
            <p:nvPr/>
          </p:nvSpPr>
          <p:spPr bwMode="auto">
            <a:xfrm>
              <a:off x="7405846" y="3069431"/>
              <a:ext cx="307974" cy="166689"/>
            </a:xfrm>
            <a:custGeom>
              <a:avLst/>
              <a:gdLst>
                <a:gd name="T0" fmla="*/ 83 w 194"/>
                <a:gd name="T1" fmla="*/ 29 h 105"/>
                <a:gd name="T2" fmla="*/ 97 w 194"/>
                <a:gd name="T3" fmla="*/ 88 h 105"/>
                <a:gd name="T4" fmla="*/ 108 w 194"/>
                <a:gd name="T5" fmla="*/ 70 h 105"/>
                <a:gd name="T6" fmla="*/ 126 w 194"/>
                <a:gd name="T7" fmla="*/ 88 h 105"/>
                <a:gd name="T8" fmla="*/ 140 w 194"/>
                <a:gd name="T9" fmla="*/ 72 h 105"/>
                <a:gd name="T10" fmla="*/ 122 w 194"/>
                <a:gd name="T11" fmla="*/ 54 h 105"/>
                <a:gd name="T12" fmla="*/ 142 w 194"/>
                <a:gd name="T13" fmla="*/ 45 h 105"/>
                <a:gd name="T14" fmla="*/ 83 w 194"/>
                <a:gd name="T15" fmla="*/ 29 h 105"/>
                <a:gd name="T16" fmla="*/ 0 w 194"/>
                <a:gd name="T17" fmla="*/ 0 h 105"/>
                <a:gd name="T18" fmla="*/ 194 w 194"/>
                <a:gd name="T19" fmla="*/ 0 h 105"/>
                <a:gd name="T20" fmla="*/ 194 w 194"/>
                <a:gd name="T21" fmla="*/ 105 h 105"/>
                <a:gd name="T22" fmla="*/ 0 w 194"/>
                <a:gd name="T23" fmla="*/ 105 h 105"/>
                <a:gd name="T24" fmla="*/ 0 w 194"/>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5">
                  <a:moveTo>
                    <a:pt x="83" y="29"/>
                  </a:moveTo>
                  <a:lnTo>
                    <a:pt x="97" y="88"/>
                  </a:lnTo>
                  <a:lnTo>
                    <a:pt x="108" y="70"/>
                  </a:lnTo>
                  <a:lnTo>
                    <a:pt x="126" y="88"/>
                  </a:lnTo>
                  <a:lnTo>
                    <a:pt x="140" y="72"/>
                  </a:lnTo>
                  <a:lnTo>
                    <a:pt x="122" y="54"/>
                  </a:lnTo>
                  <a:lnTo>
                    <a:pt x="142" y="45"/>
                  </a:lnTo>
                  <a:lnTo>
                    <a:pt x="83" y="29"/>
                  </a:lnTo>
                  <a:close/>
                  <a:moveTo>
                    <a:pt x="0" y="0"/>
                  </a:moveTo>
                  <a:lnTo>
                    <a:pt x="194" y="0"/>
                  </a:lnTo>
                  <a:lnTo>
                    <a:pt x="194" y="105"/>
                  </a:lnTo>
                  <a:lnTo>
                    <a:pt x="0" y="1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1" name="Freeform 202"/>
            <p:cNvSpPr>
              <a:spLocks noEditPoints="1"/>
            </p:cNvSpPr>
            <p:nvPr/>
          </p:nvSpPr>
          <p:spPr bwMode="auto">
            <a:xfrm>
              <a:off x="7299480" y="2834479"/>
              <a:ext cx="501650" cy="496888"/>
            </a:xfrm>
            <a:custGeom>
              <a:avLst/>
              <a:gdLst>
                <a:gd name="T0" fmla="*/ 33 w 316"/>
                <a:gd name="T1" fmla="*/ 282 h 313"/>
                <a:gd name="T2" fmla="*/ 35 w 316"/>
                <a:gd name="T3" fmla="*/ 291 h 313"/>
                <a:gd name="T4" fmla="*/ 40 w 316"/>
                <a:gd name="T5" fmla="*/ 296 h 313"/>
                <a:gd name="T6" fmla="*/ 283 w 316"/>
                <a:gd name="T7" fmla="*/ 298 h 313"/>
                <a:gd name="T8" fmla="*/ 291 w 316"/>
                <a:gd name="T9" fmla="*/ 294 h 313"/>
                <a:gd name="T10" fmla="*/ 295 w 316"/>
                <a:gd name="T11" fmla="*/ 286 h 313"/>
                <a:gd name="T12" fmla="*/ 295 w 316"/>
                <a:gd name="T13" fmla="*/ 281 h 313"/>
                <a:gd name="T14" fmla="*/ 203 w 316"/>
                <a:gd name="T15" fmla="*/ 282 h 313"/>
                <a:gd name="T16" fmla="*/ 201 w 316"/>
                <a:gd name="T17" fmla="*/ 283 h 313"/>
                <a:gd name="T18" fmla="*/ 126 w 316"/>
                <a:gd name="T19" fmla="*/ 283 h 313"/>
                <a:gd name="T20" fmla="*/ 124 w 316"/>
                <a:gd name="T21" fmla="*/ 281 h 313"/>
                <a:gd name="T22" fmla="*/ 59 w 316"/>
                <a:gd name="T23" fmla="*/ 135 h 313"/>
                <a:gd name="T24" fmla="*/ 54 w 316"/>
                <a:gd name="T25" fmla="*/ 138 h 313"/>
                <a:gd name="T26" fmla="*/ 54 w 316"/>
                <a:gd name="T27" fmla="*/ 265 h 313"/>
                <a:gd name="T28" fmla="*/ 138 w 316"/>
                <a:gd name="T29" fmla="*/ 267 h 313"/>
                <a:gd name="T30" fmla="*/ 190 w 316"/>
                <a:gd name="T31" fmla="*/ 265 h 313"/>
                <a:gd name="T32" fmla="*/ 274 w 316"/>
                <a:gd name="T33" fmla="*/ 142 h 313"/>
                <a:gd name="T34" fmla="*/ 271 w 316"/>
                <a:gd name="T35" fmla="*/ 137 h 313"/>
                <a:gd name="T36" fmla="*/ 59 w 316"/>
                <a:gd name="T37" fmla="*/ 135 h 313"/>
                <a:gd name="T38" fmla="*/ 173 w 316"/>
                <a:gd name="T39" fmla="*/ 4 h 313"/>
                <a:gd name="T40" fmla="*/ 213 w 316"/>
                <a:gd name="T41" fmla="*/ 31 h 313"/>
                <a:gd name="T42" fmla="*/ 231 w 316"/>
                <a:gd name="T43" fmla="*/ 75 h 313"/>
                <a:gd name="T44" fmla="*/ 252 w 316"/>
                <a:gd name="T45" fmla="*/ 72 h 313"/>
                <a:gd name="T46" fmla="*/ 290 w 316"/>
                <a:gd name="T47" fmla="*/ 84 h 313"/>
                <a:gd name="T48" fmla="*/ 313 w 316"/>
                <a:gd name="T49" fmla="*/ 117 h 313"/>
                <a:gd name="T50" fmla="*/ 313 w 316"/>
                <a:gd name="T51" fmla="*/ 155 h 313"/>
                <a:gd name="T52" fmla="*/ 295 w 316"/>
                <a:gd name="T53" fmla="*/ 185 h 313"/>
                <a:gd name="T54" fmla="*/ 290 w 316"/>
                <a:gd name="T55" fmla="*/ 265 h 313"/>
                <a:gd name="T56" fmla="*/ 308 w 316"/>
                <a:gd name="T57" fmla="*/ 265 h 313"/>
                <a:gd name="T58" fmla="*/ 311 w 316"/>
                <a:gd name="T59" fmla="*/ 279 h 313"/>
                <a:gd name="T60" fmla="*/ 311 w 316"/>
                <a:gd name="T61" fmla="*/ 286 h 313"/>
                <a:gd name="T62" fmla="*/ 296 w 316"/>
                <a:gd name="T63" fmla="*/ 309 h 313"/>
                <a:gd name="T64" fmla="*/ 45 w 316"/>
                <a:gd name="T65" fmla="*/ 313 h 313"/>
                <a:gd name="T66" fmla="*/ 21 w 316"/>
                <a:gd name="T67" fmla="*/ 300 h 313"/>
                <a:gd name="T68" fmla="*/ 17 w 316"/>
                <a:gd name="T69" fmla="*/ 282 h 313"/>
                <a:gd name="T70" fmla="*/ 17 w 316"/>
                <a:gd name="T71" fmla="*/ 278 h 313"/>
                <a:gd name="T72" fmla="*/ 38 w 316"/>
                <a:gd name="T73" fmla="*/ 265 h 313"/>
                <a:gd name="T74" fmla="*/ 23 w 316"/>
                <a:gd name="T75" fmla="*/ 193 h 313"/>
                <a:gd name="T76" fmla="*/ 3 w 316"/>
                <a:gd name="T77" fmla="*/ 168 h 313"/>
                <a:gd name="T78" fmla="*/ 3 w 316"/>
                <a:gd name="T79" fmla="*/ 135 h 313"/>
                <a:gd name="T80" fmla="*/ 21 w 316"/>
                <a:gd name="T81" fmla="*/ 109 h 313"/>
                <a:gd name="T82" fmla="*/ 52 w 316"/>
                <a:gd name="T83" fmla="*/ 100 h 313"/>
                <a:gd name="T84" fmla="*/ 66 w 316"/>
                <a:gd name="T85" fmla="*/ 92 h 313"/>
                <a:gd name="T86" fmla="*/ 69 w 316"/>
                <a:gd name="T87" fmla="*/ 61 h 313"/>
                <a:gd name="T88" fmla="*/ 89 w 316"/>
                <a:gd name="T89" fmla="*/ 24 h 313"/>
                <a:gd name="T90" fmla="*/ 126 w 316"/>
                <a:gd name="T91"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6" h="313">
                  <a:moveTo>
                    <a:pt x="33" y="281"/>
                  </a:moveTo>
                  <a:lnTo>
                    <a:pt x="33" y="282"/>
                  </a:lnTo>
                  <a:lnTo>
                    <a:pt x="33" y="286"/>
                  </a:lnTo>
                  <a:lnTo>
                    <a:pt x="35" y="291"/>
                  </a:lnTo>
                  <a:lnTo>
                    <a:pt x="37" y="294"/>
                  </a:lnTo>
                  <a:lnTo>
                    <a:pt x="40" y="296"/>
                  </a:lnTo>
                  <a:lnTo>
                    <a:pt x="45" y="298"/>
                  </a:lnTo>
                  <a:lnTo>
                    <a:pt x="283" y="298"/>
                  </a:lnTo>
                  <a:lnTo>
                    <a:pt x="287" y="296"/>
                  </a:lnTo>
                  <a:lnTo>
                    <a:pt x="291" y="294"/>
                  </a:lnTo>
                  <a:lnTo>
                    <a:pt x="294" y="291"/>
                  </a:lnTo>
                  <a:lnTo>
                    <a:pt x="295" y="286"/>
                  </a:lnTo>
                  <a:lnTo>
                    <a:pt x="295" y="282"/>
                  </a:lnTo>
                  <a:lnTo>
                    <a:pt x="295" y="281"/>
                  </a:lnTo>
                  <a:lnTo>
                    <a:pt x="205" y="281"/>
                  </a:lnTo>
                  <a:lnTo>
                    <a:pt x="203" y="282"/>
                  </a:lnTo>
                  <a:lnTo>
                    <a:pt x="202" y="283"/>
                  </a:lnTo>
                  <a:lnTo>
                    <a:pt x="201" y="283"/>
                  </a:lnTo>
                  <a:lnTo>
                    <a:pt x="127" y="283"/>
                  </a:lnTo>
                  <a:lnTo>
                    <a:pt x="126" y="283"/>
                  </a:lnTo>
                  <a:lnTo>
                    <a:pt x="125" y="282"/>
                  </a:lnTo>
                  <a:lnTo>
                    <a:pt x="124" y="281"/>
                  </a:lnTo>
                  <a:lnTo>
                    <a:pt x="33" y="281"/>
                  </a:lnTo>
                  <a:close/>
                  <a:moveTo>
                    <a:pt x="59" y="135"/>
                  </a:moveTo>
                  <a:lnTo>
                    <a:pt x="57" y="137"/>
                  </a:lnTo>
                  <a:lnTo>
                    <a:pt x="54" y="138"/>
                  </a:lnTo>
                  <a:lnTo>
                    <a:pt x="54" y="142"/>
                  </a:lnTo>
                  <a:lnTo>
                    <a:pt x="54" y="265"/>
                  </a:lnTo>
                  <a:lnTo>
                    <a:pt x="138" y="265"/>
                  </a:lnTo>
                  <a:lnTo>
                    <a:pt x="138" y="267"/>
                  </a:lnTo>
                  <a:lnTo>
                    <a:pt x="190" y="267"/>
                  </a:lnTo>
                  <a:lnTo>
                    <a:pt x="190" y="265"/>
                  </a:lnTo>
                  <a:lnTo>
                    <a:pt x="274" y="265"/>
                  </a:lnTo>
                  <a:lnTo>
                    <a:pt x="274" y="142"/>
                  </a:lnTo>
                  <a:lnTo>
                    <a:pt x="274" y="138"/>
                  </a:lnTo>
                  <a:lnTo>
                    <a:pt x="271" y="137"/>
                  </a:lnTo>
                  <a:lnTo>
                    <a:pt x="269" y="135"/>
                  </a:lnTo>
                  <a:lnTo>
                    <a:pt x="59" y="135"/>
                  </a:lnTo>
                  <a:close/>
                  <a:moveTo>
                    <a:pt x="148" y="0"/>
                  </a:moveTo>
                  <a:lnTo>
                    <a:pt x="173" y="4"/>
                  </a:lnTo>
                  <a:lnTo>
                    <a:pt x="196" y="15"/>
                  </a:lnTo>
                  <a:lnTo>
                    <a:pt x="213" y="31"/>
                  </a:lnTo>
                  <a:lnTo>
                    <a:pt x="226" y="51"/>
                  </a:lnTo>
                  <a:lnTo>
                    <a:pt x="231" y="75"/>
                  </a:lnTo>
                  <a:lnTo>
                    <a:pt x="241" y="72"/>
                  </a:lnTo>
                  <a:lnTo>
                    <a:pt x="252" y="72"/>
                  </a:lnTo>
                  <a:lnTo>
                    <a:pt x="271" y="75"/>
                  </a:lnTo>
                  <a:lnTo>
                    <a:pt x="290" y="84"/>
                  </a:lnTo>
                  <a:lnTo>
                    <a:pt x="304" y="99"/>
                  </a:lnTo>
                  <a:lnTo>
                    <a:pt x="313" y="117"/>
                  </a:lnTo>
                  <a:lnTo>
                    <a:pt x="316" y="137"/>
                  </a:lnTo>
                  <a:lnTo>
                    <a:pt x="313" y="155"/>
                  </a:lnTo>
                  <a:lnTo>
                    <a:pt x="307" y="172"/>
                  </a:lnTo>
                  <a:lnTo>
                    <a:pt x="295" y="185"/>
                  </a:lnTo>
                  <a:lnTo>
                    <a:pt x="290" y="190"/>
                  </a:lnTo>
                  <a:lnTo>
                    <a:pt x="290" y="265"/>
                  </a:lnTo>
                  <a:lnTo>
                    <a:pt x="295" y="265"/>
                  </a:lnTo>
                  <a:lnTo>
                    <a:pt x="308" y="265"/>
                  </a:lnTo>
                  <a:lnTo>
                    <a:pt x="311" y="278"/>
                  </a:lnTo>
                  <a:lnTo>
                    <a:pt x="311" y="279"/>
                  </a:lnTo>
                  <a:lnTo>
                    <a:pt x="311" y="282"/>
                  </a:lnTo>
                  <a:lnTo>
                    <a:pt x="311" y="286"/>
                  </a:lnTo>
                  <a:lnTo>
                    <a:pt x="307" y="300"/>
                  </a:lnTo>
                  <a:lnTo>
                    <a:pt x="296" y="309"/>
                  </a:lnTo>
                  <a:lnTo>
                    <a:pt x="283" y="313"/>
                  </a:lnTo>
                  <a:lnTo>
                    <a:pt x="45" y="313"/>
                  </a:lnTo>
                  <a:lnTo>
                    <a:pt x="31" y="309"/>
                  </a:lnTo>
                  <a:lnTo>
                    <a:pt x="21" y="300"/>
                  </a:lnTo>
                  <a:lnTo>
                    <a:pt x="17" y="286"/>
                  </a:lnTo>
                  <a:lnTo>
                    <a:pt x="17" y="282"/>
                  </a:lnTo>
                  <a:lnTo>
                    <a:pt x="17" y="279"/>
                  </a:lnTo>
                  <a:lnTo>
                    <a:pt x="17" y="278"/>
                  </a:lnTo>
                  <a:lnTo>
                    <a:pt x="19" y="265"/>
                  </a:lnTo>
                  <a:lnTo>
                    <a:pt x="38" y="265"/>
                  </a:lnTo>
                  <a:lnTo>
                    <a:pt x="38" y="201"/>
                  </a:lnTo>
                  <a:lnTo>
                    <a:pt x="23" y="193"/>
                  </a:lnTo>
                  <a:lnTo>
                    <a:pt x="11" y="182"/>
                  </a:lnTo>
                  <a:lnTo>
                    <a:pt x="3" y="168"/>
                  </a:lnTo>
                  <a:lnTo>
                    <a:pt x="0" y="151"/>
                  </a:lnTo>
                  <a:lnTo>
                    <a:pt x="3" y="135"/>
                  </a:lnTo>
                  <a:lnTo>
                    <a:pt x="11" y="121"/>
                  </a:lnTo>
                  <a:lnTo>
                    <a:pt x="21" y="109"/>
                  </a:lnTo>
                  <a:lnTo>
                    <a:pt x="36" y="103"/>
                  </a:lnTo>
                  <a:lnTo>
                    <a:pt x="52" y="100"/>
                  </a:lnTo>
                  <a:lnTo>
                    <a:pt x="67" y="100"/>
                  </a:lnTo>
                  <a:lnTo>
                    <a:pt x="66" y="92"/>
                  </a:lnTo>
                  <a:lnTo>
                    <a:pt x="66" y="83"/>
                  </a:lnTo>
                  <a:lnTo>
                    <a:pt x="69" y="61"/>
                  </a:lnTo>
                  <a:lnTo>
                    <a:pt x="78" y="41"/>
                  </a:lnTo>
                  <a:lnTo>
                    <a:pt x="89" y="24"/>
                  </a:lnTo>
                  <a:lnTo>
                    <a:pt x="107" y="12"/>
                  </a:lnTo>
                  <a:lnTo>
                    <a:pt x="126" y="3"/>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grpSp>
        <p:nvGrpSpPr>
          <p:cNvPr id="12" name="组合 11"/>
          <p:cNvGrpSpPr/>
          <p:nvPr/>
        </p:nvGrpSpPr>
        <p:grpSpPr>
          <a:xfrm>
            <a:off x="3631527" y="4098040"/>
            <a:ext cx="375883" cy="357675"/>
            <a:chOff x="9985540" y="2834479"/>
            <a:chExt cx="503238" cy="496888"/>
          </a:xfrm>
          <a:solidFill>
            <a:srgbClr val="1DD1EF"/>
          </a:solidFill>
        </p:grpSpPr>
        <p:sp>
          <p:nvSpPr>
            <p:cNvPr id="13" name="Freeform 203"/>
            <p:cNvSpPr>
              <a:spLocks/>
            </p:cNvSpPr>
            <p:nvPr/>
          </p:nvSpPr>
          <p:spPr bwMode="auto">
            <a:xfrm>
              <a:off x="10182390" y="3048792"/>
              <a:ext cx="101600" cy="26988"/>
            </a:xfrm>
            <a:custGeom>
              <a:avLst/>
              <a:gdLst>
                <a:gd name="T0" fmla="*/ 3 w 64"/>
                <a:gd name="T1" fmla="*/ 0 h 17"/>
                <a:gd name="T2" fmla="*/ 60 w 64"/>
                <a:gd name="T3" fmla="*/ 0 h 17"/>
                <a:gd name="T4" fmla="*/ 63 w 64"/>
                <a:gd name="T5" fmla="*/ 0 h 17"/>
                <a:gd name="T6" fmla="*/ 64 w 64"/>
                <a:gd name="T7" fmla="*/ 3 h 17"/>
                <a:gd name="T8" fmla="*/ 64 w 64"/>
                <a:gd name="T9" fmla="*/ 15 h 17"/>
                <a:gd name="T10" fmla="*/ 63 w 64"/>
                <a:gd name="T11" fmla="*/ 16 h 17"/>
                <a:gd name="T12" fmla="*/ 60 w 64"/>
                <a:gd name="T13" fmla="*/ 17 h 17"/>
                <a:gd name="T14" fmla="*/ 3 w 64"/>
                <a:gd name="T15" fmla="*/ 17 h 17"/>
                <a:gd name="T16" fmla="*/ 0 w 64"/>
                <a:gd name="T17" fmla="*/ 16 h 17"/>
                <a:gd name="T18" fmla="*/ 0 w 64"/>
                <a:gd name="T19" fmla="*/ 15 h 17"/>
                <a:gd name="T20" fmla="*/ 0 w 64"/>
                <a:gd name="T21" fmla="*/ 3 h 17"/>
                <a:gd name="T22" fmla="*/ 0 w 64"/>
                <a:gd name="T23" fmla="*/ 0 h 17"/>
                <a:gd name="T24" fmla="*/ 3 w 64"/>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7">
                  <a:moveTo>
                    <a:pt x="3" y="0"/>
                  </a:moveTo>
                  <a:lnTo>
                    <a:pt x="60" y="0"/>
                  </a:lnTo>
                  <a:lnTo>
                    <a:pt x="63" y="0"/>
                  </a:lnTo>
                  <a:lnTo>
                    <a:pt x="64" y="3"/>
                  </a:lnTo>
                  <a:lnTo>
                    <a:pt x="64" y="15"/>
                  </a:lnTo>
                  <a:lnTo>
                    <a:pt x="63" y="16"/>
                  </a:lnTo>
                  <a:lnTo>
                    <a:pt x="60" y="17"/>
                  </a:lnTo>
                  <a:lnTo>
                    <a:pt x="3" y="17"/>
                  </a:lnTo>
                  <a:lnTo>
                    <a:pt x="0" y="16"/>
                  </a:lnTo>
                  <a:lnTo>
                    <a:pt x="0" y="15"/>
                  </a:lnTo>
                  <a:lnTo>
                    <a:pt x="0" y="3"/>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4" name="Freeform 204"/>
            <p:cNvSpPr>
              <a:spLocks noEditPoints="1"/>
            </p:cNvSpPr>
            <p:nvPr/>
          </p:nvSpPr>
          <p:spPr bwMode="auto">
            <a:xfrm>
              <a:off x="9985540" y="2834479"/>
              <a:ext cx="503238" cy="496888"/>
            </a:xfrm>
            <a:custGeom>
              <a:avLst/>
              <a:gdLst>
                <a:gd name="T0" fmla="*/ 123 w 317"/>
                <a:gd name="T1" fmla="*/ 129 h 313"/>
                <a:gd name="T2" fmla="*/ 119 w 317"/>
                <a:gd name="T3" fmla="*/ 134 h 313"/>
                <a:gd name="T4" fmla="*/ 118 w 317"/>
                <a:gd name="T5" fmla="*/ 164 h 313"/>
                <a:gd name="T6" fmla="*/ 111 w 317"/>
                <a:gd name="T7" fmla="*/ 159 h 313"/>
                <a:gd name="T8" fmla="*/ 108 w 317"/>
                <a:gd name="T9" fmla="*/ 155 h 313"/>
                <a:gd name="T10" fmla="*/ 76 w 317"/>
                <a:gd name="T11" fmla="*/ 154 h 313"/>
                <a:gd name="T12" fmla="*/ 72 w 317"/>
                <a:gd name="T13" fmla="*/ 156 h 313"/>
                <a:gd name="T14" fmla="*/ 72 w 317"/>
                <a:gd name="T15" fmla="*/ 165 h 313"/>
                <a:gd name="T16" fmla="*/ 56 w 317"/>
                <a:gd name="T17" fmla="*/ 178 h 313"/>
                <a:gd name="T18" fmla="*/ 53 w 317"/>
                <a:gd name="T19" fmla="*/ 274 h 313"/>
                <a:gd name="T20" fmla="*/ 67 w 317"/>
                <a:gd name="T21" fmla="*/ 295 h 313"/>
                <a:gd name="T22" fmla="*/ 233 w 317"/>
                <a:gd name="T23" fmla="*/ 298 h 313"/>
                <a:gd name="T24" fmla="*/ 255 w 317"/>
                <a:gd name="T25" fmla="*/ 286 h 313"/>
                <a:gd name="T26" fmla="*/ 258 w 317"/>
                <a:gd name="T27" fmla="*/ 188 h 313"/>
                <a:gd name="T28" fmla="*/ 246 w 317"/>
                <a:gd name="T29" fmla="*/ 167 h 313"/>
                <a:gd name="T30" fmla="*/ 194 w 317"/>
                <a:gd name="T31" fmla="*/ 164 h 313"/>
                <a:gd name="T32" fmla="*/ 194 w 317"/>
                <a:gd name="T33" fmla="*/ 134 h 313"/>
                <a:gd name="T34" fmla="*/ 188 w 317"/>
                <a:gd name="T35" fmla="*/ 129 h 313"/>
                <a:gd name="T36" fmla="*/ 127 w 317"/>
                <a:gd name="T37" fmla="*/ 129 h 313"/>
                <a:gd name="T38" fmla="*/ 173 w 317"/>
                <a:gd name="T39" fmla="*/ 4 h 313"/>
                <a:gd name="T40" fmla="*/ 213 w 317"/>
                <a:gd name="T41" fmla="*/ 31 h 313"/>
                <a:gd name="T42" fmla="*/ 232 w 317"/>
                <a:gd name="T43" fmla="*/ 75 h 313"/>
                <a:gd name="T44" fmla="*/ 251 w 317"/>
                <a:gd name="T45" fmla="*/ 72 h 313"/>
                <a:gd name="T46" fmla="*/ 289 w 317"/>
                <a:gd name="T47" fmla="*/ 84 h 313"/>
                <a:gd name="T48" fmla="*/ 313 w 317"/>
                <a:gd name="T49" fmla="*/ 117 h 313"/>
                <a:gd name="T50" fmla="*/ 314 w 317"/>
                <a:gd name="T51" fmla="*/ 155 h 313"/>
                <a:gd name="T52" fmla="*/ 294 w 317"/>
                <a:gd name="T53" fmla="*/ 185 h 313"/>
                <a:gd name="T54" fmla="*/ 273 w 317"/>
                <a:gd name="T55" fmla="*/ 199 h 313"/>
                <a:gd name="T56" fmla="*/ 271 w 317"/>
                <a:gd name="T57" fmla="*/ 288 h 313"/>
                <a:gd name="T58" fmla="*/ 249 w 317"/>
                <a:gd name="T59" fmla="*/ 311 h 313"/>
                <a:gd name="T60" fmla="*/ 78 w 317"/>
                <a:gd name="T61" fmla="*/ 313 h 313"/>
                <a:gd name="T62" fmla="*/ 50 w 317"/>
                <a:gd name="T63" fmla="*/ 302 h 313"/>
                <a:gd name="T64" fmla="*/ 38 w 317"/>
                <a:gd name="T65" fmla="*/ 274 h 313"/>
                <a:gd name="T66" fmla="*/ 23 w 317"/>
                <a:gd name="T67" fmla="*/ 193 h 313"/>
                <a:gd name="T68" fmla="*/ 4 w 317"/>
                <a:gd name="T69" fmla="*/ 168 h 313"/>
                <a:gd name="T70" fmla="*/ 2 w 317"/>
                <a:gd name="T71" fmla="*/ 135 h 313"/>
                <a:gd name="T72" fmla="*/ 21 w 317"/>
                <a:gd name="T73" fmla="*/ 109 h 313"/>
                <a:gd name="T74" fmla="*/ 52 w 317"/>
                <a:gd name="T75" fmla="*/ 100 h 313"/>
                <a:gd name="T76" fmla="*/ 65 w 317"/>
                <a:gd name="T77" fmla="*/ 92 h 313"/>
                <a:gd name="T78" fmla="*/ 68 w 317"/>
                <a:gd name="T79" fmla="*/ 61 h 313"/>
                <a:gd name="T80" fmla="*/ 90 w 317"/>
                <a:gd name="T81" fmla="*/ 24 h 313"/>
                <a:gd name="T82" fmla="*/ 127 w 317"/>
                <a:gd name="T83"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7" h="313">
                  <a:moveTo>
                    <a:pt x="127" y="129"/>
                  </a:moveTo>
                  <a:lnTo>
                    <a:pt x="123" y="129"/>
                  </a:lnTo>
                  <a:lnTo>
                    <a:pt x="120" y="131"/>
                  </a:lnTo>
                  <a:lnTo>
                    <a:pt x="119" y="134"/>
                  </a:lnTo>
                  <a:lnTo>
                    <a:pt x="118" y="138"/>
                  </a:lnTo>
                  <a:lnTo>
                    <a:pt x="118" y="164"/>
                  </a:lnTo>
                  <a:lnTo>
                    <a:pt x="111" y="164"/>
                  </a:lnTo>
                  <a:lnTo>
                    <a:pt x="111" y="159"/>
                  </a:lnTo>
                  <a:lnTo>
                    <a:pt x="111" y="156"/>
                  </a:lnTo>
                  <a:lnTo>
                    <a:pt x="108" y="155"/>
                  </a:lnTo>
                  <a:lnTo>
                    <a:pt x="107" y="154"/>
                  </a:lnTo>
                  <a:lnTo>
                    <a:pt x="76" y="154"/>
                  </a:lnTo>
                  <a:lnTo>
                    <a:pt x="74" y="155"/>
                  </a:lnTo>
                  <a:lnTo>
                    <a:pt x="72" y="156"/>
                  </a:lnTo>
                  <a:lnTo>
                    <a:pt x="72" y="159"/>
                  </a:lnTo>
                  <a:lnTo>
                    <a:pt x="72" y="165"/>
                  </a:lnTo>
                  <a:lnTo>
                    <a:pt x="63" y="169"/>
                  </a:lnTo>
                  <a:lnTo>
                    <a:pt x="56" y="178"/>
                  </a:lnTo>
                  <a:lnTo>
                    <a:pt x="53" y="188"/>
                  </a:lnTo>
                  <a:lnTo>
                    <a:pt x="53" y="274"/>
                  </a:lnTo>
                  <a:lnTo>
                    <a:pt x="57" y="286"/>
                  </a:lnTo>
                  <a:lnTo>
                    <a:pt x="67" y="295"/>
                  </a:lnTo>
                  <a:lnTo>
                    <a:pt x="78" y="298"/>
                  </a:lnTo>
                  <a:lnTo>
                    <a:pt x="233" y="298"/>
                  </a:lnTo>
                  <a:lnTo>
                    <a:pt x="246" y="295"/>
                  </a:lnTo>
                  <a:lnTo>
                    <a:pt x="255" y="286"/>
                  </a:lnTo>
                  <a:lnTo>
                    <a:pt x="258" y="274"/>
                  </a:lnTo>
                  <a:lnTo>
                    <a:pt x="258" y="188"/>
                  </a:lnTo>
                  <a:lnTo>
                    <a:pt x="255" y="176"/>
                  </a:lnTo>
                  <a:lnTo>
                    <a:pt x="246" y="167"/>
                  </a:lnTo>
                  <a:lnTo>
                    <a:pt x="233" y="164"/>
                  </a:lnTo>
                  <a:lnTo>
                    <a:pt x="194" y="164"/>
                  </a:lnTo>
                  <a:lnTo>
                    <a:pt x="194" y="138"/>
                  </a:lnTo>
                  <a:lnTo>
                    <a:pt x="194" y="134"/>
                  </a:lnTo>
                  <a:lnTo>
                    <a:pt x="191" y="131"/>
                  </a:lnTo>
                  <a:lnTo>
                    <a:pt x="188" y="129"/>
                  </a:lnTo>
                  <a:lnTo>
                    <a:pt x="184" y="129"/>
                  </a:lnTo>
                  <a:lnTo>
                    <a:pt x="127" y="129"/>
                  </a:lnTo>
                  <a:close/>
                  <a:moveTo>
                    <a:pt x="149" y="0"/>
                  </a:moveTo>
                  <a:lnTo>
                    <a:pt x="173" y="4"/>
                  </a:lnTo>
                  <a:lnTo>
                    <a:pt x="195" y="15"/>
                  </a:lnTo>
                  <a:lnTo>
                    <a:pt x="213" y="31"/>
                  </a:lnTo>
                  <a:lnTo>
                    <a:pt x="225" y="51"/>
                  </a:lnTo>
                  <a:lnTo>
                    <a:pt x="232" y="75"/>
                  </a:lnTo>
                  <a:lnTo>
                    <a:pt x="241" y="72"/>
                  </a:lnTo>
                  <a:lnTo>
                    <a:pt x="251" y="72"/>
                  </a:lnTo>
                  <a:lnTo>
                    <a:pt x="272" y="75"/>
                  </a:lnTo>
                  <a:lnTo>
                    <a:pt x="289" y="84"/>
                  </a:lnTo>
                  <a:lnTo>
                    <a:pt x="304" y="99"/>
                  </a:lnTo>
                  <a:lnTo>
                    <a:pt x="313" y="117"/>
                  </a:lnTo>
                  <a:lnTo>
                    <a:pt x="317" y="137"/>
                  </a:lnTo>
                  <a:lnTo>
                    <a:pt x="314" y="155"/>
                  </a:lnTo>
                  <a:lnTo>
                    <a:pt x="306" y="172"/>
                  </a:lnTo>
                  <a:lnTo>
                    <a:pt x="294" y="185"/>
                  </a:lnTo>
                  <a:lnTo>
                    <a:pt x="285" y="193"/>
                  </a:lnTo>
                  <a:lnTo>
                    <a:pt x="273" y="199"/>
                  </a:lnTo>
                  <a:lnTo>
                    <a:pt x="273" y="274"/>
                  </a:lnTo>
                  <a:lnTo>
                    <a:pt x="271" y="288"/>
                  </a:lnTo>
                  <a:lnTo>
                    <a:pt x="262" y="302"/>
                  </a:lnTo>
                  <a:lnTo>
                    <a:pt x="249" y="311"/>
                  </a:lnTo>
                  <a:lnTo>
                    <a:pt x="233" y="313"/>
                  </a:lnTo>
                  <a:lnTo>
                    <a:pt x="78" y="313"/>
                  </a:lnTo>
                  <a:lnTo>
                    <a:pt x="63" y="311"/>
                  </a:lnTo>
                  <a:lnTo>
                    <a:pt x="50" y="302"/>
                  </a:lnTo>
                  <a:lnTo>
                    <a:pt x="42" y="288"/>
                  </a:lnTo>
                  <a:lnTo>
                    <a:pt x="38" y="274"/>
                  </a:lnTo>
                  <a:lnTo>
                    <a:pt x="38" y="201"/>
                  </a:lnTo>
                  <a:lnTo>
                    <a:pt x="23" y="193"/>
                  </a:lnTo>
                  <a:lnTo>
                    <a:pt x="12" y="182"/>
                  </a:lnTo>
                  <a:lnTo>
                    <a:pt x="4" y="168"/>
                  </a:lnTo>
                  <a:lnTo>
                    <a:pt x="0" y="151"/>
                  </a:lnTo>
                  <a:lnTo>
                    <a:pt x="2" y="135"/>
                  </a:lnTo>
                  <a:lnTo>
                    <a:pt x="10" y="121"/>
                  </a:lnTo>
                  <a:lnTo>
                    <a:pt x="21" y="109"/>
                  </a:lnTo>
                  <a:lnTo>
                    <a:pt x="35" y="103"/>
                  </a:lnTo>
                  <a:lnTo>
                    <a:pt x="52" y="100"/>
                  </a:lnTo>
                  <a:lnTo>
                    <a:pt x="67" y="100"/>
                  </a:lnTo>
                  <a:lnTo>
                    <a:pt x="65" y="92"/>
                  </a:lnTo>
                  <a:lnTo>
                    <a:pt x="65" y="83"/>
                  </a:lnTo>
                  <a:lnTo>
                    <a:pt x="68" y="61"/>
                  </a:lnTo>
                  <a:lnTo>
                    <a:pt x="77" y="41"/>
                  </a:lnTo>
                  <a:lnTo>
                    <a:pt x="90" y="24"/>
                  </a:lnTo>
                  <a:lnTo>
                    <a:pt x="107" y="12"/>
                  </a:lnTo>
                  <a:lnTo>
                    <a:pt x="127"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5" name="Freeform 205"/>
            <p:cNvSpPr>
              <a:spLocks noEditPoints="1"/>
            </p:cNvSpPr>
            <p:nvPr/>
          </p:nvSpPr>
          <p:spPr bwMode="auto">
            <a:xfrm>
              <a:off x="10156990" y="3123405"/>
              <a:ext cx="152400" cy="153988"/>
            </a:xfrm>
            <a:custGeom>
              <a:avLst/>
              <a:gdLst>
                <a:gd name="T0" fmla="*/ 27 w 96"/>
                <a:gd name="T1" fmla="*/ 65 h 97"/>
                <a:gd name="T2" fmla="*/ 17 w 96"/>
                <a:gd name="T3" fmla="*/ 78 h 97"/>
                <a:gd name="T4" fmla="*/ 40 w 96"/>
                <a:gd name="T5" fmla="*/ 89 h 97"/>
                <a:gd name="T6" fmla="*/ 49 w 96"/>
                <a:gd name="T7" fmla="*/ 59 h 97"/>
                <a:gd name="T8" fmla="*/ 50 w 96"/>
                <a:gd name="T9" fmla="*/ 72 h 97"/>
                <a:gd name="T10" fmla="*/ 48 w 96"/>
                <a:gd name="T11" fmla="*/ 89 h 97"/>
                <a:gd name="T12" fmla="*/ 78 w 96"/>
                <a:gd name="T13" fmla="*/ 75 h 97"/>
                <a:gd name="T14" fmla="*/ 57 w 96"/>
                <a:gd name="T15" fmla="*/ 51 h 97"/>
                <a:gd name="T16" fmla="*/ 42 w 96"/>
                <a:gd name="T17" fmla="*/ 41 h 97"/>
                <a:gd name="T18" fmla="*/ 37 w 96"/>
                <a:gd name="T19" fmla="*/ 48 h 97"/>
                <a:gd name="T20" fmla="*/ 40 w 96"/>
                <a:gd name="T21" fmla="*/ 55 h 97"/>
                <a:gd name="T22" fmla="*/ 49 w 96"/>
                <a:gd name="T23" fmla="*/ 57 h 97"/>
                <a:gd name="T24" fmla="*/ 54 w 96"/>
                <a:gd name="T25" fmla="*/ 50 h 97"/>
                <a:gd name="T26" fmla="*/ 52 w 96"/>
                <a:gd name="T27" fmla="*/ 42 h 97"/>
                <a:gd name="T28" fmla="*/ 86 w 96"/>
                <a:gd name="T29" fmla="*/ 34 h 97"/>
                <a:gd name="T30" fmla="*/ 54 w 96"/>
                <a:gd name="T31" fmla="*/ 41 h 97"/>
                <a:gd name="T32" fmla="*/ 82 w 96"/>
                <a:gd name="T33" fmla="*/ 71 h 97"/>
                <a:gd name="T34" fmla="*/ 88 w 96"/>
                <a:gd name="T35" fmla="*/ 49 h 97"/>
                <a:gd name="T36" fmla="*/ 86 w 96"/>
                <a:gd name="T37" fmla="*/ 34 h 97"/>
                <a:gd name="T38" fmla="*/ 8 w 96"/>
                <a:gd name="T39" fmla="*/ 34 h 97"/>
                <a:gd name="T40" fmla="*/ 6 w 96"/>
                <a:gd name="T41" fmla="*/ 49 h 97"/>
                <a:gd name="T42" fmla="*/ 8 w 96"/>
                <a:gd name="T43" fmla="*/ 63 h 97"/>
                <a:gd name="T44" fmla="*/ 38 w 96"/>
                <a:gd name="T45" fmla="*/ 57 h 97"/>
                <a:gd name="T46" fmla="*/ 12 w 96"/>
                <a:gd name="T47" fmla="*/ 28 h 97"/>
                <a:gd name="T48" fmla="*/ 49 w 96"/>
                <a:gd name="T49" fmla="*/ 16 h 97"/>
                <a:gd name="T50" fmla="*/ 65 w 96"/>
                <a:gd name="T51" fmla="*/ 33 h 97"/>
                <a:gd name="T52" fmla="*/ 75 w 96"/>
                <a:gd name="T53" fmla="*/ 19 h 97"/>
                <a:gd name="T54" fmla="*/ 52 w 96"/>
                <a:gd name="T55" fmla="*/ 8 h 97"/>
                <a:gd name="T56" fmla="*/ 35 w 96"/>
                <a:gd name="T57" fmla="*/ 10 h 97"/>
                <a:gd name="T58" fmla="*/ 15 w 96"/>
                <a:gd name="T59" fmla="*/ 24 h 97"/>
                <a:gd name="T60" fmla="*/ 35 w 96"/>
                <a:gd name="T61" fmla="*/ 46 h 97"/>
                <a:gd name="T62" fmla="*/ 44 w 96"/>
                <a:gd name="T63" fmla="*/ 20 h 97"/>
                <a:gd name="T64" fmla="*/ 46 w 96"/>
                <a:gd name="T65" fmla="*/ 12 h 97"/>
                <a:gd name="T66" fmla="*/ 46 w 96"/>
                <a:gd name="T67" fmla="*/ 8 h 97"/>
                <a:gd name="T68" fmla="*/ 48 w 96"/>
                <a:gd name="T69" fmla="*/ 8 h 97"/>
                <a:gd name="T70" fmla="*/ 66 w 96"/>
                <a:gd name="T71" fmla="*/ 4 h 97"/>
                <a:gd name="T72" fmla="*/ 92 w 96"/>
                <a:gd name="T73" fmla="*/ 30 h 97"/>
                <a:gd name="T74" fmla="*/ 92 w 96"/>
                <a:gd name="T75" fmla="*/ 67 h 97"/>
                <a:gd name="T76" fmla="*/ 66 w 96"/>
                <a:gd name="T77" fmla="*/ 93 h 97"/>
                <a:gd name="T78" fmla="*/ 29 w 96"/>
                <a:gd name="T79" fmla="*/ 93 h 97"/>
                <a:gd name="T80" fmla="*/ 3 w 96"/>
                <a:gd name="T81" fmla="*/ 67 h 97"/>
                <a:gd name="T82" fmla="*/ 3 w 96"/>
                <a:gd name="T83" fmla="*/ 30 h 97"/>
                <a:gd name="T84" fmla="*/ 29 w 96"/>
                <a:gd name="T85"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7">
                  <a:moveTo>
                    <a:pt x="49" y="59"/>
                  </a:moveTo>
                  <a:lnTo>
                    <a:pt x="27" y="65"/>
                  </a:lnTo>
                  <a:lnTo>
                    <a:pt x="11" y="67"/>
                  </a:lnTo>
                  <a:lnTo>
                    <a:pt x="17" y="78"/>
                  </a:lnTo>
                  <a:lnTo>
                    <a:pt x="28" y="85"/>
                  </a:lnTo>
                  <a:lnTo>
                    <a:pt x="40" y="89"/>
                  </a:lnTo>
                  <a:lnTo>
                    <a:pt x="42" y="82"/>
                  </a:lnTo>
                  <a:lnTo>
                    <a:pt x="49" y="59"/>
                  </a:lnTo>
                  <a:close/>
                  <a:moveTo>
                    <a:pt x="57" y="51"/>
                  </a:moveTo>
                  <a:lnTo>
                    <a:pt x="50" y="72"/>
                  </a:lnTo>
                  <a:lnTo>
                    <a:pt x="44" y="89"/>
                  </a:lnTo>
                  <a:lnTo>
                    <a:pt x="48" y="89"/>
                  </a:lnTo>
                  <a:lnTo>
                    <a:pt x="65" y="85"/>
                  </a:lnTo>
                  <a:lnTo>
                    <a:pt x="78" y="75"/>
                  </a:lnTo>
                  <a:lnTo>
                    <a:pt x="71" y="68"/>
                  </a:lnTo>
                  <a:lnTo>
                    <a:pt x="57" y="51"/>
                  </a:lnTo>
                  <a:close/>
                  <a:moveTo>
                    <a:pt x="49" y="40"/>
                  </a:moveTo>
                  <a:lnTo>
                    <a:pt x="42" y="41"/>
                  </a:lnTo>
                  <a:lnTo>
                    <a:pt x="38" y="41"/>
                  </a:lnTo>
                  <a:lnTo>
                    <a:pt x="37" y="48"/>
                  </a:lnTo>
                  <a:lnTo>
                    <a:pt x="36" y="51"/>
                  </a:lnTo>
                  <a:lnTo>
                    <a:pt x="40" y="55"/>
                  </a:lnTo>
                  <a:lnTo>
                    <a:pt x="42" y="58"/>
                  </a:lnTo>
                  <a:lnTo>
                    <a:pt x="49" y="57"/>
                  </a:lnTo>
                  <a:lnTo>
                    <a:pt x="53" y="57"/>
                  </a:lnTo>
                  <a:lnTo>
                    <a:pt x="54" y="50"/>
                  </a:lnTo>
                  <a:lnTo>
                    <a:pt x="55" y="46"/>
                  </a:lnTo>
                  <a:lnTo>
                    <a:pt x="52" y="42"/>
                  </a:lnTo>
                  <a:lnTo>
                    <a:pt x="49" y="40"/>
                  </a:lnTo>
                  <a:close/>
                  <a:moveTo>
                    <a:pt x="86" y="34"/>
                  </a:moveTo>
                  <a:lnTo>
                    <a:pt x="75" y="36"/>
                  </a:lnTo>
                  <a:lnTo>
                    <a:pt x="54" y="41"/>
                  </a:lnTo>
                  <a:lnTo>
                    <a:pt x="69" y="57"/>
                  </a:lnTo>
                  <a:lnTo>
                    <a:pt x="82" y="71"/>
                  </a:lnTo>
                  <a:lnTo>
                    <a:pt x="87" y="61"/>
                  </a:lnTo>
                  <a:lnTo>
                    <a:pt x="88" y="49"/>
                  </a:lnTo>
                  <a:lnTo>
                    <a:pt x="87" y="41"/>
                  </a:lnTo>
                  <a:lnTo>
                    <a:pt x="86" y="34"/>
                  </a:lnTo>
                  <a:close/>
                  <a:moveTo>
                    <a:pt x="12" y="28"/>
                  </a:moveTo>
                  <a:lnTo>
                    <a:pt x="8" y="34"/>
                  </a:lnTo>
                  <a:lnTo>
                    <a:pt x="7" y="41"/>
                  </a:lnTo>
                  <a:lnTo>
                    <a:pt x="6" y="49"/>
                  </a:lnTo>
                  <a:lnTo>
                    <a:pt x="7" y="57"/>
                  </a:lnTo>
                  <a:lnTo>
                    <a:pt x="8" y="63"/>
                  </a:lnTo>
                  <a:lnTo>
                    <a:pt x="16" y="62"/>
                  </a:lnTo>
                  <a:lnTo>
                    <a:pt x="38" y="57"/>
                  </a:lnTo>
                  <a:lnTo>
                    <a:pt x="23" y="41"/>
                  </a:lnTo>
                  <a:lnTo>
                    <a:pt x="12" y="28"/>
                  </a:lnTo>
                  <a:close/>
                  <a:moveTo>
                    <a:pt x="52" y="8"/>
                  </a:moveTo>
                  <a:lnTo>
                    <a:pt x="49" y="16"/>
                  </a:lnTo>
                  <a:lnTo>
                    <a:pt x="42" y="38"/>
                  </a:lnTo>
                  <a:lnTo>
                    <a:pt x="65" y="33"/>
                  </a:lnTo>
                  <a:lnTo>
                    <a:pt x="83" y="29"/>
                  </a:lnTo>
                  <a:lnTo>
                    <a:pt x="75" y="19"/>
                  </a:lnTo>
                  <a:lnTo>
                    <a:pt x="65" y="12"/>
                  </a:lnTo>
                  <a:lnTo>
                    <a:pt x="52" y="8"/>
                  </a:lnTo>
                  <a:close/>
                  <a:moveTo>
                    <a:pt x="48" y="8"/>
                  </a:moveTo>
                  <a:lnTo>
                    <a:pt x="35" y="10"/>
                  </a:lnTo>
                  <a:lnTo>
                    <a:pt x="24" y="15"/>
                  </a:lnTo>
                  <a:lnTo>
                    <a:pt x="15" y="24"/>
                  </a:lnTo>
                  <a:lnTo>
                    <a:pt x="20" y="29"/>
                  </a:lnTo>
                  <a:lnTo>
                    <a:pt x="35" y="46"/>
                  </a:lnTo>
                  <a:lnTo>
                    <a:pt x="41" y="25"/>
                  </a:lnTo>
                  <a:lnTo>
                    <a:pt x="44" y="20"/>
                  </a:lnTo>
                  <a:lnTo>
                    <a:pt x="44" y="20"/>
                  </a:lnTo>
                  <a:lnTo>
                    <a:pt x="46" y="12"/>
                  </a:lnTo>
                  <a:lnTo>
                    <a:pt x="46" y="8"/>
                  </a:lnTo>
                  <a:lnTo>
                    <a:pt x="46" y="8"/>
                  </a:lnTo>
                  <a:lnTo>
                    <a:pt x="48" y="8"/>
                  </a:lnTo>
                  <a:lnTo>
                    <a:pt x="48" y="8"/>
                  </a:lnTo>
                  <a:close/>
                  <a:moveTo>
                    <a:pt x="48" y="0"/>
                  </a:moveTo>
                  <a:lnTo>
                    <a:pt x="66" y="4"/>
                  </a:lnTo>
                  <a:lnTo>
                    <a:pt x="82" y="15"/>
                  </a:lnTo>
                  <a:lnTo>
                    <a:pt x="92" y="30"/>
                  </a:lnTo>
                  <a:lnTo>
                    <a:pt x="96" y="49"/>
                  </a:lnTo>
                  <a:lnTo>
                    <a:pt x="92" y="67"/>
                  </a:lnTo>
                  <a:lnTo>
                    <a:pt x="82" y="83"/>
                  </a:lnTo>
                  <a:lnTo>
                    <a:pt x="66" y="93"/>
                  </a:lnTo>
                  <a:lnTo>
                    <a:pt x="48" y="97"/>
                  </a:lnTo>
                  <a:lnTo>
                    <a:pt x="29" y="93"/>
                  </a:lnTo>
                  <a:lnTo>
                    <a:pt x="14" y="83"/>
                  </a:lnTo>
                  <a:lnTo>
                    <a:pt x="3" y="67"/>
                  </a:lnTo>
                  <a:lnTo>
                    <a:pt x="0" y="49"/>
                  </a:lnTo>
                  <a:lnTo>
                    <a:pt x="3" y="30"/>
                  </a:lnTo>
                  <a:lnTo>
                    <a:pt x="14" y="15"/>
                  </a:lnTo>
                  <a:lnTo>
                    <a:pt x="29" y="4"/>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grpSp>
        <p:nvGrpSpPr>
          <p:cNvPr id="16" name="组合 15"/>
          <p:cNvGrpSpPr/>
          <p:nvPr/>
        </p:nvGrpSpPr>
        <p:grpSpPr>
          <a:xfrm>
            <a:off x="3631527" y="3568999"/>
            <a:ext cx="405514" cy="343956"/>
            <a:chOff x="6404139" y="4595017"/>
            <a:chExt cx="503238" cy="442913"/>
          </a:xfrm>
          <a:solidFill>
            <a:srgbClr val="1DD1EF"/>
          </a:solidFill>
        </p:grpSpPr>
        <p:sp>
          <p:nvSpPr>
            <p:cNvPr id="17" name="Freeform 225"/>
            <p:cNvSpPr>
              <a:spLocks/>
            </p:cNvSpPr>
            <p:nvPr/>
          </p:nvSpPr>
          <p:spPr bwMode="auto">
            <a:xfrm>
              <a:off x="6542252" y="4822029"/>
              <a:ext cx="131763" cy="133350"/>
            </a:xfrm>
            <a:custGeom>
              <a:avLst/>
              <a:gdLst>
                <a:gd name="T0" fmla="*/ 42 w 83"/>
                <a:gd name="T1" fmla="*/ 0 h 84"/>
                <a:gd name="T2" fmla="*/ 59 w 83"/>
                <a:gd name="T3" fmla="*/ 4 h 84"/>
                <a:gd name="T4" fmla="*/ 72 w 83"/>
                <a:gd name="T5" fmla="*/ 13 h 84"/>
                <a:gd name="T6" fmla="*/ 81 w 83"/>
                <a:gd name="T7" fmla="*/ 26 h 84"/>
                <a:gd name="T8" fmla="*/ 83 w 83"/>
                <a:gd name="T9" fmla="*/ 42 h 84"/>
                <a:gd name="T10" fmla="*/ 80 w 83"/>
                <a:gd name="T11" fmla="*/ 59 h 84"/>
                <a:gd name="T12" fmla="*/ 70 w 83"/>
                <a:gd name="T13" fmla="*/ 72 h 84"/>
                <a:gd name="T14" fmla="*/ 56 w 83"/>
                <a:gd name="T15" fmla="*/ 80 h 84"/>
                <a:gd name="T16" fmla="*/ 40 w 83"/>
                <a:gd name="T17" fmla="*/ 84 h 84"/>
                <a:gd name="T18" fmla="*/ 25 w 83"/>
                <a:gd name="T19" fmla="*/ 80 h 84"/>
                <a:gd name="T20" fmla="*/ 11 w 83"/>
                <a:gd name="T21" fmla="*/ 71 h 84"/>
                <a:gd name="T22" fmla="*/ 2 w 83"/>
                <a:gd name="T23" fmla="*/ 56 h 84"/>
                <a:gd name="T24" fmla="*/ 0 w 83"/>
                <a:gd name="T25" fmla="*/ 40 h 84"/>
                <a:gd name="T26" fmla="*/ 4 w 83"/>
                <a:gd name="T27" fmla="*/ 25 h 84"/>
                <a:gd name="T28" fmla="*/ 13 w 83"/>
                <a:gd name="T29" fmla="*/ 12 h 84"/>
                <a:gd name="T30" fmla="*/ 26 w 83"/>
                <a:gd name="T31" fmla="*/ 3 h 84"/>
                <a:gd name="T32" fmla="*/ 42 w 83"/>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84">
                  <a:moveTo>
                    <a:pt x="42" y="0"/>
                  </a:moveTo>
                  <a:lnTo>
                    <a:pt x="59" y="4"/>
                  </a:lnTo>
                  <a:lnTo>
                    <a:pt x="72" y="13"/>
                  </a:lnTo>
                  <a:lnTo>
                    <a:pt x="81" y="26"/>
                  </a:lnTo>
                  <a:lnTo>
                    <a:pt x="83" y="42"/>
                  </a:lnTo>
                  <a:lnTo>
                    <a:pt x="80" y="59"/>
                  </a:lnTo>
                  <a:lnTo>
                    <a:pt x="70" y="72"/>
                  </a:lnTo>
                  <a:lnTo>
                    <a:pt x="56" y="80"/>
                  </a:lnTo>
                  <a:lnTo>
                    <a:pt x="40" y="84"/>
                  </a:lnTo>
                  <a:lnTo>
                    <a:pt x="25" y="80"/>
                  </a:lnTo>
                  <a:lnTo>
                    <a:pt x="11" y="71"/>
                  </a:lnTo>
                  <a:lnTo>
                    <a:pt x="2" y="56"/>
                  </a:lnTo>
                  <a:lnTo>
                    <a:pt x="0" y="40"/>
                  </a:lnTo>
                  <a:lnTo>
                    <a:pt x="4" y="25"/>
                  </a:lnTo>
                  <a:lnTo>
                    <a:pt x="13" y="12"/>
                  </a:lnTo>
                  <a:lnTo>
                    <a:pt x="26"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8" name="Freeform 226"/>
            <p:cNvSpPr>
              <a:spLocks/>
            </p:cNvSpPr>
            <p:nvPr/>
          </p:nvSpPr>
          <p:spPr bwMode="auto">
            <a:xfrm>
              <a:off x="6766089" y="4775992"/>
              <a:ext cx="71438" cy="71438"/>
            </a:xfrm>
            <a:custGeom>
              <a:avLst/>
              <a:gdLst>
                <a:gd name="T0" fmla="*/ 20 w 45"/>
                <a:gd name="T1" fmla="*/ 0 h 45"/>
                <a:gd name="T2" fmla="*/ 31 w 45"/>
                <a:gd name="T3" fmla="*/ 1 h 45"/>
                <a:gd name="T4" fmla="*/ 41 w 45"/>
                <a:gd name="T5" fmla="*/ 9 h 45"/>
                <a:gd name="T6" fmla="*/ 45 w 45"/>
                <a:gd name="T7" fmla="*/ 20 h 45"/>
                <a:gd name="T8" fmla="*/ 43 w 45"/>
                <a:gd name="T9" fmla="*/ 32 h 45"/>
                <a:gd name="T10" fmla="*/ 35 w 45"/>
                <a:gd name="T11" fmla="*/ 41 h 45"/>
                <a:gd name="T12" fmla="*/ 25 w 45"/>
                <a:gd name="T13" fmla="*/ 45 h 45"/>
                <a:gd name="T14" fmla="*/ 13 w 45"/>
                <a:gd name="T15" fmla="*/ 43 h 45"/>
                <a:gd name="T16" fmla="*/ 4 w 45"/>
                <a:gd name="T17" fmla="*/ 35 h 45"/>
                <a:gd name="T18" fmla="*/ 0 w 45"/>
                <a:gd name="T19" fmla="*/ 25 h 45"/>
                <a:gd name="T20" fmla="*/ 1 w 45"/>
                <a:gd name="T21" fmla="*/ 13 h 45"/>
                <a:gd name="T22" fmla="*/ 9 w 45"/>
                <a:gd name="T23" fmla="*/ 4 h 45"/>
                <a:gd name="T24" fmla="*/ 20 w 45"/>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20" y="0"/>
                  </a:moveTo>
                  <a:lnTo>
                    <a:pt x="31" y="1"/>
                  </a:lnTo>
                  <a:lnTo>
                    <a:pt x="41" y="9"/>
                  </a:lnTo>
                  <a:lnTo>
                    <a:pt x="45" y="20"/>
                  </a:lnTo>
                  <a:lnTo>
                    <a:pt x="43" y="32"/>
                  </a:lnTo>
                  <a:lnTo>
                    <a:pt x="35" y="41"/>
                  </a:lnTo>
                  <a:lnTo>
                    <a:pt x="25" y="45"/>
                  </a:lnTo>
                  <a:lnTo>
                    <a:pt x="13" y="43"/>
                  </a:lnTo>
                  <a:lnTo>
                    <a:pt x="4" y="35"/>
                  </a:lnTo>
                  <a:lnTo>
                    <a:pt x="0" y="25"/>
                  </a:lnTo>
                  <a:lnTo>
                    <a:pt x="1" y="13"/>
                  </a:lnTo>
                  <a:lnTo>
                    <a:pt x="9" y="4"/>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9" name="Freeform 227"/>
            <p:cNvSpPr>
              <a:spLocks noEditPoints="1"/>
            </p:cNvSpPr>
            <p:nvPr/>
          </p:nvSpPr>
          <p:spPr bwMode="auto">
            <a:xfrm>
              <a:off x="6404139" y="4595017"/>
              <a:ext cx="503238" cy="442913"/>
            </a:xfrm>
            <a:custGeom>
              <a:avLst/>
              <a:gdLst>
                <a:gd name="T0" fmla="*/ 109 w 317"/>
                <a:gd name="T1" fmla="*/ 122 h 279"/>
                <a:gd name="T2" fmla="*/ 75 w 317"/>
                <a:gd name="T3" fmla="*/ 127 h 279"/>
                <a:gd name="T4" fmla="*/ 66 w 317"/>
                <a:gd name="T5" fmla="*/ 144 h 279"/>
                <a:gd name="T6" fmla="*/ 54 w 317"/>
                <a:gd name="T7" fmla="*/ 165 h 279"/>
                <a:gd name="T8" fmla="*/ 50 w 317"/>
                <a:gd name="T9" fmla="*/ 183 h 279"/>
                <a:gd name="T10" fmla="*/ 53 w 317"/>
                <a:gd name="T11" fmla="*/ 204 h 279"/>
                <a:gd name="T12" fmla="*/ 66 w 317"/>
                <a:gd name="T13" fmla="*/ 204 h 279"/>
                <a:gd name="T14" fmla="*/ 71 w 317"/>
                <a:gd name="T15" fmla="*/ 237 h 279"/>
                <a:gd name="T16" fmla="*/ 75 w 317"/>
                <a:gd name="T17" fmla="*/ 240 h 279"/>
                <a:gd name="T18" fmla="*/ 89 w 317"/>
                <a:gd name="T19" fmla="*/ 252 h 279"/>
                <a:gd name="T20" fmla="*/ 109 w 317"/>
                <a:gd name="T21" fmla="*/ 259 h 279"/>
                <a:gd name="T22" fmla="*/ 126 w 317"/>
                <a:gd name="T23" fmla="*/ 259 h 279"/>
                <a:gd name="T24" fmla="*/ 129 w 317"/>
                <a:gd name="T25" fmla="*/ 262 h 279"/>
                <a:gd name="T26" fmla="*/ 149 w 317"/>
                <a:gd name="T27" fmla="*/ 257 h 279"/>
                <a:gd name="T28" fmla="*/ 167 w 317"/>
                <a:gd name="T29" fmla="*/ 253 h 279"/>
                <a:gd name="T30" fmla="*/ 184 w 317"/>
                <a:gd name="T31" fmla="*/ 241 h 279"/>
                <a:gd name="T32" fmla="*/ 193 w 317"/>
                <a:gd name="T33" fmla="*/ 225 h 279"/>
                <a:gd name="T34" fmla="*/ 197 w 317"/>
                <a:gd name="T35" fmla="*/ 223 h 279"/>
                <a:gd name="T36" fmla="*/ 194 w 317"/>
                <a:gd name="T37" fmla="*/ 189 h 279"/>
                <a:gd name="T38" fmla="*/ 204 w 317"/>
                <a:gd name="T39" fmla="*/ 165 h 279"/>
                <a:gd name="T40" fmla="*/ 197 w 317"/>
                <a:gd name="T41" fmla="*/ 148 h 279"/>
                <a:gd name="T42" fmla="*/ 181 w 317"/>
                <a:gd name="T43" fmla="*/ 130 h 279"/>
                <a:gd name="T44" fmla="*/ 167 w 317"/>
                <a:gd name="T45" fmla="*/ 115 h 279"/>
                <a:gd name="T46" fmla="*/ 132 w 317"/>
                <a:gd name="T47" fmla="*/ 119 h 279"/>
                <a:gd name="T48" fmla="*/ 242 w 317"/>
                <a:gd name="T49" fmla="*/ 94 h 279"/>
                <a:gd name="T50" fmla="*/ 231 w 317"/>
                <a:gd name="T51" fmla="*/ 100 h 279"/>
                <a:gd name="T52" fmla="*/ 220 w 317"/>
                <a:gd name="T53" fmla="*/ 117 h 279"/>
                <a:gd name="T54" fmla="*/ 211 w 317"/>
                <a:gd name="T55" fmla="*/ 125 h 279"/>
                <a:gd name="T56" fmla="*/ 208 w 317"/>
                <a:gd name="T57" fmla="*/ 144 h 279"/>
                <a:gd name="T58" fmla="*/ 214 w 317"/>
                <a:gd name="T59" fmla="*/ 157 h 279"/>
                <a:gd name="T60" fmla="*/ 231 w 317"/>
                <a:gd name="T61" fmla="*/ 166 h 279"/>
                <a:gd name="T62" fmla="*/ 239 w 317"/>
                <a:gd name="T63" fmla="*/ 176 h 279"/>
                <a:gd name="T64" fmla="*/ 258 w 317"/>
                <a:gd name="T65" fmla="*/ 178 h 279"/>
                <a:gd name="T66" fmla="*/ 270 w 317"/>
                <a:gd name="T67" fmla="*/ 174 h 279"/>
                <a:gd name="T68" fmla="*/ 280 w 317"/>
                <a:gd name="T69" fmla="*/ 156 h 279"/>
                <a:gd name="T70" fmla="*/ 290 w 317"/>
                <a:gd name="T71" fmla="*/ 148 h 279"/>
                <a:gd name="T72" fmla="*/ 292 w 317"/>
                <a:gd name="T73" fmla="*/ 129 h 279"/>
                <a:gd name="T74" fmla="*/ 287 w 317"/>
                <a:gd name="T75" fmla="*/ 117 h 279"/>
                <a:gd name="T76" fmla="*/ 270 w 317"/>
                <a:gd name="T77" fmla="*/ 108 h 279"/>
                <a:gd name="T78" fmla="*/ 262 w 317"/>
                <a:gd name="T79" fmla="*/ 97 h 279"/>
                <a:gd name="T80" fmla="*/ 149 w 317"/>
                <a:gd name="T81" fmla="*/ 0 h 279"/>
                <a:gd name="T82" fmla="*/ 241 w 317"/>
                <a:gd name="T83" fmla="*/ 72 h 279"/>
                <a:gd name="T84" fmla="*/ 317 w 317"/>
                <a:gd name="T85" fmla="*/ 136 h 279"/>
                <a:gd name="T86" fmla="*/ 257 w 317"/>
                <a:gd name="T87" fmla="*/ 202 h 279"/>
                <a:gd name="T88" fmla="*/ 208 w 317"/>
                <a:gd name="T89" fmla="*/ 233 h 279"/>
                <a:gd name="T90" fmla="*/ 191 w 317"/>
                <a:gd name="T91" fmla="*/ 255 h 279"/>
                <a:gd name="T92" fmla="*/ 159 w 317"/>
                <a:gd name="T93" fmla="*/ 273 h 279"/>
                <a:gd name="T94" fmla="*/ 119 w 317"/>
                <a:gd name="T95" fmla="*/ 276 h 279"/>
                <a:gd name="T96" fmla="*/ 84 w 317"/>
                <a:gd name="T97" fmla="*/ 267 h 279"/>
                <a:gd name="T98" fmla="*/ 60 w 317"/>
                <a:gd name="T99" fmla="*/ 250 h 279"/>
                <a:gd name="T100" fmla="*/ 45 w 317"/>
                <a:gd name="T101" fmla="*/ 218 h 279"/>
                <a:gd name="T102" fmla="*/ 11 w 317"/>
                <a:gd name="T103" fmla="*/ 181 h 279"/>
                <a:gd name="T104" fmla="*/ 36 w 317"/>
                <a:gd name="T105" fmla="*/ 102 h 279"/>
                <a:gd name="T106" fmla="*/ 77 w 317"/>
                <a:gd name="T107" fmla="*/ 4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 h="279">
                  <a:moveTo>
                    <a:pt x="127" y="106"/>
                  </a:moveTo>
                  <a:lnTo>
                    <a:pt x="112" y="108"/>
                  </a:lnTo>
                  <a:lnTo>
                    <a:pt x="109" y="109"/>
                  </a:lnTo>
                  <a:lnTo>
                    <a:pt x="108" y="110"/>
                  </a:lnTo>
                  <a:lnTo>
                    <a:pt x="108" y="113"/>
                  </a:lnTo>
                  <a:lnTo>
                    <a:pt x="109" y="122"/>
                  </a:lnTo>
                  <a:lnTo>
                    <a:pt x="100" y="126"/>
                  </a:lnTo>
                  <a:lnTo>
                    <a:pt x="93" y="118"/>
                  </a:lnTo>
                  <a:lnTo>
                    <a:pt x="92" y="117"/>
                  </a:lnTo>
                  <a:lnTo>
                    <a:pt x="91" y="117"/>
                  </a:lnTo>
                  <a:lnTo>
                    <a:pt x="88" y="117"/>
                  </a:lnTo>
                  <a:lnTo>
                    <a:pt x="75" y="127"/>
                  </a:lnTo>
                  <a:lnTo>
                    <a:pt x="74" y="129"/>
                  </a:lnTo>
                  <a:lnTo>
                    <a:pt x="74" y="131"/>
                  </a:lnTo>
                  <a:lnTo>
                    <a:pt x="75" y="132"/>
                  </a:lnTo>
                  <a:lnTo>
                    <a:pt x="80" y="140"/>
                  </a:lnTo>
                  <a:lnTo>
                    <a:pt x="74" y="148"/>
                  </a:lnTo>
                  <a:lnTo>
                    <a:pt x="66" y="144"/>
                  </a:lnTo>
                  <a:lnTo>
                    <a:pt x="63" y="144"/>
                  </a:lnTo>
                  <a:lnTo>
                    <a:pt x="62" y="146"/>
                  </a:lnTo>
                  <a:lnTo>
                    <a:pt x="60" y="147"/>
                  </a:lnTo>
                  <a:lnTo>
                    <a:pt x="54" y="161"/>
                  </a:lnTo>
                  <a:lnTo>
                    <a:pt x="53" y="164"/>
                  </a:lnTo>
                  <a:lnTo>
                    <a:pt x="54" y="165"/>
                  </a:lnTo>
                  <a:lnTo>
                    <a:pt x="55" y="166"/>
                  </a:lnTo>
                  <a:lnTo>
                    <a:pt x="64" y="170"/>
                  </a:lnTo>
                  <a:lnTo>
                    <a:pt x="63" y="181"/>
                  </a:lnTo>
                  <a:lnTo>
                    <a:pt x="54" y="181"/>
                  </a:lnTo>
                  <a:lnTo>
                    <a:pt x="51" y="182"/>
                  </a:lnTo>
                  <a:lnTo>
                    <a:pt x="50" y="183"/>
                  </a:lnTo>
                  <a:lnTo>
                    <a:pt x="50" y="186"/>
                  </a:lnTo>
                  <a:lnTo>
                    <a:pt x="51" y="202"/>
                  </a:lnTo>
                  <a:lnTo>
                    <a:pt x="51" y="202"/>
                  </a:lnTo>
                  <a:lnTo>
                    <a:pt x="51" y="202"/>
                  </a:lnTo>
                  <a:lnTo>
                    <a:pt x="53" y="204"/>
                  </a:lnTo>
                  <a:lnTo>
                    <a:pt x="53" y="204"/>
                  </a:lnTo>
                  <a:lnTo>
                    <a:pt x="54" y="204"/>
                  </a:lnTo>
                  <a:lnTo>
                    <a:pt x="54" y="206"/>
                  </a:lnTo>
                  <a:lnTo>
                    <a:pt x="55" y="206"/>
                  </a:lnTo>
                  <a:lnTo>
                    <a:pt x="55" y="206"/>
                  </a:lnTo>
                  <a:lnTo>
                    <a:pt x="57" y="206"/>
                  </a:lnTo>
                  <a:lnTo>
                    <a:pt x="66" y="204"/>
                  </a:lnTo>
                  <a:lnTo>
                    <a:pt x="70" y="214"/>
                  </a:lnTo>
                  <a:lnTo>
                    <a:pt x="62" y="219"/>
                  </a:lnTo>
                  <a:lnTo>
                    <a:pt x="60" y="221"/>
                  </a:lnTo>
                  <a:lnTo>
                    <a:pt x="60" y="223"/>
                  </a:lnTo>
                  <a:lnTo>
                    <a:pt x="62" y="225"/>
                  </a:lnTo>
                  <a:lnTo>
                    <a:pt x="71" y="237"/>
                  </a:lnTo>
                  <a:lnTo>
                    <a:pt x="72" y="238"/>
                  </a:lnTo>
                  <a:lnTo>
                    <a:pt x="72" y="238"/>
                  </a:lnTo>
                  <a:lnTo>
                    <a:pt x="74" y="240"/>
                  </a:lnTo>
                  <a:lnTo>
                    <a:pt x="74" y="240"/>
                  </a:lnTo>
                  <a:lnTo>
                    <a:pt x="75" y="240"/>
                  </a:lnTo>
                  <a:lnTo>
                    <a:pt x="75" y="240"/>
                  </a:lnTo>
                  <a:lnTo>
                    <a:pt x="76" y="238"/>
                  </a:lnTo>
                  <a:lnTo>
                    <a:pt x="84" y="233"/>
                  </a:lnTo>
                  <a:lnTo>
                    <a:pt x="92" y="240"/>
                  </a:lnTo>
                  <a:lnTo>
                    <a:pt x="88" y="248"/>
                  </a:lnTo>
                  <a:lnTo>
                    <a:pt x="88" y="250"/>
                  </a:lnTo>
                  <a:lnTo>
                    <a:pt x="89" y="252"/>
                  </a:lnTo>
                  <a:lnTo>
                    <a:pt x="91" y="253"/>
                  </a:lnTo>
                  <a:lnTo>
                    <a:pt x="105" y="259"/>
                  </a:lnTo>
                  <a:lnTo>
                    <a:pt x="106" y="259"/>
                  </a:lnTo>
                  <a:lnTo>
                    <a:pt x="106" y="259"/>
                  </a:lnTo>
                  <a:lnTo>
                    <a:pt x="108" y="259"/>
                  </a:lnTo>
                  <a:lnTo>
                    <a:pt x="109" y="259"/>
                  </a:lnTo>
                  <a:lnTo>
                    <a:pt x="109" y="259"/>
                  </a:lnTo>
                  <a:lnTo>
                    <a:pt x="110" y="258"/>
                  </a:lnTo>
                  <a:lnTo>
                    <a:pt x="110" y="257"/>
                  </a:lnTo>
                  <a:lnTo>
                    <a:pt x="114" y="249"/>
                  </a:lnTo>
                  <a:lnTo>
                    <a:pt x="125" y="250"/>
                  </a:lnTo>
                  <a:lnTo>
                    <a:pt x="126" y="259"/>
                  </a:lnTo>
                  <a:lnTo>
                    <a:pt x="126" y="261"/>
                  </a:lnTo>
                  <a:lnTo>
                    <a:pt x="126" y="261"/>
                  </a:lnTo>
                  <a:lnTo>
                    <a:pt x="127" y="262"/>
                  </a:lnTo>
                  <a:lnTo>
                    <a:pt x="127" y="262"/>
                  </a:lnTo>
                  <a:lnTo>
                    <a:pt x="129" y="262"/>
                  </a:lnTo>
                  <a:lnTo>
                    <a:pt x="129" y="262"/>
                  </a:lnTo>
                  <a:lnTo>
                    <a:pt x="130" y="263"/>
                  </a:lnTo>
                  <a:lnTo>
                    <a:pt x="130" y="263"/>
                  </a:lnTo>
                  <a:lnTo>
                    <a:pt x="146" y="261"/>
                  </a:lnTo>
                  <a:lnTo>
                    <a:pt x="148" y="261"/>
                  </a:lnTo>
                  <a:lnTo>
                    <a:pt x="149" y="258"/>
                  </a:lnTo>
                  <a:lnTo>
                    <a:pt x="149" y="257"/>
                  </a:lnTo>
                  <a:lnTo>
                    <a:pt x="148" y="248"/>
                  </a:lnTo>
                  <a:lnTo>
                    <a:pt x="157" y="244"/>
                  </a:lnTo>
                  <a:lnTo>
                    <a:pt x="163" y="250"/>
                  </a:lnTo>
                  <a:lnTo>
                    <a:pt x="164" y="252"/>
                  </a:lnTo>
                  <a:lnTo>
                    <a:pt x="165" y="252"/>
                  </a:lnTo>
                  <a:lnTo>
                    <a:pt x="167" y="253"/>
                  </a:lnTo>
                  <a:lnTo>
                    <a:pt x="167" y="253"/>
                  </a:lnTo>
                  <a:lnTo>
                    <a:pt x="167" y="253"/>
                  </a:lnTo>
                  <a:lnTo>
                    <a:pt x="168" y="253"/>
                  </a:lnTo>
                  <a:lnTo>
                    <a:pt x="169" y="252"/>
                  </a:lnTo>
                  <a:lnTo>
                    <a:pt x="182" y="242"/>
                  </a:lnTo>
                  <a:lnTo>
                    <a:pt x="184" y="241"/>
                  </a:lnTo>
                  <a:lnTo>
                    <a:pt x="184" y="238"/>
                  </a:lnTo>
                  <a:lnTo>
                    <a:pt x="182" y="237"/>
                  </a:lnTo>
                  <a:lnTo>
                    <a:pt x="177" y="229"/>
                  </a:lnTo>
                  <a:lnTo>
                    <a:pt x="184" y="221"/>
                  </a:lnTo>
                  <a:lnTo>
                    <a:pt x="191" y="224"/>
                  </a:lnTo>
                  <a:lnTo>
                    <a:pt x="193" y="225"/>
                  </a:lnTo>
                  <a:lnTo>
                    <a:pt x="193" y="225"/>
                  </a:lnTo>
                  <a:lnTo>
                    <a:pt x="194" y="224"/>
                  </a:lnTo>
                  <a:lnTo>
                    <a:pt x="195" y="224"/>
                  </a:lnTo>
                  <a:lnTo>
                    <a:pt x="195" y="224"/>
                  </a:lnTo>
                  <a:lnTo>
                    <a:pt x="197" y="224"/>
                  </a:lnTo>
                  <a:lnTo>
                    <a:pt x="197" y="223"/>
                  </a:lnTo>
                  <a:lnTo>
                    <a:pt x="203" y="208"/>
                  </a:lnTo>
                  <a:lnTo>
                    <a:pt x="203" y="206"/>
                  </a:lnTo>
                  <a:lnTo>
                    <a:pt x="203" y="204"/>
                  </a:lnTo>
                  <a:lnTo>
                    <a:pt x="202" y="203"/>
                  </a:lnTo>
                  <a:lnTo>
                    <a:pt x="193" y="199"/>
                  </a:lnTo>
                  <a:lnTo>
                    <a:pt x="194" y="189"/>
                  </a:lnTo>
                  <a:lnTo>
                    <a:pt x="203" y="187"/>
                  </a:lnTo>
                  <a:lnTo>
                    <a:pt x="204" y="187"/>
                  </a:lnTo>
                  <a:lnTo>
                    <a:pt x="206" y="185"/>
                  </a:lnTo>
                  <a:lnTo>
                    <a:pt x="207" y="183"/>
                  </a:lnTo>
                  <a:lnTo>
                    <a:pt x="204" y="168"/>
                  </a:lnTo>
                  <a:lnTo>
                    <a:pt x="204" y="165"/>
                  </a:lnTo>
                  <a:lnTo>
                    <a:pt x="203" y="164"/>
                  </a:lnTo>
                  <a:lnTo>
                    <a:pt x="201" y="164"/>
                  </a:lnTo>
                  <a:lnTo>
                    <a:pt x="191" y="165"/>
                  </a:lnTo>
                  <a:lnTo>
                    <a:pt x="187" y="155"/>
                  </a:lnTo>
                  <a:lnTo>
                    <a:pt x="195" y="149"/>
                  </a:lnTo>
                  <a:lnTo>
                    <a:pt x="197" y="148"/>
                  </a:lnTo>
                  <a:lnTo>
                    <a:pt x="197" y="146"/>
                  </a:lnTo>
                  <a:lnTo>
                    <a:pt x="195" y="144"/>
                  </a:lnTo>
                  <a:lnTo>
                    <a:pt x="186" y="131"/>
                  </a:lnTo>
                  <a:lnTo>
                    <a:pt x="185" y="130"/>
                  </a:lnTo>
                  <a:lnTo>
                    <a:pt x="182" y="130"/>
                  </a:lnTo>
                  <a:lnTo>
                    <a:pt x="181" y="130"/>
                  </a:lnTo>
                  <a:lnTo>
                    <a:pt x="173" y="136"/>
                  </a:lnTo>
                  <a:lnTo>
                    <a:pt x="165" y="130"/>
                  </a:lnTo>
                  <a:lnTo>
                    <a:pt x="168" y="121"/>
                  </a:lnTo>
                  <a:lnTo>
                    <a:pt x="169" y="119"/>
                  </a:lnTo>
                  <a:lnTo>
                    <a:pt x="168" y="117"/>
                  </a:lnTo>
                  <a:lnTo>
                    <a:pt x="167" y="115"/>
                  </a:lnTo>
                  <a:lnTo>
                    <a:pt x="152" y="110"/>
                  </a:lnTo>
                  <a:lnTo>
                    <a:pt x="149" y="109"/>
                  </a:lnTo>
                  <a:lnTo>
                    <a:pt x="148" y="110"/>
                  </a:lnTo>
                  <a:lnTo>
                    <a:pt x="147" y="111"/>
                  </a:lnTo>
                  <a:lnTo>
                    <a:pt x="143" y="121"/>
                  </a:lnTo>
                  <a:lnTo>
                    <a:pt x="132" y="119"/>
                  </a:lnTo>
                  <a:lnTo>
                    <a:pt x="131" y="110"/>
                  </a:lnTo>
                  <a:lnTo>
                    <a:pt x="131" y="108"/>
                  </a:lnTo>
                  <a:lnTo>
                    <a:pt x="129" y="106"/>
                  </a:lnTo>
                  <a:lnTo>
                    <a:pt x="127" y="106"/>
                  </a:lnTo>
                  <a:close/>
                  <a:moveTo>
                    <a:pt x="250" y="94"/>
                  </a:moveTo>
                  <a:lnTo>
                    <a:pt x="242" y="94"/>
                  </a:lnTo>
                  <a:lnTo>
                    <a:pt x="241" y="96"/>
                  </a:lnTo>
                  <a:lnTo>
                    <a:pt x="241" y="97"/>
                  </a:lnTo>
                  <a:lnTo>
                    <a:pt x="241" y="102"/>
                  </a:lnTo>
                  <a:lnTo>
                    <a:pt x="235" y="105"/>
                  </a:lnTo>
                  <a:lnTo>
                    <a:pt x="232" y="101"/>
                  </a:lnTo>
                  <a:lnTo>
                    <a:pt x="231" y="100"/>
                  </a:lnTo>
                  <a:lnTo>
                    <a:pt x="229" y="100"/>
                  </a:lnTo>
                  <a:lnTo>
                    <a:pt x="223" y="105"/>
                  </a:lnTo>
                  <a:lnTo>
                    <a:pt x="221" y="106"/>
                  </a:lnTo>
                  <a:lnTo>
                    <a:pt x="223" y="108"/>
                  </a:lnTo>
                  <a:lnTo>
                    <a:pt x="225" y="111"/>
                  </a:lnTo>
                  <a:lnTo>
                    <a:pt x="220" y="117"/>
                  </a:lnTo>
                  <a:lnTo>
                    <a:pt x="216" y="114"/>
                  </a:lnTo>
                  <a:lnTo>
                    <a:pt x="215" y="114"/>
                  </a:lnTo>
                  <a:lnTo>
                    <a:pt x="214" y="115"/>
                  </a:lnTo>
                  <a:lnTo>
                    <a:pt x="210" y="122"/>
                  </a:lnTo>
                  <a:lnTo>
                    <a:pt x="210" y="125"/>
                  </a:lnTo>
                  <a:lnTo>
                    <a:pt x="211" y="125"/>
                  </a:lnTo>
                  <a:lnTo>
                    <a:pt x="216" y="127"/>
                  </a:lnTo>
                  <a:lnTo>
                    <a:pt x="215" y="134"/>
                  </a:lnTo>
                  <a:lnTo>
                    <a:pt x="210" y="135"/>
                  </a:lnTo>
                  <a:lnTo>
                    <a:pt x="208" y="135"/>
                  </a:lnTo>
                  <a:lnTo>
                    <a:pt x="208" y="138"/>
                  </a:lnTo>
                  <a:lnTo>
                    <a:pt x="208" y="144"/>
                  </a:lnTo>
                  <a:lnTo>
                    <a:pt x="210" y="146"/>
                  </a:lnTo>
                  <a:lnTo>
                    <a:pt x="211" y="146"/>
                  </a:lnTo>
                  <a:lnTo>
                    <a:pt x="216" y="146"/>
                  </a:lnTo>
                  <a:lnTo>
                    <a:pt x="219" y="152"/>
                  </a:lnTo>
                  <a:lnTo>
                    <a:pt x="214" y="156"/>
                  </a:lnTo>
                  <a:lnTo>
                    <a:pt x="214" y="157"/>
                  </a:lnTo>
                  <a:lnTo>
                    <a:pt x="214" y="159"/>
                  </a:lnTo>
                  <a:lnTo>
                    <a:pt x="218" y="164"/>
                  </a:lnTo>
                  <a:lnTo>
                    <a:pt x="219" y="165"/>
                  </a:lnTo>
                  <a:lnTo>
                    <a:pt x="220" y="165"/>
                  </a:lnTo>
                  <a:lnTo>
                    <a:pt x="225" y="161"/>
                  </a:lnTo>
                  <a:lnTo>
                    <a:pt x="231" y="166"/>
                  </a:lnTo>
                  <a:lnTo>
                    <a:pt x="228" y="172"/>
                  </a:lnTo>
                  <a:lnTo>
                    <a:pt x="228" y="173"/>
                  </a:lnTo>
                  <a:lnTo>
                    <a:pt x="229" y="174"/>
                  </a:lnTo>
                  <a:lnTo>
                    <a:pt x="236" y="177"/>
                  </a:lnTo>
                  <a:lnTo>
                    <a:pt x="237" y="177"/>
                  </a:lnTo>
                  <a:lnTo>
                    <a:pt x="239" y="176"/>
                  </a:lnTo>
                  <a:lnTo>
                    <a:pt x="241" y="172"/>
                  </a:lnTo>
                  <a:lnTo>
                    <a:pt x="248" y="172"/>
                  </a:lnTo>
                  <a:lnTo>
                    <a:pt x="249" y="177"/>
                  </a:lnTo>
                  <a:lnTo>
                    <a:pt x="249" y="178"/>
                  </a:lnTo>
                  <a:lnTo>
                    <a:pt x="250" y="180"/>
                  </a:lnTo>
                  <a:lnTo>
                    <a:pt x="258" y="178"/>
                  </a:lnTo>
                  <a:lnTo>
                    <a:pt x="259" y="178"/>
                  </a:lnTo>
                  <a:lnTo>
                    <a:pt x="259" y="177"/>
                  </a:lnTo>
                  <a:lnTo>
                    <a:pt x="259" y="172"/>
                  </a:lnTo>
                  <a:lnTo>
                    <a:pt x="266" y="169"/>
                  </a:lnTo>
                  <a:lnTo>
                    <a:pt x="269" y="173"/>
                  </a:lnTo>
                  <a:lnTo>
                    <a:pt x="270" y="174"/>
                  </a:lnTo>
                  <a:lnTo>
                    <a:pt x="271" y="173"/>
                  </a:lnTo>
                  <a:lnTo>
                    <a:pt x="278" y="169"/>
                  </a:lnTo>
                  <a:lnTo>
                    <a:pt x="279" y="168"/>
                  </a:lnTo>
                  <a:lnTo>
                    <a:pt x="278" y="166"/>
                  </a:lnTo>
                  <a:lnTo>
                    <a:pt x="275" y="163"/>
                  </a:lnTo>
                  <a:lnTo>
                    <a:pt x="280" y="156"/>
                  </a:lnTo>
                  <a:lnTo>
                    <a:pt x="284" y="159"/>
                  </a:lnTo>
                  <a:lnTo>
                    <a:pt x="286" y="159"/>
                  </a:lnTo>
                  <a:lnTo>
                    <a:pt x="287" y="157"/>
                  </a:lnTo>
                  <a:lnTo>
                    <a:pt x="291" y="151"/>
                  </a:lnTo>
                  <a:lnTo>
                    <a:pt x="291" y="149"/>
                  </a:lnTo>
                  <a:lnTo>
                    <a:pt x="290" y="148"/>
                  </a:lnTo>
                  <a:lnTo>
                    <a:pt x="284" y="147"/>
                  </a:lnTo>
                  <a:lnTo>
                    <a:pt x="286" y="139"/>
                  </a:lnTo>
                  <a:lnTo>
                    <a:pt x="291" y="139"/>
                  </a:lnTo>
                  <a:lnTo>
                    <a:pt x="292" y="138"/>
                  </a:lnTo>
                  <a:lnTo>
                    <a:pt x="292" y="136"/>
                  </a:lnTo>
                  <a:lnTo>
                    <a:pt x="292" y="129"/>
                  </a:lnTo>
                  <a:lnTo>
                    <a:pt x="291" y="127"/>
                  </a:lnTo>
                  <a:lnTo>
                    <a:pt x="290" y="127"/>
                  </a:lnTo>
                  <a:lnTo>
                    <a:pt x="284" y="129"/>
                  </a:lnTo>
                  <a:lnTo>
                    <a:pt x="282" y="121"/>
                  </a:lnTo>
                  <a:lnTo>
                    <a:pt x="287" y="118"/>
                  </a:lnTo>
                  <a:lnTo>
                    <a:pt x="287" y="117"/>
                  </a:lnTo>
                  <a:lnTo>
                    <a:pt x="287" y="115"/>
                  </a:lnTo>
                  <a:lnTo>
                    <a:pt x="283" y="109"/>
                  </a:lnTo>
                  <a:lnTo>
                    <a:pt x="282" y="109"/>
                  </a:lnTo>
                  <a:lnTo>
                    <a:pt x="280" y="109"/>
                  </a:lnTo>
                  <a:lnTo>
                    <a:pt x="276" y="111"/>
                  </a:lnTo>
                  <a:lnTo>
                    <a:pt x="270" y="108"/>
                  </a:lnTo>
                  <a:lnTo>
                    <a:pt x="273" y="102"/>
                  </a:lnTo>
                  <a:lnTo>
                    <a:pt x="273" y="101"/>
                  </a:lnTo>
                  <a:lnTo>
                    <a:pt x="271" y="100"/>
                  </a:lnTo>
                  <a:lnTo>
                    <a:pt x="265" y="97"/>
                  </a:lnTo>
                  <a:lnTo>
                    <a:pt x="263" y="97"/>
                  </a:lnTo>
                  <a:lnTo>
                    <a:pt x="262" y="97"/>
                  </a:lnTo>
                  <a:lnTo>
                    <a:pt x="259" y="102"/>
                  </a:lnTo>
                  <a:lnTo>
                    <a:pt x="253" y="101"/>
                  </a:lnTo>
                  <a:lnTo>
                    <a:pt x="252" y="96"/>
                  </a:lnTo>
                  <a:lnTo>
                    <a:pt x="252" y="94"/>
                  </a:lnTo>
                  <a:lnTo>
                    <a:pt x="250" y="94"/>
                  </a:lnTo>
                  <a:close/>
                  <a:moveTo>
                    <a:pt x="149" y="0"/>
                  </a:moveTo>
                  <a:lnTo>
                    <a:pt x="173" y="4"/>
                  </a:lnTo>
                  <a:lnTo>
                    <a:pt x="195" y="15"/>
                  </a:lnTo>
                  <a:lnTo>
                    <a:pt x="214" y="30"/>
                  </a:lnTo>
                  <a:lnTo>
                    <a:pt x="225" y="51"/>
                  </a:lnTo>
                  <a:lnTo>
                    <a:pt x="232" y="75"/>
                  </a:lnTo>
                  <a:lnTo>
                    <a:pt x="241" y="72"/>
                  </a:lnTo>
                  <a:lnTo>
                    <a:pt x="252" y="72"/>
                  </a:lnTo>
                  <a:lnTo>
                    <a:pt x="273" y="75"/>
                  </a:lnTo>
                  <a:lnTo>
                    <a:pt x="290" y="84"/>
                  </a:lnTo>
                  <a:lnTo>
                    <a:pt x="304" y="98"/>
                  </a:lnTo>
                  <a:lnTo>
                    <a:pt x="313" y="117"/>
                  </a:lnTo>
                  <a:lnTo>
                    <a:pt x="317" y="136"/>
                  </a:lnTo>
                  <a:lnTo>
                    <a:pt x="314" y="155"/>
                  </a:lnTo>
                  <a:lnTo>
                    <a:pt x="307" y="172"/>
                  </a:lnTo>
                  <a:lnTo>
                    <a:pt x="295" y="185"/>
                  </a:lnTo>
                  <a:lnTo>
                    <a:pt x="284" y="194"/>
                  </a:lnTo>
                  <a:lnTo>
                    <a:pt x="271" y="199"/>
                  </a:lnTo>
                  <a:lnTo>
                    <a:pt x="257" y="202"/>
                  </a:lnTo>
                  <a:lnTo>
                    <a:pt x="219" y="202"/>
                  </a:lnTo>
                  <a:lnTo>
                    <a:pt x="219" y="206"/>
                  </a:lnTo>
                  <a:lnTo>
                    <a:pt x="219" y="210"/>
                  </a:lnTo>
                  <a:lnTo>
                    <a:pt x="218" y="214"/>
                  </a:lnTo>
                  <a:lnTo>
                    <a:pt x="211" y="229"/>
                  </a:lnTo>
                  <a:lnTo>
                    <a:pt x="208" y="233"/>
                  </a:lnTo>
                  <a:lnTo>
                    <a:pt x="204" y="237"/>
                  </a:lnTo>
                  <a:lnTo>
                    <a:pt x="199" y="240"/>
                  </a:lnTo>
                  <a:lnTo>
                    <a:pt x="198" y="244"/>
                  </a:lnTo>
                  <a:lnTo>
                    <a:pt x="197" y="248"/>
                  </a:lnTo>
                  <a:lnTo>
                    <a:pt x="194" y="252"/>
                  </a:lnTo>
                  <a:lnTo>
                    <a:pt x="191" y="255"/>
                  </a:lnTo>
                  <a:lnTo>
                    <a:pt x="178" y="265"/>
                  </a:lnTo>
                  <a:lnTo>
                    <a:pt x="174" y="266"/>
                  </a:lnTo>
                  <a:lnTo>
                    <a:pt x="170" y="267"/>
                  </a:lnTo>
                  <a:lnTo>
                    <a:pt x="167" y="269"/>
                  </a:lnTo>
                  <a:lnTo>
                    <a:pt x="163" y="267"/>
                  </a:lnTo>
                  <a:lnTo>
                    <a:pt x="159" y="273"/>
                  </a:lnTo>
                  <a:lnTo>
                    <a:pt x="153" y="275"/>
                  </a:lnTo>
                  <a:lnTo>
                    <a:pt x="147" y="276"/>
                  </a:lnTo>
                  <a:lnTo>
                    <a:pt x="131" y="279"/>
                  </a:lnTo>
                  <a:lnTo>
                    <a:pt x="130" y="279"/>
                  </a:lnTo>
                  <a:lnTo>
                    <a:pt x="125" y="278"/>
                  </a:lnTo>
                  <a:lnTo>
                    <a:pt x="119" y="276"/>
                  </a:lnTo>
                  <a:lnTo>
                    <a:pt x="115" y="274"/>
                  </a:lnTo>
                  <a:lnTo>
                    <a:pt x="112" y="275"/>
                  </a:lnTo>
                  <a:lnTo>
                    <a:pt x="106" y="275"/>
                  </a:lnTo>
                  <a:lnTo>
                    <a:pt x="102" y="275"/>
                  </a:lnTo>
                  <a:lnTo>
                    <a:pt x="98" y="274"/>
                  </a:lnTo>
                  <a:lnTo>
                    <a:pt x="84" y="267"/>
                  </a:lnTo>
                  <a:lnTo>
                    <a:pt x="79" y="265"/>
                  </a:lnTo>
                  <a:lnTo>
                    <a:pt x="75" y="261"/>
                  </a:lnTo>
                  <a:lnTo>
                    <a:pt x="74" y="255"/>
                  </a:lnTo>
                  <a:lnTo>
                    <a:pt x="68" y="254"/>
                  </a:lnTo>
                  <a:lnTo>
                    <a:pt x="64" y="253"/>
                  </a:lnTo>
                  <a:lnTo>
                    <a:pt x="60" y="250"/>
                  </a:lnTo>
                  <a:lnTo>
                    <a:pt x="58" y="248"/>
                  </a:lnTo>
                  <a:lnTo>
                    <a:pt x="49" y="235"/>
                  </a:lnTo>
                  <a:lnTo>
                    <a:pt x="46" y="229"/>
                  </a:lnTo>
                  <a:lnTo>
                    <a:pt x="45" y="224"/>
                  </a:lnTo>
                  <a:lnTo>
                    <a:pt x="45" y="219"/>
                  </a:lnTo>
                  <a:lnTo>
                    <a:pt x="45" y="218"/>
                  </a:lnTo>
                  <a:lnTo>
                    <a:pt x="41" y="215"/>
                  </a:lnTo>
                  <a:lnTo>
                    <a:pt x="38" y="210"/>
                  </a:lnTo>
                  <a:lnTo>
                    <a:pt x="36" y="203"/>
                  </a:lnTo>
                  <a:lnTo>
                    <a:pt x="36" y="199"/>
                  </a:lnTo>
                  <a:lnTo>
                    <a:pt x="21" y="191"/>
                  </a:lnTo>
                  <a:lnTo>
                    <a:pt x="11" y="181"/>
                  </a:lnTo>
                  <a:lnTo>
                    <a:pt x="3" y="166"/>
                  </a:lnTo>
                  <a:lnTo>
                    <a:pt x="0" y="151"/>
                  </a:lnTo>
                  <a:lnTo>
                    <a:pt x="3" y="134"/>
                  </a:lnTo>
                  <a:lnTo>
                    <a:pt x="11" y="121"/>
                  </a:lnTo>
                  <a:lnTo>
                    <a:pt x="21" y="109"/>
                  </a:lnTo>
                  <a:lnTo>
                    <a:pt x="36" y="102"/>
                  </a:lnTo>
                  <a:lnTo>
                    <a:pt x="53" y="100"/>
                  </a:lnTo>
                  <a:lnTo>
                    <a:pt x="67" y="100"/>
                  </a:lnTo>
                  <a:lnTo>
                    <a:pt x="66" y="92"/>
                  </a:lnTo>
                  <a:lnTo>
                    <a:pt x="66" y="83"/>
                  </a:lnTo>
                  <a:lnTo>
                    <a:pt x="68" y="60"/>
                  </a:lnTo>
                  <a:lnTo>
                    <a:pt x="77" y="41"/>
                  </a:lnTo>
                  <a:lnTo>
                    <a:pt x="91" y="24"/>
                  </a:lnTo>
                  <a:lnTo>
                    <a:pt x="108" y="11"/>
                  </a:lnTo>
                  <a:lnTo>
                    <a:pt x="127"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0" name="Freeform 233"/>
          <p:cNvSpPr>
            <a:spLocks noEditPoints="1"/>
          </p:cNvSpPr>
          <p:nvPr/>
        </p:nvSpPr>
        <p:spPr bwMode="auto">
          <a:xfrm>
            <a:off x="712683" y="2994200"/>
            <a:ext cx="382868" cy="318927"/>
          </a:xfrm>
          <a:custGeom>
            <a:avLst/>
            <a:gdLst>
              <a:gd name="T0" fmla="*/ 51 w 317"/>
              <a:gd name="T1" fmla="*/ 206 h 274"/>
              <a:gd name="T2" fmla="*/ 51 w 317"/>
              <a:gd name="T3" fmla="*/ 258 h 274"/>
              <a:gd name="T4" fmla="*/ 91 w 317"/>
              <a:gd name="T5" fmla="*/ 258 h 274"/>
              <a:gd name="T6" fmla="*/ 91 w 317"/>
              <a:gd name="T7" fmla="*/ 206 h 274"/>
              <a:gd name="T8" fmla="*/ 51 w 317"/>
              <a:gd name="T9" fmla="*/ 206 h 274"/>
              <a:gd name="T10" fmla="*/ 114 w 317"/>
              <a:gd name="T11" fmla="*/ 159 h 274"/>
              <a:gd name="T12" fmla="*/ 114 w 317"/>
              <a:gd name="T13" fmla="*/ 258 h 274"/>
              <a:gd name="T14" fmla="*/ 154 w 317"/>
              <a:gd name="T15" fmla="*/ 258 h 274"/>
              <a:gd name="T16" fmla="*/ 154 w 317"/>
              <a:gd name="T17" fmla="*/ 159 h 274"/>
              <a:gd name="T18" fmla="*/ 114 w 317"/>
              <a:gd name="T19" fmla="*/ 159 h 274"/>
              <a:gd name="T20" fmla="*/ 197 w 317"/>
              <a:gd name="T21" fmla="*/ 79 h 274"/>
              <a:gd name="T22" fmla="*/ 154 w 317"/>
              <a:gd name="T23" fmla="*/ 122 h 274"/>
              <a:gd name="T24" fmla="*/ 177 w 317"/>
              <a:gd name="T25" fmla="*/ 122 h 274"/>
              <a:gd name="T26" fmla="*/ 177 w 317"/>
              <a:gd name="T27" fmla="*/ 258 h 274"/>
              <a:gd name="T28" fmla="*/ 217 w 317"/>
              <a:gd name="T29" fmla="*/ 258 h 274"/>
              <a:gd name="T30" fmla="*/ 217 w 317"/>
              <a:gd name="T31" fmla="*/ 122 h 274"/>
              <a:gd name="T32" fmla="*/ 241 w 317"/>
              <a:gd name="T33" fmla="*/ 122 h 274"/>
              <a:gd name="T34" fmla="*/ 197 w 317"/>
              <a:gd name="T35" fmla="*/ 79 h 274"/>
              <a:gd name="T36" fmla="*/ 149 w 317"/>
              <a:gd name="T37" fmla="*/ 0 h 274"/>
              <a:gd name="T38" fmla="*/ 173 w 317"/>
              <a:gd name="T39" fmla="*/ 4 h 274"/>
              <a:gd name="T40" fmla="*/ 195 w 317"/>
              <a:gd name="T41" fmla="*/ 15 h 274"/>
              <a:gd name="T42" fmla="*/ 213 w 317"/>
              <a:gd name="T43" fmla="*/ 32 h 274"/>
              <a:gd name="T44" fmla="*/ 225 w 317"/>
              <a:gd name="T45" fmla="*/ 51 h 274"/>
              <a:gd name="T46" fmla="*/ 232 w 317"/>
              <a:gd name="T47" fmla="*/ 76 h 274"/>
              <a:gd name="T48" fmla="*/ 241 w 317"/>
              <a:gd name="T49" fmla="*/ 74 h 274"/>
              <a:gd name="T50" fmla="*/ 251 w 317"/>
              <a:gd name="T51" fmla="*/ 72 h 274"/>
              <a:gd name="T52" fmla="*/ 272 w 317"/>
              <a:gd name="T53" fmla="*/ 76 h 274"/>
              <a:gd name="T54" fmla="*/ 289 w 317"/>
              <a:gd name="T55" fmla="*/ 85 h 274"/>
              <a:gd name="T56" fmla="*/ 304 w 317"/>
              <a:gd name="T57" fmla="*/ 99 h 274"/>
              <a:gd name="T58" fmla="*/ 313 w 317"/>
              <a:gd name="T59" fmla="*/ 117 h 274"/>
              <a:gd name="T60" fmla="*/ 317 w 317"/>
              <a:gd name="T61" fmla="*/ 138 h 274"/>
              <a:gd name="T62" fmla="*/ 314 w 317"/>
              <a:gd name="T63" fmla="*/ 156 h 274"/>
              <a:gd name="T64" fmla="*/ 306 w 317"/>
              <a:gd name="T65" fmla="*/ 172 h 274"/>
              <a:gd name="T66" fmla="*/ 294 w 317"/>
              <a:gd name="T67" fmla="*/ 186 h 274"/>
              <a:gd name="T68" fmla="*/ 284 w 317"/>
              <a:gd name="T69" fmla="*/ 195 h 274"/>
              <a:gd name="T70" fmla="*/ 271 w 317"/>
              <a:gd name="T71" fmla="*/ 201 h 274"/>
              <a:gd name="T72" fmla="*/ 256 w 317"/>
              <a:gd name="T73" fmla="*/ 203 h 274"/>
              <a:gd name="T74" fmla="*/ 233 w 317"/>
              <a:gd name="T75" fmla="*/ 203 h 274"/>
              <a:gd name="T76" fmla="*/ 233 w 317"/>
              <a:gd name="T77" fmla="*/ 274 h 274"/>
              <a:gd name="T78" fmla="*/ 35 w 317"/>
              <a:gd name="T79" fmla="*/ 274 h 274"/>
              <a:gd name="T80" fmla="*/ 35 w 317"/>
              <a:gd name="T81" fmla="*/ 199 h 274"/>
              <a:gd name="T82" fmla="*/ 21 w 317"/>
              <a:gd name="T83" fmla="*/ 193 h 274"/>
              <a:gd name="T84" fmla="*/ 10 w 317"/>
              <a:gd name="T85" fmla="*/ 181 h 274"/>
              <a:gd name="T86" fmla="*/ 2 w 317"/>
              <a:gd name="T87" fmla="*/ 168 h 274"/>
              <a:gd name="T88" fmla="*/ 0 w 317"/>
              <a:gd name="T89" fmla="*/ 151 h 274"/>
              <a:gd name="T90" fmla="*/ 2 w 317"/>
              <a:gd name="T91" fmla="*/ 135 h 274"/>
              <a:gd name="T92" fmla="*/ 10 w 317"/>
              <a:gd name="T93" fmla="*/ 121 h 274"/>
              <a:gd name="T94" fmla="*/ 21 w 317"/>
              <a:gd name="T95" fmla="*/ 110 h 274"/>
              <a:gd name="T96" fmla="*/ 35 w 317"/>
              <a:gd name="T97" fmla="*/ 102 h 274"/>
              <a:gd name="T98" fmla="*/ 52 w 317"/>
              <a:gd name="T99" fmla="*/ 100 h 274"/>
              <a:gd name="T100" fmla="*/ 67 w 317"/>
              <a:gd name="T101" fmla="*/ 100 h 274"/>
              <a:gd name="T102" fmla="*/ 65 w 317"/>
              <a:gd name="T103" fmla="*/ 92 h 274"/>
              <a:gd name="T104" fmla="*/ 65 w 317"/>
              <a:gd name="T105" fmla="*/ 84 h 274"/>
              <a:gd name="T106" fmla="*/ 68 w 317"/>
              <a:gd name="T107" fmla="*/ 62 h 274"/>
              <a:gd name="T108" fmla="*/ 77 w 317"/>
              <a:gd name="T109" fmla="*/ 42 h 274"/>
              <a:gd name="T110" fmla="*/ 90 w 317"/>
              <a:gd name="T111" fmla="*/ 25 h 274"/>
              <a:gd name="T112" fmla="*/ 107 w 317"/>
              <a:gd name="T113" fmla="*/ 12 h 274"/>
              <a:gd name="T114" fmla="*/ 127 w 317"/>
              <a:gd name="T115" fmla="*/ 4 h 274"/>
              <a:gd name="T116" fmla="*/ 149 w 317"/>
              <a:gd name="T1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7" h="274">
                <a:moveTo>
                  <a:pt x="51" y="206"/>
                </a:moveTo>
                <a:lnTo>
                  <a:pt x="51" y="258"/>
                </a:lnTo>
                <a:lnTo>
                  <a:pt x="91" y="258"/>
                </a:lnTo>
                <a:lnTo>
                  <a:pt x="91" y="206"/>
                </a:lnTo>
                <a:lnTo>
                  <a:pt x="51" y="206"/>
                </a:lnTo>
                <a:close/>
                <a:moveTo>
                  <a:pt x="114" y="159"/>
                </a:moveTo>
                <a:lnTo>
                  <a:pt x="114" y="258"/>
                </a:lnTo>
                <a:lnTo>
                  <a:pt x="154" y="258"/>
                </a:lnTo>
                <a:lnTo>
                  <a:pt x="154" y="159"/>
                </a:lnTo>
                <a:lnTo>
                  <a:pt x="114" y="159"/>
                </a:lnTo>
                <a:close/>
                <a:moveTo>
                  <a:pt x="197" y="79"/>
                </a:moveTo>
                <a:lnTo>
                  <a:pt x="154" y="122"/>
                </a:lnTo>
                <a:lnTo>
                  <a:pt x="177" y="122"/>
                </a:lnTo>
                <a:lnTo>
                  <a:pt x="177" y="258"/>
                </a:lnTo>
                <a:lnTo>
                  <a:pt x="217" y="258"/>
                </a:lnTo>
                <a:lnTo>
                  <a:pt x="217" y="122"/>
                </a:lnTo>
                <a:lnTo>
                  <a:pt x="241" y="122"/>
                </a:lnTo>
                <a:lnTo>
                  <a:pt x="197" y="79"/>
                </a:lnTo>
                <a:close/>
                <a:moveTo>
                  <a:pt x="149" y="0"/>
                </a:moveTo>
                <a:lnTo>
                  <a:pt x="173" y="4"/>
                </a:lnTo>
                <a:lnTo>
                  <a:pt x="195" y="15"/>
                </a:lnTo>
                <a:lnTo>
                  <a:pt x="213" y="32"/>
                </a:lnTo>
                <a:lnTo>
                  <a:pt x="225" y="51"/>
                </a:lnTo>
                <a:lnTo>
                  <a:pt x="232" y="76"/>
                </a:lnTo>
                <a:lnTo>
                  <a:pt x="241" y="74"/>
                </a:lnTo>
                <a:lnTo>
                  <a:pt x="251" y="72"/>
                </a:lnTo>
                <a:lnTo>
                  <a:pt x="272" y="76"/>
                </a:lnTo>
                <a:lnTo>
                  <a:pt x="289" y="85"/>
                </a:lnTo>
                <a:lnTo>
                  <a:pt x="304" y="99"/>
                </a:lnTo>
                <a:lnTo>
                  <a:pt x="313" y="117"/>
                </a:lnTo>
                <a:lnTo>
                  <a:pt x="317" y="138"/>
                </a:lnTo>
                <a:lnTo>
                  <a:pt x="314" y="156"/>
                </a:lnTo>
                <a:lnTo>
                  <a:pt x="306" y="172"/>
                </a:lnTo>
                <a:lnTo>
                  <a:pt x="294" y="186"/>
                </a:lnTo>
                <a:lnTo>
                  <a:pt x="284" y="195"/>
                </a:lnTo>
                <a:lnTo>
                  <a:pt x="271" y="201"/>
                </a:lnTo>
                <a:lnTo>
                  <a:pt x="256" y="203"/>
                </a:lnTo>
                <a:lnTo>
                  <a:pt x="233" y="203"/>
                </a:lnTo>
                <a:lnTo>
                  <a:pt x="233" y="274"/>
                </a:lnTo>
                <a:lnTo>
                  <a:pt x="35" y="274"/>
                </a:lnTo>
                <a:lnTo>
                  <a:pt x="35" y="199"/>
                </a:lnTo>
                <a:lnTo>
                  <a:pt x="21" y="193"/>
                </a:lnTo>
                <a:lnTo>
                  <a:pt x="10" y="181"/>
                </a:lnTo>
                <a:lnTo>
                  <a:pt x="2" y="168"/>
                </a:lnTo>
                <a:lnTo>
                  <a:pt x="0" y="151"/>
                </a:lnTo>
                <a:lnTo>
                  <a:pt x="2" y="135"/>
                </a:lnTo>
                <a:lnTo>
                  <a:pt x="10" y="121"/>
                </a:lnTo>
                <a:lnTo>
                  <a:pt x="21" y="110"/>
                </a:lnTo>
                <a:lnTo>
                  <a:pt x="35" y="102"/>
                </a:lnTo>
                <a:lnTo>
                  <a:pt x="52" y="100"/>
                </a:lnTo>
                <a:lnTo>
                  <a:pt x="67" y="100"/>
                </a:lnTo>
                <a:lnTo>
                  <a:pt x="65" y="92"/>
                </a:lnTo>
                <a:lnTo>
                  <a:pt x="65" y="84"/>
                </a:lnTo>
                <a:lnTo>
                  <a:pt x="68" y="62"/>
                </a:lnTo>
                <a:lnTo>
                  <a:pt x="77" y="42"/>
                </a:lnTo>
                <a:lnTo>
                  <a:pt x="90" y="25"/>
                </a:lnTo>
                <a:lnTo>
                  <a:pt x="107" y="12"/>
                </a:lnTo>
                <a:lnTo>
                  <a:pt x="127" y="4"/>
                </a:lnTo>
                <a:lnTo>
                  <a:pt x="149" y="0"/>
                </a:lnTo>
                <a:close/>
              </a:path>
            </a:pathLst>
          </a:custGeom>
          <a:solidFill>
            <a:srgbClr val="1DD1E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nvGrpSpPr>
          <p:cNvPr id="21" name="组合 20"/>
          <p:cNvGrpSpPr/>
          <p:nvPr/>
        </p:nvGrpSpPr>
        <p:grpSpPr>
          <a:xfrm>
            <a:off x="6716943" y="2947825"/>
            <a:ext cx="407757" cy="411677"/>
            <a:chOff x="752608" y="1460396"/>
            <a:chExt cx="500062" cy="523874"/>
          </a:xfrm>
          <a:solidFill>
            <a:srgbClr val="1DD1EF"/>
          </a:solidFill>
        </p:grpSpPr>
        <p:sp>
          <p:nvSpPr>
            <p:cNvPr id="22" name="Freeform 237"/>
            <p:cNvSpPr>
              <a:spLocks noEditPoints="1"/>
            </p:cNvSpPr>
            <p:nvPr/>
          </p:nvSpPr>
          <p:spPr bwMode="auto">
            <a:xfrm>
              <a:off x="752608" y="1460396"/>
              <a:ext cx="500062" cy="523874"/>
            </a:xfrm>
            <a:custGeom>
              <a:avLst/>
              <a:gdLst>
                <a:gd name="T0" fmla="*/ 117 w 315"/>
                <a:gd name="T1" fmla="*/ 116 h 330"/>
                <a:gd name="T2" fmla="*/ 74 w 315"/>
                <a:gd name="T3" fmla="*/ 129 h 330"/>
                <a:gd name="T4" fmla="*/ 66 w 315"/>
                <a:gd name="T5" fmla="*/ 146 h 330"/>
                <a:gd name="T6" fmla="*/ 69 w 315"/>
                <a:gd name="T7" fmla="*/ 241 h 330"/>
                <a:gd name="T8" fmla="*/ 80 w 315"/>
                <a:gd name="T9" fmla="*/ 262 h 330"/>
                <a:gd name="T10" fmla="*/ 115 w 315"/>
                <a:gd name="T11" fmla="*/ 296 h 330"/>
                <a:gd name="T12" fmla="*/ 142 w 315"/>
                <a:gd name="T13" fmla="*/ 313 h 330"/>
                <a:gd name="T14" fmla="*/ 166 w 315"/>
                <a:gd name="T15" fmla="*/ 313 h 330"/>
                <a:gd name="T16" fmla="*/ 193 w 315"/>
                <a:gd name="T17" fmla="*/ 296 h 330"/>
                <a:gd name="T18" fmla="*/ 229 w 315"/>
                <a:gd name="T19" fmla="*/ 262 h 330"/>
                <a:gd name="T20" fmla="*/ 239 w 315"/>
                <a:gd name="T21" fmla="*/ 241 h 330"/>
                <a:gd name="T22" fmla="*/ 242 w 315"/>
                <a:gd name="T23" fmla="*/ 146 h 330"/>
                <a:gd name="T24" fmla="*/ 234 w 315"/>
                <a:gd name="T25" fmla="*/ 129 h 330"/>
                <a:gd name="T26" fmla="*/ 191 w 315"/>
                <a:gd name="T27" fmla="*/ 116 h 330"/>
                <a:gd name="T28" fmla="*/ 148 w 315"/>
                <a:gd name="T29" fmla="*/ 0 h 330"/>
                <a:gd name="T30" fmla="*/ 195 w 315"/>
                <a:gd name="T31" fmla="*/ 15 h 330"/>
                <a:gd name="T32" fmla="*/ 225 w 315"/>
                <a:gd name="T33" fmla="*/ 51 h 330"/>
                <a:gd name="T34" fmla="*/ 241 w 315"/>
                <a:gd name="T35" fmla="*/ 72 h 330"/>
                <a:gd name="T36" fmla="*/ 271 w 315"/>
                <a:gd name="T37" fmla="*/ 75 h 330"/>
                <a:gd name="T38" fmla="*/ 303 w 315"/>
                <a:gd name="T39" fmla="*/ 99 h 330"/>
                <a:gd name="T40" fmla="*/ 315 w 315"/>
                <a:gd name="T41" fmla="*/ 137 h 330"/>
                <a:gd name="T42" fmla="*/ 306 w 315"/>
                <a:gd name="T43" fmla="*/ 172 h 330"/>
                <a:gd name="T44" fmla="*/ 284 w 315"/>
                <a:gd name="T45" fmla="*/ 194 h 330"/>
                <a:gd name="T46" fmla="*/ 258 w 315"/>
                <a:gd name="T47" fmla="*/ 202 h 330"/>
                <a:gd name="T48" fmla="*/ 255 w 315"/>
                <a:gd name="T49" fmla="*/ 245 h 330"/>
                <a:gd name="T50" fmla="*/ 241 w 315"/>
                <a:gd name="T51" fmla="*/ 274 h 330"/>
                <a:gd name="T52" fmla="*/ 201 w 315"/>
                <a:gd name="T53" fmla="*/ 311 h 330"/>
                <a:gd name="T54" fmla="*/ 170 w 315"/>
                <a:gd name="T55" fmla="*/ 329 h 330"/>
                <a:gd name="T56" fmla="*/ 138 w 315"/>
                <a:gd name="T57" fmla="*/ 329 h 330"/>
                <a:gd name="T58" fmla="*/ 107 w 315"/>
                <a:gd name="T59" fmla="*/ 311 h 330"/>
                <a:gd name="T60" fmla="*/ 68 w 315"/>
                <a:gd name="T61" fmla="*/ 274 h 330"/>
                <a:gd name="T62" fmla="*/ 53 w 315"/>
                <a:gd name="T63" fmla="*/ 245 h 330"/>
                <a:gd name="T64" fmla="*/ 51 w 315"/>
                <a:gd name="T65" fmla="*/ 202 h 330"/>
                <a:gd name="T66" fmla="*/ 35 w 315"/>
                <a:gd name="T67" fmla="*/ 199 h 330"/>
                <a:gd name="T68" fmla="*/ 9 w 315"/>
                <a:gd name="T69" fmla="*/ 181 h 330"/>
                <a:gd name="T70" fmla="*/ 0 w 315"/>
                <a:gd name="T71" fmla="*/ 151 h 330"/>
                <a:gd name="T72" fmla="*/ 9 w 315"/>
                <a:gd name="T73" fmla="*/ 121 h 330"/>
                <a:gd name="T74" fmla="*/ 35 w 315"/>
                <a:gd name="T75" fmla="*/ 103 h 330"/>
                <a:gd name="T76" fmla="*/ 66 w 315"/>
                <a:gd name="T77" fmla="*/ 100 h 330"/>
                <a:gd name="T78" fmla="*/ 65 w 315"/>
                <a:gd name="T79" fmla="*/ 83 h 330"/>
                <a:gd name="T80" fmla="*/ 76 w 315"/>
                <a:gd name="T81" fmla="*/ 41 h 330"/>
                <a:gd name="T82" fmla="*/ 106 w 315"/>
                <a:gd name="T83" fmla="*/ 12 h 330"/>
                <a:gd name="T84" fmla="*/ 148 w 315"/>
                <a:gd name="T8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330">
                  <a:moveTo>
                    <a:pt x="154" y="113"/>
                  </a:moveTo>
                  <a:lnTo>
                    <a:pt x="117" y="116"/>
                  </a:lnTo>
                  <a:lnTo>
                    <a:pt x="82" y="125"/>
                  </a:lnTo>
                  <a:lnTo>
                    <a:pt x="74" y="129"/>
                  </a:lnTo>
                  <a:lnTo>
                    <a:pt x="69" y="137"/>
                  </a:lnTo>
                  <a:lnTo>
                    <a:pt x="66" y="146"/>
                  </a:lnTo>
                  <a:lnTo>
                    <a:pt x="66" y="231"/>
                  </a:lnTo>
                  <a:lnTo>
                    <a:pt x="69" y="241"/>
                  </a:lnTo>
                  <a:lnTo>
                    <a:pt x="73" y="253"/>
                  </a:lnTo>
                  <a:lnTo>
                    <a:pt x="80" y="262"/>
                  </a:lnTo>
                  <a:lnTo>
                    <a:pt x="99" y="282"/>
                  </a:lnTo>
                  <a:lnTo>
                    <a:pt x="115" y="296"/>
                  </a:lnTo>
                  <a:lnTo>
                    <a:pt x="129" y="307"/>
                  </a:lnTo>
                  <a:lnTo>
                    <a:pt x="142" y="313"/>
                  </a:lnTo>
                  <a:lnTo>
                    <a:pt x="154" y="315"/>
                  </a:lnTo>
                  <a:lnTo>
                    <a:pt x="166" y="313"/>
                  </a:lnTo>
                  <a:lnTo>
                    <a:pt x="179" y="307"/>
                  </a:lnTo>
                  <a:lnTo>
                    <a:pt x="193" y="296"/>
                  </a:lnTo>
                  <a:lnTo>
                    <a:pt x="210" y="282"/>
                  </a:lnTo>
                  <a:lnTo>
                    <a:pt x="229" y="262"/>
                  </a:lnTo>
                  <a:lnTo>
                    <a:pt x="235" y="253"/>
                  </a:lnTo>
                  <a:lnTo>
                    <a:pt x="239" y="241"/>
                  </a:lnTo>
                  <a:lnTo>
                    <a:pt x="242" y="231"/>
                  </a:lnTo>
                  <a:lnTo>
                    <a:pt x="242" y="146"/>
                  </a:lnTo>
                  <a:lnTo>
                    <a:pt x="239" y="137"/>
                  </a:lnTo>
                  <a:lnTo>
                    <a:pt x="234" y="129"/>
                  </a:lnTo>
                  <a:lnTo>
                    <a:pt x="226" y="125"/>
                  </a:lnTo>
                  <a:lnTo>
                    <a:pt x="191" y="116"/>
                  </a:lnTo>
                  <a:lnTo>
                    <a:pt x="154" y="113"/>
                  </a:lnTo>
                  <a:close/>
                  <a:moveTo>
                    <a:pt x="148" y="0"/>
                  </a:moveTo>
                  <a:lnTo>
                    <a:pt x="172" y="4"/>
                  </a:lnTo>
                  <a:lnTo>
                    <a:pt x="195" y="15"/>
                  </a:lnTo>
                  <a:lnTo>
                    <a:pt x="212" y="31"/>
                  </a:lnTo>
                  <a:lnTo>
                    <a:pt x="225" y="51"/>
                  </a:lnTo>
                  <a:lnTo>
                    <a:pt x="230" y="75"/>
                  </a:lnTo>
                  <a:lnTo>
                    <a:pt x="241" y="72"/>
                  </a:lnTo>
                  <a:lnTo>
                    <a:pt x="250" y="72"/>
                  </a:lnTo>
                  <a:lnTo>
                    <a:pt x="271" y="75"/>
                  </a:lnTo>
                  <a:lnTo>
                    <a:pt x="289" y="84"/>
                  </a:lnTo>
                  <a:lnTo>
                    <a:pt x="303" y="99"/>
                  </a:lnTo>
                  <a:lnTo>
                    <a:pt x="313" y="117"/>
                  </a:lnTo>
                  <a:lnTo>
                    <a:pt x="315" y="137"/>
                  </a:lnTo>
                  <a:lnTo>
                    <a:pt x="313" y="155"/>
                  </a:lnTo>
                  <a:lnTo>
                    <a:pt x="306" y="172"/>
                  </a:lnTo>
                  <a:lnTo>
                    <a:pt x="294" y="185"/>
                  </a:lnTo>
                  <a:lnTo>
                    <a:pt x="284" y="194"/>
                  </a:lnTo>
                  <a:lnTo>
                    <a:pt x="271" y="199"/>
                  </a:lnTo>
                  <a:lnTo>
                    <a:pt x="258" y="202"/>
                  </a:lnTo>
                  <a:lnTo>
                    <a:pt x="258" y="231"/>
                  </a:lnTo>
                  <a:lnTo>
                    <a:pt x="255" y="245"/>
                  </a:lnTo>
                  <a:lnTo>
                    <a:pt x="250" y="261"/>
                  </a:lnTo>
                  <a:lnTo>
                    <a:pt x="241" y="274"/>
                  </a:lnTo>
                  <a:lnTo>
                    <a:pt x="220" y="295"/>
                  </a:lnTo>
                  <a:lnTo>
                    <a:pt x="201" y="311"/>
                  </a:lnTo>
                  <a:lnTo>
                    <a:pt x="184" y="321"/>
                  </a:lnTo>
                  <a:lnTo>
                    <a:pt x="170" y="329"/>
                  </a:lnTo>
                  <a:lnTo>
                    <a:pt x="154" y="330"/>
                  </a:lnTo>
                  <a:lnTo>
                    <a:pt x="138" y="329"/>
                  </a:lnTo>
                  <a:lnTo>
                    <a:pt x="124" y="321"/>
                  </a:lnTo>
                  <a:lnTo>
                    <a:pt x="107" y="311"/>
                  </a:lnTo>
                  <a:lnTo>
                    <a:pt x="89" y="295"/>
                  </a:lnTo>
                  <a:lnTo>
                    <a:pt x="68" y="274"/>
                  </a:lnTo>
                  <a:lnTo>
                    <a:pt x="59" y="261"/>
                  </a:lnTo>
                  <a:lnTo>
                    <a:pt x="53" y="245"/>
                  </a:lnTo>
                  <a:lnTo>
                    <a:pt x="51" y="231"/>
                  </a:lnTo>
                  <a:lnTo>
                    <a:pt x="51" y="202"/>
                  </a:lnTo>
                  <a:lnTo>
                    <a:pt x="51" y="202"/>
                  </a:lnTo>
                  <a:lnTo>
                    <a:pt x="35" y="199"/>
                  </a:lnTo>
                  <a:lnTo>
                    <a:pt x="21" y="193"/>
                  </a:lnTo>
                  <a:lnTo>
                    <a:pt x="9" y="181"/>
                  </a:lnTo>
                  <a:lnTo>
                    <a:pt x="2" y="167"/>
                  </a:lnTo>
                  <a:lnTo>
                    <a:pt x="0" y="151"/>
                  </a:lnTo>
                  <a:lnTo>
                    <a:pt x="2" y="135"/>
                  </a:lnTo>
                  <a:lnTo>
                    <a:pt x="9" y="121"/>
                  </a:lnTo>
                  <a:lnTo>
                    <a:pt x="21" y="109"/>
                  </a:lnTo>
                  <a:lnTo>
                    <a:pt x="35" y="103"/>
                  </a:lnTo>
                  <a:lnTo>
                    <a:pt x="51" y="100"/>
                  </a:lnTo>
                  <a:lnTo>
                    <a:pt x="66" y="100"/>
                  </a:lnTo>
                  <a:lnTo>
                    <a:pt x="65" y="92"/>
                  </a:lnTo>
                  <a:lnTo>
                    <a:pt x="65" y="83"/>
                  </a:lnTo>
                  <a:lnTo>
                    <a:pt x="68" y="61"/>
                  </a:lnTo>
                  <a:lnTo>
                    <a:pt x="76" y="41"/>
                  </a:lnTo>
                  <a:lnTo>
                    <a:pt x="89" y="24"/>
                  </a:lnTo>
                  <a:lnTo>
                    <a:pt x="106" y="12"/>
                  </a:lnTo>
                  <a:lnTo>
                    <a:pt x="125" y="3"/>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3" name="Freeform 238"/>
            <p:cNvSpPr>
              <a:spLocks noEditPoints="1"/>
            </p:cNvSpPr>
            <p:nvPr/>
          </p:nvSpPr>
          <p:spPr bwMode="auto">
            <a:xfrm>
              <a:off x="879609" y="1660422"/>
              <a:ext cx="236538" cy="279401"/>
            </a:xfrm>
            <a:custGeom>
              <a:avLst/>
              <a:gdLst>
                <a:gd name="T0" fmla="*/ 44 w 149"/>
                <a:gd name="T1" fmla="*/ 18 h 176"/>
                <a:gd name="T2" fmla="*/ 15 w 149"/>
                <a:gd name="T3" fmla="*/ 105 h 176"/>
                <a:gd name="T4" fmla="*/ 17 w 149"/>
                <a:gd name="T5" fmla="*/ 110 h 176"/>
                <a:gd name="T6" fmla="*/ 19 w 149"/>
                <a:gd name="T7" fmla="*/ 115 h 176"/>
                <a:gd name="T8" fmla="*/ 28 w 149"/>
                <a:gd name="T9" fmla="*/ 124 h 176"/>
                <a:gd name="T10" fmla="*/ 48 w 149"/>
                <a:gd name="T11" fmla="*/ 144 h 176"/>
                <a:gd name="T12" fmla="*/ 68 w 149"/>
                <a:gd name="T13" fmla="*/ 158 h 176"/>
                <a:gd name="T14" fmla="*/ 81 w 149"/>
                <a:gd name="T15" fmla="*/ 158 h 176"/>
                <a:gd name="T16" fmla="*/ 98 w 149"/>
                <a:gd name="T17" fmla="*/ 147 h 176"/>
                <a:gd name="T18" fmla="*/ 73 w 149"/>
                <a:gd name="T19" fmla="*/ 145 h 176"/>
                <a:gd name="T20" fmla="*/ 117 w 149"/>
                <a:gd name="T21" fmla="*/ 127 h 176"/>
                <a:gd name="T22" fmla="*/ 128 w 149"/>
                <a:gd name="T23" fmla="*/ 118 h 176"/>
                <a:gd name="T24" fmla="*/ 73 w 149"/>
                <a:gd name="T25" fmla="*/ 126 h 176"/>
                <a:gd name="T26" fmla="*/ 133 w 149"/>
                <a:gd name="T27" fmla="*/ 105 h 176"/>
                <a:gd name="T28" fmla="*/ 73 w 149"/>
                <a:gd name="T29" fmla="*/ 117 h 176"/>
                <a:gd name="T30" fmla="*/ 133 w 149"/>
                <a:gd name="T31" fmla="*/ 88 h 176"/>
                <a:gd name="T32" fmla="*/ 73 w 149"/>
                <a:gd name="T33" fmla="*/ 97 h 176"/>
                <a:gd name="T34" fmla="*/ 133 w 149"/>
                <a:gd name="T35" fmla="*/ 68 h 176"/>
                <a:gd name="T36" fmla="*/ 73 w 149"/>
                <a:gd name="T37" fmla="*/ 79 h 176"/>
                <a:gd name="T38" fmla="*/ 133 w 149"/>
                <a:gd name="T39" fmla="*/ 50 h 176"/>
                <a:gd name="T40" fmla="*/ 73 w 149"/>
                <a:gd name="T41" fmla="*/ 59 h 176"/>
                <a:gd name="T42" fmla="*/ 133 w 149"/>
                <a:gd name="T43" fmla="*/ 30 h 176"/>
                <a:gd name="T44" fmla="*/ 126 w 149"/>
                <a:gd name="T45" fmla="*/ 22 h 176"/>
                <a:gd name="T46" fmla="*/ 73 w 149"/>
                <a:gd name="T47" fmla="*/ 30 h 176"/>
                <a:gd name="T48" fmla="*/ 87 w 149"/>
                <a:gd name="T49" fmla="*/ 16 h 176"/>
                <a:gd name="T50" fmla="*/ 73 w 149"/>
                <a:gd name="T51" fmla="*/ 16 h 176"/>
                <a:gd name="T52" fmla="*/ 108 w 149"/>
                <a:gd name="T53" fmla="*/ 3 h 176"/>
                <a:gd name="T54" fmla="*/ 145 w 149"/>
                <a:gd name="T55" fmla="*/ 12 h 176"/>
                <a:gd name="T56" fmla="*/ 147 w 149"/>
                <a:gd name="T57" fmla="*/ 17 h 176"/>
                <a:gd name="T58" fmla="*/ 149 w 149"/>
                <a:gd name="T59" fmla="*/ 105 h 176"/>
                <a:gd name="T60" fmla="*/ 144 w 149"/>
                <a:gd name="T61" fmla="*/ 121 h 176"/>
                <a:gd name="T62" fmla="*/ 119 w 149"/>
                <a:gd name="T63" fmla="*/ 148 h 176"/>
                <a:gd name="T64" fmla="*/ 87 w 149"/>
                <a:gd name="T65" fmla="*/ 173 h 176"/>
                <a:gd name="T66" fmla="*/ 62 w 149"/>
                <a:gd name="T67" fmla="*/ 173 h 176"/>
                <a:gd name="T68" fmla="*/ 30 w 149"/>
                <a:gd name="T69" fmla="*/ 148 h 176"/>
                <a:gd name="T70" fmla="*/ 5 w 149"/>
                <a:gd name="T71" fmla="*/ 121 h 176"/>
                <a:gd name="T72" fmla="*/ 0 w 149"/>
                <a:gd name="T73" fmla="*/ 105 h 176"/>
                <a:gd name="T74" fmla="*/ 1 w 149"/>
                <a:gd name="T75" fmla="*/ 17 h 176"/>
                <a:gd name="T76" fmla="*/ 3 w 149"/>
                <a:gd name="T77" fmla="*/ 12 h 176"/>
                <a:gd name="T78" fmla="*/ 40 w 149"/>
                <a:gd name="T79"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76">
                  <a:moveTo>
                    <a:pt x="73" y="16"/>
                  </a:moveTo>
                  <a:lnTo>
                    <a:pt x="44" y="18"/>
                  </a:lnTo>
                  <a:lnTo>
                    <a:pt x="15" y="24"/>
                  </a:lnTo>
                  <a:lnTo>
                    <a:pt x="15" y="105"/>
                  </a:lnTo>
                  <a:lnTo>
                    <a:pt x="17" y="107"/>
                  </a:lnTo>
                  <a:lnTo>
                    <a:pt x="17" y="110"/>
                  </a:lnTo>
                  <a:lnTo>
                    <a:pt x="18" y="113"/>
                  </a:lnTo>
                  <a:lnTo>
                    <a:pt x="19" y="115"/>
                  </a:lnTo>
                  <a:lnTo>
                    <a:pt x="20" y="117"/>
                  </a:lnTo>
                  <a:lnTo>
                    <a:pt x="28" y="124"/>
                  </a:lnTo>
                  <a:lnTo>
                    <a:pt x="37" y="135"/>
                  </a:lnTo>
                  <a:lnTo>
                    <a:pt x="48" y="144"/>
                  </a:lnTo>
                  <a:lnTo>
                    <a:pt x="58" y="152"/>
                  </a:lnTo>
                  <a:lnTo>
                    <a:pt x="68" y="158"/>
                  </a:lnTo>
                  <a:lnTo>
                    <a:pt x="74" y="160"/>
                  </a:lnTo>
                  <a:lnTo>
                    <a:pt x="81" y="158"/>
                  </a:lnTo>
                  <a:lnTo>
                    <a:pt x="89" y="153"/>
                  </a:lnTo>
                  <a:lnTo>
                    <a:pt x="98" y="147"/>
                  </a:lnTo>
                  <a:lnTo>
                    <a:pt x="73" y="155"/>
                  </a:lnTo>
                  <a:lnTo>
                    <a:pt x="73" y="145"/>
                  </a:lnTo>
                  <a:lnTo>
                    <a:pt x="112" y="132"/>
                  </a:lnTo>
                  <a:lnTo>
                    <a:pt x="117" y="127"/>
                  </a:lnTo>
                  <a:lnTo>
                    <a:pt x="123" y="122"/>
                  </a:lnTo>
                  <a:lnTo>
                    <a:pt x="128" y="118"/>
                  </a:lnTo>
                  <a:lnTo>
                    <a:pt x="73" y="135"/>
                  </a:lnTo>
                  <a:lnTo>
                    <a:pt x="73" y="126"/>
                  </a:lnTo>
                  <a:lnTo>
                    <a:pt x="132" y="107"/>
                  </a:lnTo>
                  <a:lnTo>
                    <a:pt x="133" y="105"/>
                  </a:lnTo>
                  <a:lnTo>
                    <a:pt x="133" y="97"/>
                  </a:lnTo>
                  <a:lnTo>
                    <a:pt x="73" y="117"/>
                  </a:lnTo>
                  <a:lnTo>
                    <a:pt x="73" y="107"/>
                  </a:lnTo>
                  <a:lnTo>
                    <a:pt x="133" y="88"/>
                  </a:lnTo>
                  <a:lnTo>
                    <a:pt x="133" y="77"/>
                  </a:lnTo>
                  <a:lnTo>
                    <a:pt x="73" y="97"/>
                  </a:lnTo>
                  <a:lnTo>
                    <a:pt x="73" y="88"/>
                  </a:lnTo>
                  <a:lnTo>
                    <a:pt x="133" y="68"/>
                  </a:lnTo>
                  <a:lnTo>
                    <a:pt x="133" y="59"/>
                  </a:lnTo>
                  <a:lnTo>
                    <a:pt x="73" y="79"/>
                  </a:lnTo>
                  <a:lnTo>
                    <a:pt x="73" y="69"/>
                  </a:lnTo>
                  <a:lnTo>
                    <a:pt x="133" y="50"/>
                  </a:lnTo>
                  <a:lnTo>
                    <a:pt x="133" y="39"/>
                  </a:lnTo>
                  <a:lnTo>
                    <a:pt x="73" y="59"/>
                  </a:lnTo>
                  <a:lnTo>
                    <a:pt x="73" y="50"/>
                  </a:lnTo>
                  <a:lnTo>
                    <a:pt x="133" y="30"/>
                  </a:lnTo>
                  <a:lnTo>
                    <a:pt x="133" y="24"/>
                  </a:lnTo>
                  <a:lnTo>
                    <a:pt x="126" y="22"/>
                  </a:lnTo>
                  <a:lnTo>
                    <a:pt x="73" y="39"/>
                  </a:lnTo>
                  <a:lnTo>
                    <a:pt x="73" y="30"/>
                  </a:lnTo>
                  <a:lnTo>
                    <a:pt x="109" y="18"/>
                  </a:lnTo>
                  <a:lnTo>
                    <a:pt x="87" y="16"/>
                  </a:lnTo>
                  <a:lnTo>
                    <a:pt x="73" y="21"/>
                  </a:lnTo>
                  <a:lnTo>
                    <a:pt x="73" y="16"/>
                  </a:lnTo>
                  <a:close/>
                  <a:moveTo>
                    <a:pt x="74" y="0"/>
                  </a:moveTo>
                  <a:lnTo>
                    <a:pt x="108" y="3"/>
                  </a:lnTo>
                  <a:lnTo>
                    <a:pt x="142" y="11"/>
                  </a:lnTo>
                  <a:lnTo>
                    <a:pt x="145" y="12"/>
                  </a:lnTo>
                  <a:lnTo>
                    <a:pt x="146" y="14"/>
                  </a:lnTo>
                  <a:lnTo>
                    <a:pt x="147" y="17"/>
                  </a:lnTo>
                  <a:lnTo>
                    <a:pt x="149" y="20"/>
                  </a:lnTo>
                  <a:lnTo>
                    <a:pt x="149" y="105"/>
                  </a:lnTo>
                  <a:lnTo>
                    <a:pt x="147" y="113"/>
                  </a:lnTo>
                  <a:lnTo>
                    <a:pt x="144" y="121"/>
                  </a:lnTo>
                  <a:lnTo>
                    <a:pt x="140" y="128"/>
                  </a:lnTo>
                  <a:lnTo>
                    <a:pt x="119" y="148"/>
                  </a:lnTo>
                  <a:lnTo>
                    <a:pt x="102" y="164"/>
                  </a:lnTo>
                  <a:lnTo>
                    <a:pt x="87" y="173"/>
                  </a:lnTo>
                  <a:lnTo>
                    <a:pt x="74" y="176"/>
                  </a:lnTo>
                  <a:lnTo>
                    <a:pt x="62" y="173"/>
                  </a:lnTo>
                  <a:lnTo>
                    <a:pt x="47" y="164"/>
                  </a:lnTo>
                  <a:lnTo>
                    <a:pt x="30" y="148"/>
                  </a:lnTo>
                  <a:lnTo>
                    <a:pt x="9" y="128"/>
                  </a:lnTo>
                  <a:lnTo>
                    <a:pt x="5" y="121"/>
                  </a:lnTo>
                  <a:lnTo>
                    <a:pt x="1" y="113"/>
                  </a:lnTo>
                  <a:lnTo>
                    <a:pt x="0" y="105"/>
                  </a:lnTo>
                  <a:lnTo>
                    <a:pt x="0" y="20"/>
                  </a:lnTo>
                  <a:lnTo>
                    <a:pt x="1" y="17"/>
                  </a:lnTo>
                  <a:lnTo>
                    <a:pt x="2" y="14"/>
                  </a:lnTo>
                  <a:lnTo>
                    <a:pt x="3" y="12"/>
                  </a:lnTo>
                  <a:lnTo>
                    <a:pt x="6" y="11"/>
                  </a:lnTo>
                  <a:lnTo>
                    <a:pt x="40"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4" name="Freeform 241"/>
          <p:cNvSpPr>
            <a:spLocks noEditPoints="1"/>
          </p:cNvSpPr>
          <p:nvPr/>
        </p:nvSpPr>
        <p:spPr bwMode="auto">
          <a:xfrm>
            <a:off x="722700" y="3570854"/>
            <a:ext cx="384817" cy="340246"/>
          </a:xfrm>
          <a:custGeom>
            <a:avLst/>
            <a:gdLst>
              <a:gd name="T0" fmla="*/ 171 w 315"/>
              <a:gd name="T1" fmla="*/ 178 h 289"/>
              <a:gd name="T2" fmla="*/ 241 w 315"/>
              <a:gd name="T3" fmla="*/ 159 h 289"/>
              <a:gd name="T4" fmla="*/ 219 w 315"/>
              <a:gd name="T5" fmla="*/ 125 h 289"/>
              <a:gd name="T6" fmla="*/ 167 w 315"/>
              <a:gd name="T7" fmla="*/ 102 h 289"/>
              <a:gd name="T8" fmla="*/ 192 w 315"/>
              <a:gd name="T9" fmla="*/ 108 h 289"/>
              <a:gd name="T10" fmla="*/ 156 w 315"/>
              <a:gd name="T11" fmla="*/ 96 h 289"/>
              <a:gd name="T12" fmla="*/ 114 w 315"/>
              <a:gd name="T13" fmla="*/ 110 h 289"/>
              <a:gd name="T14" fmla="*/ 85 w 315"/>
              <a:gd name="T15" fmla="*/ 142 h 289"/>
              <a:gd name="T16" fmla="*/ 73 w 315"/>
              <a:gd name="T17" fmla="*/ 185 h 289"/>
              <a:gd name="T18" fmla="*/ 86 w 315"/>
              <a:gd name="T19" fmla="*/ 229 h 289"/>
              <a:gd name="T20" fmla="*/ 118 w 315"/>
              <a:gd name="T21" fmla="*/ 261 h 289"/>
              <a:gd name="T22" fmla="*/ 162 w 315"/>
              <a:gd name="T23" fmla="*/ 272 h 289"/>
              <a:gd name="T24" fmla="*/ 205 w 315"/>
              <a:gd name="T25" fmla="*/ 262 h 289"/>
              <a:gd name="T26" fmla="*/ 237 w 315"/>
              <a:gd name="T27" fmla="*/ 232 h 289"/>
              <a:gd name="T28" fmla="*/ 250 w 315"/>
              <a:gd name="T29" fmla="*/ 190 h 289"/>
              <a:gd name="T30" fmla="*/ 156 w 315"/>
              <a:gd name="T31" fmla="*/ 96 h 289"/>
              <a:gd name="T32" fmla="*/ 173 w 315"/>
              <a:gd name="T33" fmla="*/ 4 h 289"/>
              <a:gd name="T34" fmla="*/ 212 w 315"/>
              <a:gd name="T35" fmla="*/ 32 h 289"/>
              <a:gd name="T36" fmla="*/ 230 w 315"/>
              <a:gd name="T37" fmla="*/ 75 h 289"/>
              <a:gd name="T38" fmla="*/ 250 w 315"/>
              <a:gd name="T39" fmla="*/ 72 h 289"/>
              <a:gd name="T40" fmla="*/ 289 w 315"/>
              <a:gd name="T41" fmla="*/ 85 h 289"/>
              <a:gd name="T42" fmla="*/ 311 w 315"/>
              <a:gd name="T43" fmla="*/ 117 h 289"/>
              <a:gd name="T44" fmla="*/ 313 w 315"/>
              <a:gd name="T45" fmla="*/ 156 h 289"/>
              <a:gd name="T46" fmla="*/ 294 w 315"/>
              <a:gd name="T47" fmla="*/ 186 h 289"/>
              <a:gd name="T48" fmla="*/ 264 w 315"/>
              <a:gd name="T49" fmla="*/ 202 h 289"/>
              <a:gd name="T50" fmla="*/ 246 w 315"/>
              <a:gd name="T51" fmla="*/ 246 h 289"/>
              <a:gd name="T52" fmla="*/ 209 w 315"/>
              <a:gd name="T53" fmla="*/ 278 h 289"/>
              <a:gd name="T54" fmla="*/ 162 w 315"/>
              <a:gd name="T55" fmla="*/ 289 h 289"/>
              <a:gd name="T56" fmla="*/ 115 w 315"/>
              <a:gd name="T57" fmla="*/ 278 h 289"/>
              <a:gd name="T58" fmla="*/ 78 w 315"/>
              <a:gd name="T59" fmla="*/ 246 h 289"/>
              <a:gd name="T60" fmla="*/ 60 w 315"/>
              <a:gd name="T61" fmla="*/ 203 h 289"/>
              <a:gd name="T62" fmla="*/ 34 w 315"/>
              <a:gd name="T63" fmla="*/ 200 h 289"/>
              <a:gd name="T64" fmla="*/ 9 w 315"/>
              <a:gd name="T65" fmla="*/ 182 h 289"/>
              <a:gd name="T66" fmla="*/ 0 w 315"/>
              <a:gd name="T67" fmla="*/ 151 h 289"/>
              <a:gd name="T68" fmla="*/ 9 w 315"/>
              <a:gd name="T69" fmla="*/ 121 h 289"/>
              <a:gd name="T70" fmla="*/ 34 w 315"/>
              <a:gd name="T71" fmla="*/ 102 h 289"/>
              <a:gd name="T72" fmla="*/ 67 w 315"/>
              <a:gd name="T73" fmla="*/ 100 h 289"/>
              <a:gd name="T74" fmla="*/ 64 w 315"/>
              <a:gd name="T75" fmla="*/ 84 h 289"/>
              <a:gd name="T76" fmla="*/ 76 w 315"/>
              <a:gd name="T77" fmla="*/ 42 h 289"/>
              <a:gd name="T78" fmla="*/ 106 w 315"/>
              <a:gd name="T79" fmla="*/ 12 h 289"/>
              <a:gd name="T80" fmla="*/ 148 w 315"/>
              <a:gd name="T8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5" h="289">
                <a:moveTo>
                  <a:pt x="203" y="113"/>
                </a:moveTo>
                <a:lnTo>
                  <a:pt x="171" y="178"/>
                </a:lnTo>
                <a:lnTo>
                  <a:pt x="245" y="178"/>
                </a:lnTo>
                <a:lnTo>
                  <a:pt x="241" y="159"/>
                </a:lnTo>
                <a:lnTo>
                  <a:pt x="232" y="140"/>
                </a:lnTo>
                <a:lnTo>
                  <a:pt x="219" y="125"/>
                </a:lnTo>
                <a:lnTo>
                  <a:pt x="203" y="113"/>
                </a:lnTo>
                <a:close/>
                <a:moveTo>
                  <a:pt x="167" y="102"/>
                </a:moveTo>
                <a:lnTo>
                  <a:pt x="167" y="159"/>
                </a:lnTo>
                <a:lnTo>
                  <a:pt x="192" y="108"/>
                </a:lnTo>
                <a:lnTo>
                  <a:pt x="167" y="102"/>
                </a:lnTo>
                <a:close/>
                <a:moveTo>
                  <a:pt x="156" y="96"/>
                </a:moveTo>
                <a:lnTo>
                  <a:pt x="135" y="101"/>
                </a:lnTo>
                <a:lnTo>
                  <a:pt x="114" y="110"/>
                </a:lnTo>
                <a:lnTo>
                  <a:pt x="98" y="125"/>
                </a:lnTo>
                <a:lnTo>
                  <a:pt x="85" y="142"/>
                </a:lnTo>
                <a:lnTo>
                  <a:pt x="77" y="162"/>
                </a:lnTo>
                <a:lnTo>
                  <a:pt x="73" y="185"/>
                </a:lnTo>
                <a:lnTo>
                  <a:pt x="77" y="208"/>
                </a:lnTo>
                <a:lnTo>
                  <a:pt x="86" y="229"/>
                </a:lnTo>
                <a:lnTo>
                  <a:pt x="99" y="248"/>
                </a:lnTo>
                <a:lnTo>
                  <a:pt x="118" y="261"/>
                </a:lnTo>
                <a:lnTo>
                  <a:pt x="139" y="270"/>
                </a:lnTo>
                <a:lnTo>
                  <a:pt x="162" y="272"/>
                </a:lnTo>
                <a:lnTo>
                  <a:pt x="184" y="270"/>
                </a:lnTo>
                <a:lnTo>
                  <a:pt x="205" y="262"/>
                </a:lnTo>
                <a:lnTo>
                  <a:pt x="222" y="249"/>
                </a:lnTo>
                <a:lnTo>
                  <a:pt x="237" y="232"/>
                </a:lnTo>
                <a:lnTo>
                  <a:pt x="246" y="212"/>
                </a:lnTo>
                <a:lnTo>
                  <a:pt x="250" y="190"/>
                </a:lnTo>
                <a:lnTo>
                  <a:pt x="156" y="190"/>
                </a:lnTo>
                <a:lnTo>
                  <a:pt x="156" y="96"/>
                </a:lnTo>
                <a:close/>
                <a:moveTo>
                  <a:pt x="148" y="0"/>
                </a:moveTo>
                <a:lnTo>
                  <a:pt x="173" y="4"/>
                </a:lnTo>
                <a:lnTo>
                  <a:pt x="194" y="15"/>
                </a:lnTo>
                <a:lnTo>
                  <a:pt x="212" y="32"/>
                </a:lnTo>
                <a:lnTo>
                  <a:pt x="224" y="51"/>
                </a:lnTo>
                <a:lnTo>
                  <a:pt x="230" y="75"/>
                </a:lnTo>
                <a:lnTo>
                  <a:pt x="239" y="73"/>
                </a:lnTo>
                <a:lnTo>
                  <a:pt x="250" y="72"/>
                </a:lnTo>
                <a:lnTo>
                  <a:pt x="271" y="76"/>
                </a:lnTo>
                <a:lnTo>
                  <a:pt x="289" y="85"/>
                </a:lnTo>
                <a:lnTo>
                  <a:pt x="302" y="98"/>
                </a:lnTo>
                <a:lnTo>
                  <a:pt x="311" y="117"/>
                </a:lnTo>
                <a:lnTo>
                  <a:pt x="315" y="138"/>
                </a:lnTo>
                <a:lnTo>
                  <a:pt x="313" y="156"/>
                </a:lnTo>
                <a:lnTo>
                  <a:pt x="305" y="172"/>
                </a:lnTo>
                <a:lnTo>
                  <a:pt x="294" y="186"/>
                </a:lnTo>
                <a:lnTo>
                  <a:pt x="281" y="197"/>
                </a:lnTo>
                <a:lnTo>
                  <a:pt x="264" y="202"/>
                </a:lnTo>
                <a:lnTo>
                  <a:pt x="258" y="225"/>
                </a:lnTo>
                <a:lnTo>
                  <a:pt x="246" y="246"/>
                </a:lnTo>
                <a:lnTo>
                  <a:pt x="230" y="263"/>
                </a:lnTo>
                <a:lnTo>
                  <a:pt x="209" y="278"/>
                </a:lnTo>
                <a:lnTo>
                  <a:pt x="187" y="286"/>
                </a:lnTo>
                <a:lnTo>
                  <a:pt x="162" y="289"/>
                </a:lnTo>
                <a:lnTo>
                  <a:pt x="137" y="286"/>
                </a:lnTo>
                <a:lnTo>
                  <a:pt x="115" y="278"/>
                </a:lnTo>
                <a:lnTo>
                  <a:pt x="94" y="265"/>
                </a:lnTo>
                <a:lnTo>
                  <a:pt x="78" y="246"/>
                </a:lnTo>
                <a:lnTo>
                  <a:pt x="67" y="225"/>
                </a:lnTo>
                <a:lnTo>
                  <a:pt x="60" y="203"/>
                </a:lnTo>
                <a:lnTo>
                  <a:pt x="51" y="203"/>
                </a:lnTo>
                <a:lnTo>
                  <a:pt x="34" y="200"/>
                </a:lnTo>
                <a:lnTo>
                  <a:pt x="21" y="193"/>
                </a:lnTo>
                <a:lnTo>
                  <a:pt x="9" y="182"/>
                </a:lnTo>
                <a:lnTo>
                  <a:pt x="3" y="168"/>
                </a:lnTo>
                <a:lnTo>
                  <a:pt x="0" y="151"/>
                </a:lnTo>
                <a:lnTo>
                  <a:pt x="3" y="135"/>
                </a:lnTo>
                <a:lnTo>
                  <a:pt x="9" y="121"/>
                </a:lnTo>
                <a:lnTo>
                  <a:pt x="21" y="110"/>
                </a:lnTo>
                <a:lnTo>
                  <a:pt x="34" y="102"/>
                </a:lnTo>
                <a:lnTo>
                  <a:pt x="51" y="100"/>
                </a:lnTo>
                <a:lnTo>
                  <a:pt x="67" y="100"/>
                </a:lnTo>
                <a:lnTo>
                  <a:pt x="65" y="92"/>
                </a:lnTo>
                <a:lnTo>
                  <a:pt x="64" y="84"/>
                </a:lnTo>
                <a:lnTo>
                  <a:pt x="68" y="62"/>
                </a:lnTo>
                <a:lnTo>
                  <a:pt x="76" y="42"/>
                </a:lnTo>
                <a:lnTo>
                  <a:pt x="89" y="25"/>
                </a:lnTo>
                <a:lnTo>
                  <a:pt x="106" y="12"/>
                </a:lnTo>
                <a:lnTo>
                  <a:pt x="126" y="4"/>
                </a:lnTo>
                <a:lnTo>
                  <a:pt x="148" y="0"/>
                </a:lnTo>
                <a:close/>
              </a:path>
            </a:pathLst>
          </a:custGeom>
          <a:solidFill>
            <a:srgbClr val="1DD1E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nvGrpSpPr>
          <p:cNvPr id="25" name="组合 24"/>
          <p:cNvGrpSpPr/>
          <p:nvPr/>
        </p:nvGrpSpPr>
        <p:grpSpPr>
          <a:xfrm>
            <a:off x="6690570" y="4091309"/>
            <a:ext cx="416651" cy="371136"/>
            <a:chOff x="9985539" y="3713954"/>
            <a:chExt cx="503238" cy="465138"/>
          </a:xfrm>
          <a:solidFill>
            <a:srgbClr val="1DD1EF"/>
          </a:solidFill>
        </p:grpSpPr>
        <p:sp>
          <p:nvSpPr>
            <p:cNvPr id="26" name="Freeform 242"/>
            <p:cNvSpPr>
              <a:spLocks noEditPoints="1"/>
            </p:cNvSpPr>
            <p:nvPr/>
          </p:nvSpPr>
          <p:spPr bwMode="auto">
            <a:xfrm>
              <a:off x="9985539" y="3713954"/>
              <a:ext cx="503238" cy="465138"/>
            </a:xfrm>
            <a:custGeom>
              <a:avLst/>
              <a:gdLst>
                <a:gd name="T0" fmla="*/ 103 w 317"/>
                <a:gd name="T1" fmla="*/ 92 h 293"/>
                <a:gd name="T2" fmla="*/ 103 w 317"/>
                <a:gd name="T3" fmla="*/ 266 h 293"/>
                <a:gd name="T4" fmla="*/ 222 w 317"/>
                <a:gd name="T5" fmla="*/ 266 h 293"/>
                <a:gd name="T6" fmla="*/ 222 w 317"/>
                <a:gd name="T7" fmla="*/ 121 h 293"/>
                <a:gd name="T8" fmla="*/ 192 w 317"/>
                <a:gd name="T9" fmla="*/ 121 h 293"/>
                <a:gd name="T10" fmla="*/ 192 w 317"/>
                <a:gd name="T11" fmla="*/ 92 h 293"/>
                <a:gd name="T12" fmla="*/ 103 w 317"/>
                <a:gd name="T13" fmla="*/ 92 h 293"/>
                <a:gd name="T14" fmla="*/ 197 w 317"/>
                <a:gd name="T15" fmla="*/ 90 h 293"/>
                <a:gd name="T16" fmla="*/ 197 w 317"/>
                <a:gd name="T17" fmla="*/ 115 h 293"/>
                <a:gd name="T18" fmla="*/ 218 w 317"/>
                <a:gd name="T19" fmla="*/ 115 h 293"/>
                <a:gd name="T20" fmla="*/ 197 w 317"/>
                <a:gd name="T21" fmla="*/ 90 h 293"/>
                <a:gd name="T22" fmla="*/ 149 w 317"/>
                <a:gd name="T23" fmla="*/ 0 h 293"/>
                <a:gd name="T24" fmla="*/ 173 w 317"/>
                <a:gd name="T25" fmla="*/ 4 h 293"/>
                <a:gd name="T26" fmla="*/ 195 w 317"/>
                <a:gd name="T27" fmla="*/ 15 h 293"/>
                <a:gd name="T28" fmla="*/ 213 w 317"/>
                <a:gd name="T29" fmla="*/ 32 h 293"/>
                <a:gd name="T30" fmla="*/ 225 w 317"/>
                <a:gd name="T31" fmla="*/ 51 h 293"/>
                <a:gd name="T32" fmla="*/ 232 w 317"/>
                <a:gd name="T33" fmla="*/ 75 h 293"/>
                <a:gd name="T34" fmla="*/ 241 w 317"/>
                <a:gd name="T35" fmla="*/ 73 h 293"/>
                <a:gd name="T36" fmla="*/ 251 w 317"/>
                <a:gd name="T37" fmla="*/ 72 h 293"/>
                <a:gd name="T38" fmla="*/ 272 w 317"/>
                <a:gd name="T39" fmla="*/ 76 h 293"/>
                <a:gd name="T40" fmla="*/ 289 w 317"/>
                <a:gd name="T41" fmla="*/ 85 h 293"/>
                <a:gd name="T42" fmla="*/ 304 w 317"/>
                <a:gd name="T43" fmla="*/ 98 h 293"/>
                <a:gd name="T44" fmla="*/ 313 w 317"/>
                <a:gd name="T45" fmla="*/ 117 h 293"/>
                <a:gd name="T46" fmla="*/ 317 w 317"/>
                <a:gd name="T47" fmla="*/ 138 h 293"/>
                <a:gd name="T48" fmla="*/ 314 w 317"/>
                <a:gd name="T49" fmla="*/ 156 h 293"/>
                <a:gd name="T50" fmla="*/ 306 w 317"/>
                <a:gd name="T51" fmla="*/ 172 h 293"/>
                <a:gd name="T52" fmla="*/ 294 w 317"/>
                <a:gd name="T53" fmla="*/ 186 h 293"/>
                <a:gd name="T54" fmla="*/ 284 w 317"/>
                <a:gd name="T55" fmla="*/ 195 h 293"/>
                <a:gd name="T56" fmla="*/ 271 w 317"/>
                <a:gd name="T57" fmla="*/ 200 h 293"/>
                <a:gd name="T58" fmla="*/ 256 w 317"/>
                <a:gd name="T59" fmla="*/ 203 h 293"/>
                <a:gd name="T60" fmla="*/ 238 w 317"/>
                <a:gd name="T61" fmla="*/ 203 h 293"/>
                <a:gd name="T62" fmla="*/ 238 w 317"/>
                <a:gd name="T63" fmla="*/ 282 h 293"/>
                <a:gd name="T64" fmla="*/ 228 w 317"/>
                <a:gd name="T65" fmla="*/ 282 h 293"/>
                <a:gd name="T66" fmla="*/ 228 w 317"/>
                <a:gd name="T67" fmla="*/ 293 h 293"/>
                <a:gd name="T68" fmla="*/ 77 w 317"/>
                <a:gd name="T69" fmla="*/ 293 h 293"/>
                <a:gd name="T70" fmla="*/ 77 w 317"/>
                <a:gd name="T71" fmla="*/ 203 h 293"/>
                <a:gd name="T72" fmla="*/ 52 w 317"/>
                <a:gd name="T73" fmla="*/ 203 h 293"/>
                <a:gd name="T74" fmla="*/ 35 w 317"/>
                <a:gd name="T75" fmla="*/ 200 h 293"/>
                <a:gd name="T76" fmla="*/ 21 w 317"/>
                <a:gd name="T77" fmla="*/ 193 h 293"/>
                <a:gd name="T78" fmla="*/ 10 w 317"/>
                <a:gd name="T79" fmla="*/ 182 h 293"/>
                <a:gd name="T80" fmla="*/ 2 w 317"/>
                <a:gd name="T81" fmla="*/ 168 h 293"/>
                <a:gd name="T82" fmla="*/ 0 w 317"/>
                <a:gd name="T83" fmla="*/ 151 h 293"/>
                <a:gd name="T84" fmla="*/ 2 w 317"/>
                <a:gd name="T85" fmla="*/ 135 h 293"/>
                <a:gd name="T86" fmla="*/ 10 w 317"/>
                <a:gd name="T87" fmla="*/ 121 h 293"/>
                <a:gd name="T88" fmla="*/ 21 w 317"/>
                <a:gd name="T89" fmla="*/ 110 h 293"/>
                <a:gd name="T90" fmla="*/ 35 w 317"/>
                <a:gd name="T91" fmla="*/ 102 h 293"/>
                <a:gd name="T92" fmla="*/ 52 w 317"/>
                <a:gd name="T93" fmla="*/ 100 h 293"/>
                <a:gd name="T94" fmla="*/ 67 w 317"/>
                <a:gd name="T95" fmla="*/ 100 h 293"/>
                <a:gd name="T96" fmla="*/ 65 w 317"/>
                <a:gd name="T97" fmla="*/ 92 h 293"/>
                <a:gd name="T98" fmla="*/ 65 w 317"/>
                <a:gd name="T99" fmla="*/ 84 h 293"/>
                <a:gd name="T100" fmla="*/ 68 w 317"/>
                <a:gd name="T101" fmla="*/ 62 h 293"/>
                <a:gd name="T102" fmla="*/ 77 w 317"/>
                <a:gd name="T103" fmla="*/ 42 h 293"/>
                <a:gd name="T104" fmla="*/ 90 w 317"/>
                <a:gd name="T105" fmla="*/ 25 h 293"/>
                <a:gd name="T106" fmla="*/ 107 w 317"/>
                <a:gd name="T107" fmla="*/ 12 h 293"/>
                <a:gd name="T108" fmla="*/ 127 w 317"/>
                <a:gd name="T109" fmla="*/ 4 h 293"/>
                <a:gd name="T110" fmla="*/ 149 w 317"/>
                <a:gd name="T11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7" h="293">
                  <a:moveTo>
                    <a:pt x="103" y="92"/>
                  </a:moveTo>
                  <a:lnTo>
                    <a:pt x="103" y="266"/>
                  </a:lnTo>
                  <a:lnTo>
                    <a:pt x="222" y="266"/>
                  </a:lnTo>
                  <a:lnTo>
                    <a:pt x="222" y="121"/>
                  </a:lnTo>
                  <a:lnTo>
                    <a:pt x="192" y="121"/>
                  </a:lnTo>
                  <a:lnTo>
                    <a:pt x="192" y="92"/>
                  </a:lnTo>
                  <a:lnTo>
                    <a:pt x="103" y="92"/>
                  </a:lnTo>
                  <a:close/>
                  <a:moveTo>
                    <a:pt x="197" y="90"/>
                  </a:moveTo>
                  <a:lnTo>
                    <a:pt x="197" y="115"/>
                  </a:lnTo>
                  <a:lnTo>
                    <a:pt x="218" y="115"/>
                  </a:lnTo>
                  <a:lnTo>
                    <a:pt x="197" y="90"/>
                  </a:lnTo>
                  <a:close/>
                  <a:moveTo>
                    <a:pt x="149" y="0"/>
                  </a:moveTo>
                  <a:lnTo>
                    <a:pt x="173" y="4"/>
                  </a:lnTo>
                  <a:lnTo>
                    <a:pt x="195" y="15"/>
                  </a:lnTo>
                  <a:lnTo>
                    <a:pt x="213" y="32"/>
                  </a:lnTo>
                  <a:lnTo>
                    <a:pt x="225" y="51"/>
                  </a:lnTo>
                  <a:lnTo>
                    <a:pt x="232" y="75"/>
                  </a:lnTo>
                  <a:lnTo>
                    <a:pt x="241" y="73"/>
                  </a:lnTo>
                  <a:lnTo>
                    <a:pt x="251" y="72"/>
                  </a:lnTo>
                  <a:lnTo>
                    <a:pt x="272" y="76"/>
                  </a:lnTo>
                  <a:lnTo>
                    <a:pt x="289" y="85"/>
                  </a:lnTo>
                  <a:lnTo>
                    <a:pt x="304" y="98"/>
                  </a:lnTo>
                  <a:lnTo>
                    <a:pt x="313" y="117"/>
                  </a:lnTo>
                  <a:lnTo>
                    <a:pt x="317" y="138"/>
                  </a:lnTo>
                  <a:lnTo>
                    <a:pt x="314" y="156"/>
                  </a:lnTo>
                  <a:lnTo>
                    <a:pt x="306" y="172"/>
                  </a:lnTo>
                  <a:lnTo>
                    <a:pt x="294" y="186"/>
                  </a:lnTo>
                  <a:lnTo>
                    <a:pt x="284" y="195"/>
                  </a:lnTo>
                  <a:lnTo>
                    <a:pt x="271" y="200"/>
                  </a:lnTo>
                  <a:lnTo>
                    <a:pt x="256" y="203"/>
                  </a:lnTo>
                  <a:lnTo>
                    <a:pt x="238" y="203"/>
                  </a:lnTo>
                  <a:lnTo>
                    <a:pt x="238" y="282"/>
                  </a:lnTo>
                  <a:lnTo>
                    <a:pt x="228" y="282"/>
                  </a:lnTo>
                  <a:lnTo>
                    <a:pt x="228" y="293"/>
                  </a:lnTo>
                  <a:lnTo>
                    <a:pt x="77" y="293"/>
                  </a:lnTo>
                  <a:lnTo>
                    <a:pt x="77" y="203"/>
                  </a:lnTo>
                  <a:lnTo>
                    <a:pt x="52" y="203"/>
                  </a:lnTo>
                  <a:lnTo>
                    <a:pt x="35" y="200"/>
                  </a:lnTo>
                  <a:lnTo>
                    <a:pt x="21" y="193"/>
                  </a:lnTo>
                  <a:lnTo>
                    <a:pt x="10" y="182"/>
                  </a:lnTo>
                  <a:lnTo>
                    <a:pt x="2" y="168"/>
                  </a:lnTo>
                  <a:lnTo>
                    <a:pt x="0" y="151"/>
                  </a:lnTo>
                  <a:lnTo>
                    <a:pt x="2" y="135"/>
                  </a:lnTo>
                  <a:lnTo>
                    <a:pt x="10" y="121"/>
                  </a:lnTo>
                  <a:lnTo>
                    <a:pt x="21" y="110"/>
                  </a:lnTo>
                  <a:lnTo>
                    <a:pt x="35" y="102"/>
                  </a:lnTo>
                  <a:lnTo>
                    <a:pt x="52" y="100"/>
                  </a:lnTo>
                  <a:lnTo>
                    <a:pt x="67" y="100"/>
                  </a:lnTo>
                  <a:lnTo>
                    <a:pt x="65" y="92"/>
                  </a:lnTo>
                  <a:lnTo>
                    <a:pt x="65" y="84"/>
                  </a:lnTo>
                  <a:lnTo>
                    <a:pt x="68" y="62"/>
                  </a:lnTo>
                  <a:lnTo>
                    <a:pt x="77" y="42"/>
                  </a:lnTo>
                  <a:lnTo>
                    <a:pt x="90" y="25"/>
                  </a:lnTo>
                  <a:lnTo>
                    <a:pt x="107" y="12"/>
                  </a:lnTo>
                  <a:lnTo>
                    <a:pt x="12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7" name="Rectangle 243"/>
            <p:cNvSpPr>
              <a:spLocks noChangeArrowheads="1"/>
            </p:cNvSpPr>
            <p:nvPr/>
          </p:nvSpPr>
          <p:spPr bwMode="auto">
            <a:xfrm>
              <a:off x="10172864" y="3926679"/>
              <a:ext cx="142875" cy="127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8" name="Rectangle 244"/>
            <p:cNvSpPr>
              <a:spLocks noChangeArrowheads="1"/>
            </p:cNvSpPr>
            <p:nvPr/>
          </p:nvSpPr>
          <p:spPr bwMode="auto">
            <a:xfrm>
              <a:off x="10172864" y="3966367"/>
              <a:ext cx="142875" cy="95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9" name="Rectangle 245"/>
            <p:cNvSpPr>
              <a:spLocks noChangeArrowheads="1"/>
            </p:cNvSpPr>
            <p:nvPr/>
          </p:nvSpPr>
          <p:spPr bwMode="auto">
            <a:xfrm>
              <a:off x="10172864" y="4002879"/>
              <a:ext cx="142875" cy="111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30" name="Rectangle 246"/>
            <p:cNvSpPr>
              <a:spLocks noChangeArrowheads="1"/>
            </p:cNvSpPr>
            <p:nvPr/>
          </p:nvSpPr>
          <p:spPr bwMode="auto">
            <a:xfrm>
              <a:off x="10172864" y="4040979"/>
              <a:ext cx="142875" cy="127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31" name="Rectangle 247"/>
            <p:cNvSpPr>
              <a:spLocks noChangeArrowheads="1"/>
            </p:cNvSpPr>
            <p:nvPr/>
          </p:nvSpPr>
          <p:spPr bwMode="auto">
            <a:xfrm>
              <a:off x="10172864" y="4080667"/>
              <a:ext cx="142875" cy="95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32" name="圆角矩形 31"/>
          <p:cNvSpPr/>
          <p:nvPr/>
        </p:nvSpPr>
        <p:spPr>
          <a:xfrm>
            <a:off x="7136475" y="3033072"/>
            <a:ext cx="924482" cy="24118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保险云</a:t>
            </a:r>
          </a:p>
        </p:txBody>
      </p:sp>
      <p:sp>
        <p:nvSpPr>
          <p:cNvPr id="33" name="圆角矩形 32"/>
          <p:cNvSpPr/>
          <p:nvPr/>
        </p:nvSpPr>
        <p:spPr>
          <a:xfrm>
            <a:off x="7165050" y="3620386"/>
            <a:ext cx="849415" cy="24118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勘探云</a:t>
            </a:r>
          </a:p>
        </p:txBody>
      </p:sp>
      <p:sp>
        <p:nvSpPr>
          <p:cNvPr id="34" name="圆角矩形 33"/>
          <p:cNvSpPr/>
          <p:nvPr/>
        </p:nvSpPr>
        <p:spPr>
          <a:xfrm>
            <a:off x="7165050" y="4156286"/>
            <a:ext cx="839890" cy="24118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教育云</a:t>
            </a:r>
          </a:p>
        </p:txBody>
      </p:sp>
      <p:sp>
        <p:nvSpPr>
          <p:cNvPr id="35" name="圆角矩形 34"/>
          <p:cNvSpPr/>
          <p:nvPr/>
        </p:nvSpPr>
        <p:spPr>
          <a:xfrm>
            <a:off x="4047428" y="4133876"/>
            <a:ext cx="1322179" cy="286002"/>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云运维监控</a:t>
            </a:r>
          </a:p>
        </p:txBody>
      </p:sp>
      <p:sp>
        <p:nvSpPr>
          <p:cNvPr id="36" name="圆角矩形 35"/>
          <p:cNvSpPr/>
          <p:nvPr/>
        </p:nvSpPr>
        <p:spPr>
          <a:xfrm>
            <a:off x="4076003" y="3571499"/>
            <a:ext cx="1244897" cy="338957"/>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云集成开发</a:t>
            </a:r>
          </a:p>
        </p:txBody>
      </p:sp>
      <p:sp>
        <p:nvSpPr>
          <p:cNvPr id="37" name="圆角矩形 36"/>
          <p:cNvSpPr/>
          <p:nvPr/>
        </p:nvSpPr>
        <p:spPr>
          <a:xfrm>
            <a:off x="1095551" y="3571940"/>
            <a:ext cx="1280712" cy="338075"/>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云资源管理</a:t>
            </a:r>
          </a:p>
        </p:txBody>
      </p:sp>
      <p:sp>
        <p:nvSpPr>
          <p:cNvPr id="38" name="圆角矩形 37"/>
          <p:cNvSpPr/>
          <p:nvPr/>
        </p:nvSpPr>
        <p:spPr>
          <a:xfrm>
            <a:off x="1073206" y="2979583"/>
            <a:ext cx="1446967" cy="348161"/>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云规划与设计</a:t>
            </a:r>
          </a:p>
        </p:txBody>
      </p:sp>
      <p:sp>
        <p:nvSpPr>
          <p:cNvPr id="39" name="圆角矩形 38"/>
          <p:cNvSpPr/>
          <p:nvPr/>
        </p:nvSpPr>
        <p:spPr>
          <a:xfrm>
            <a:off x="1247137" y="4156286"/>
            <a:ext cx="881901" cy="24118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虚拟化</a:t>
            </a:r>
          </a:p>
        </p:txBody>
      </p:sp>
      <p:sp>
        <p:nvSpPr>
          <p:cNvPr id="40" name="圆角矩形 39"/>
          <p:cNvSpPr/>
          <p:nvPr/>
        </p:nvSpPr>
        <p:spPr>
          <a:xfrm>
            <a:off x="4047428" y="2981599"/>
            <a:ext cx="1370399" cy="344128"/>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rgbClr val="1D2088"/>
                </a:solidFill>
                <a:latin typeface="微软雅黑" pitchFamily="34" charset="-122"/>
                <a:ea typeface="微软雅黑" pitchFamily="34" charset="-122"/>
              </a:rPr>
              <a:t>云服务迁移</a:t>
            </a:r>
          </a:p>
        </p:txBody>
      </p:sp>
      <p:sp>
        <p:nvSpPr>
          <p:cNvPr id="41" name="标题 5"/>
          <p:cNvSpPr>
            <a:spLocks noGrp="1"/>
          </p:cNvSpPr>
          <p:nvPr>
            <p:ph type="ctrTitle"/>
          </p:nvPr>
        </p:nvSpPr>
        <p:spPr/>
        <p:txBody>
          <a:bodyPr wrap="square" lIns="68562" tIns="34282" rIns="68562" bIns="34282">
            <a:noAutofit/>
          </a:bodyPr>
          <a:lstStyle/>
          <a:p>
            <a:r>
              <a:rPr lang="zh-CN" altLang="en-US" dirty="0"/>
              <a:t>企业云服务</a:t>
            </a:r>
            <a:endParaRPr lang="zh-CN" altLang="en-US" noProof="1"/>
          </a:p>
        </p:txBody>
      </p:sp>
      <p:pic>
        <p:nvPicPr>
          <p:cNvPr id="42" name="Picture 6" descr="https://timgsa.baidu.com/timg?image&amp;quality=80&amp;size=b9999_10000&amp;sec=1503295408&amp;di=9a18b9dd7e36da3dbfb739f8541af709&amp;imgtype=jpg&amp;er=1&amp;src=http%3A%2F%2Fwww.vasia.org.cn%2Fimgs%2F08%2F08%2F899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7163" r="563" b="24503"/>
          <a:stretch/>
        </p:blipFill>
        <p:spPr bwMode="auto">
          <a:xfrm>
            <a:off x="-8164" y="827256"/>
            <a:ext cx="4597309" cy="182704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p:cNvSpPr/>
          <p:nvPr/>
        </p:nvSpPr>
        <p:spPr>
          <a:xfrm>
            <a:off x="4808981" y="981334"/>
            <a:ext cx="4333614" cy="1477328"/>
          </a:xfrm>
          <a:prstGeom prst="rect">
            <a:avLst/>
          </a:prstGeom>
        </p:spPr>
        <p:txBody>
          <a:bodyPr wrap="square">
            <a:spAutoFit/>
          </a:bodyPr>
          <a:lstStyle/>
          <a:p>
            <a:pPr lvl="0" eaLnBrk="0" hangingPunct="0">
              <a:lnSpc>
                <a:spcPct val="150000"/>
              </a:lnSpc>
              <a:defRPr/>
            </a:pPr>
            <a:r>
              <a:rPr lang="zh-CN" altLang="zh-CN" sz="1200" dirty="0">
                <a:solidFill>
                  <a:schemeClr val="bg1"/>
                </a:solidFill>
                <a:latin typeface="微软雅黑" panose="020B0503020204020204" pitchFamily="34" charset="-122"/>
                <a:ea typeface="微软雅黑" panose="020B0503020204020204" pitchFamily="34" charset="-122"/>
              </a:rPr>
              <a:t>荣之联的云计算能力，既包括虚拟化、私有云、混合云</a:t>
            </a: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
            </a:r>
            <a:br>
              <a:rPr lang="en-US" altLang="zh-CN" sz="1200" dirty="0">
                <a:solidFill>
                  <a:schemeClr val="bg1"/>
                </a:solidFill>
                <a:latin typeface="微软雅黑" panose="020B0503020204020204" pitchFamily="34" charset="-122"/>
                <a:ea typeface="微软雅黑" panose="020B0503020204020204" pitchFamily="34" charset="-122"/>
              </a:rPr>
            </a:br>
            <a:r>
              <a:rPr lang="zh-CN" altLang="en-US" sz="1200" dirty="0">
                <a:solidFill>
                  <a:schemeClr val="bg1"/>
                </a:solidFill>
                <a:latin typeface="微软雅黑" panose="020B0503020204020204" pitchFamily="34" charset="-122"/>
                <a:ea typeface="微软雅黑" panose="020B0503020204020204" pitchFamily="34" charset="-122"/>
              </a:rPr>
              <a:t>一体化云数据中心建设，也</a:t>
            </a:r>
            <a:r>
              <a:rPr lang="zh-CN" altLang="zh-CN" sz="1200" dirty="0">
                <a:solidFill>
                  <a:schemeClr val="bg1"/>
                </a:solidFill>
                <a:latin typeface="微软雅黑" panose="020B0503020204020204" pitchFamily="34" charset="-122"/>
                <a:ea typeface="微软雅黑" panose="020B0503020204020204" pitchFamily="34" charset="-122"/>
              </a:rPr>
              <a:t>包括</a:t>
            </a:r>
            <a:r>
              <a:rPr lang="zh-CN" altLang="en-US" sz="1200" dirty="0">
                <a:solidFill>
                  <a:schemeClr val="bg1"/>
                </a:solidFill>
                <a:latin typeface="微软雅黑" panose="020B0503020204020204" pitchFamily="34" charset="-122"/>
                <a:ea typeface="微软雅黑" panose="020B0503020204020204" pitchFamily="34" charset="-122"/>
              </a:rPr>
              <a:t>规划设计、标准制定、</a:t>
            </a:r>
            <a:r>
              <a:rPr lang="en-US" altLang="zh-CN" sz="1200" dirty="0">
                <a:solidFill>
                  <a:schemeClr val="bg1"/>
                </a:solidFill>
                <a:latin typeface="微软雅黑" panose="020B0503020204020204" pitchFamily="34" charset="-122"/>
                <a:ea typeface="微软雅黑" panose="020B0503020204020204" pitchFamily="34" charset="-122"/>
              </a:rPr>
              <a:t/>
            </a:r>
            <a:br>
              <a:rPr lang="en-US" altLang="zh-CN" sz="1200" dirty="0">
                <a:solidFill>
                  <a:schemeClr val="bg1"/>
                </a:solidFill>
                <a:latin typeface="微软雅黑" panose="020B0503020204020204" pitchFamily="34" charset="-122"/>
                <a:ea typeface="微软雅黑" panose="020B0503020204020204" pitchFamily="34" charset="-122"/>
              </a:rPr>
            </a:br>
            <a:r>
              <a:rPr lang="zh-CN" altLang="en-US" sz="1200" dirty="0">
                <a:solidFill>
                  <a:schemeClr val="bg1"/>
                </a:solidFill>
                <a:latin typeface="微软雅黑" panose="020B0503020204020204" pitchFamily="34" charset="-122"/>
                <a:ea typeface="微软雅黑" panose="020B0503020204020204" pitchFamily="34" charset="-122"/>
              </a:rPr>
              <a:t>集成开发、服务迁移、运维监控等云计算服务。</a:t>
            </a:r>
            <a:endParaRPr lang="en-US" altLang="zh-CN" sz="1200" dirty="0">
              <a:solidFill>
                <a:schemeClr val="bg1"/>
              </a:solidFill>
              <a:latin typeface="微软雅黑" panose="020B0503020204020204" pitchFamily="34" charset="-122"/>
              <a:ea typeface="微软雅黑" panose="020B0503020204020204" pitchFamily="34" charset="-122"/>
            </a:endParaRPr>
          </a:p>
          <a:p>
            <a:pPr lvl="0" eaLnBrk="0" hangingPunct="0">
              <a:lnSpc>
                <a:spcPct val="150000"/>
              </a:lnSpc>
              <a:defRPr/>
            </a:pPr>
            <a:r>
              <a:rPr lang="zh-CN" altLang="zh-CN" sz="1200" dirty="0">
                <a:solidFill>
                  <a:schemeClr val="bg1"/>
                </a:solidFill>
                <a:latin typeface="微软雅黑" panose="020B0503020204020204" pitchFamily="34" charset="-122"/>
                <a:ea typeface="微软雅黑" panose="020B0503020204020204" pitchFamily="34" charset="-122"/>
              </a:rPr>
              <a:t>公司通过和太平洋保险、新疆油田、国家开放大学等合作，</a:t>
            </a:r>
            <a:r>
              <a:rPr lang="en-US" altLang="zh-CN" sz="1200" dirty="0">
                <a:solidFill>
                  <a:schemeClr val="bg1"/>
                </a:solidFill>
                <a:latin typeface="微软雅黑" panose="020B0503020204020204" pitchFamily="34" charset="-122"/>
                <a:ea typeface="微软雅黑" panose="020B0503020204020204" pitchFamily="34" charset="-122"/>
              </a:rPr>
              <a:t/>
            </a:r>
            <a:br>
              <a:rPr lang="en-US" altLang="zh-CN" sz="1200" dirty="0">
                <a:solidFill>
                  <a:schemeClr val="bg1"/>
                </a:solidFill>
                <a:latin typeface="微软雅黑" panose="020B0503020204020204" pitchFamily="34" charset="-122"/>
                <a:ea typeface="微软雅黑" panose="020B0503020204020204" pitchFamily="34" charset="-122"/>
              </a:rPr>
            </a:br>
            <a:r>
              <a:rPr lang="zh-CN" altLang="zh-CN" sz="1200" dirty="0">
                <a:solidFill>
                  <a:schemeClr val="bg1"/>
                </a:solidFill>
                <a:latin typeface="微软雅黑" panose="020B0503020204020204" pitchFamily="34" charset="-122"/>
                <a:ea typeface="微软雅黑" panose="020B0503020204020204" pitchFamily="34" charset="-122"/>
              </a:rPr>
              <a:t>相继推出保险云、勘探云、教育云等行业</a:t>
            </a:r>
            <a:r>
              <a:rPr lang="zh-CN" altLang="en-US" sz="1200" dirty="0">
                <a:solidFill>
                  <a:schemeClr val="bg1"/>
                </a:solidFill>
                <a:latin typeface="微软雅黑" panose="020B0503020204020204" pitchFamily="34" charset="-122"/>
                <a:ea typeface="微软雅黑" panose="020B0503020204020204" pitchFamily="34" charset="-122"/>
              </a:rPr>
              <a:t>云解决方案。</a:t>
            </a:r>
            <a:endParaRPr lang="zh-CN" altLang="zh-CN" sz="1200" dirty="0">
              <a:solidFill>
                <a:schemeClr val="bg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3009447" y="2974434"/>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074229" y="2974434"/>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5479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descr="shang (7).jpg"/>
          <p:cNvPicPr>
            <a:picLocks noChangeAspect="1"/>
          </p:cNvPicPr>
          <p:nvPr/>
        </p:nvPicPr>
        <p:blipFill>
          <a:blip r:embed="rId3" cstate="print"/>
          <a:stretch>
            <a:fillRect/>
          </a:stretch>
        </p:blipFill>
        <p:spPr>
          <a:xfrm>
            <a:off x="0" y="0"/>
            <a:ext cx="9144000" cy="5143500"/>
          </a:xfrm>
          <a:prstGeom prst="rect">
            <a:avLst/>
          </a:prstGeom>
        </p:spPr>
      </p:pic>
      <p:sp>
        <p:nvSpPr>
          <p:cNvPr id="82" name="矩形 81"/>
          <p:cNvSpPr/>
          <p:nvPr/>
        </p:nvSpPr>
        <p:spPr>
          <a:xfrm>
            <a:off x="1" y="0"/>
            <a:ext cx="9142250" cy="5143500"/>
          </a:xfrm>
          <a:prstGeom prst="rect">
            <a:avLst/>
          </a:prstGeom>
          <a:solidFill>
            <a:schemeClr val="accent3">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6927" y="4295775"/>
            <a:ext cx="9150928" cy="581025"/>
          </a:xfrm>
          <a:prstGeom prst="rect">
            <a:avLst/>
          </a:prstGeom>
          <a:solidFill>
            <a:srgbClr val="1D2088">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sz="2400" b="1" dirty="0" smtClean="0">
                <a:solidFill>
                  <a:schemeClr val="bg1"/>
                </a:solidFill>
                <a:latin typeface="微软雅黑" panose="020B0503020204020204" pitchFamily="34" charset="-122"/>
                <a:ea typeface="微软雅黑" panose="020B0503020204020204" pitchFamily="34" charset="-122"/>
              </a:rPr>
              <a:t>物联网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42013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335402" y="2879061"/>
            <a:ext cx="2410691" cy="324169"/>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p:cNvSpPr/>
          <p:nvPr/>
        </p:nvSpPr>
        <p:spPr>
          <a:xfrm>
            <a:off x="3380587" y="2876232"/>
            <a:ext cx="2410691" cy="324169"/>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401782" y="2869305"/>
            <a:ext cx="2410691" cy="324169"/>
          </a:xfrm>
          <a:prstGeom prst="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4598366" y="800101"/>
            <a:ext cx="4545634" cy="1844194"/>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标题 5"/>
          <p:cNvSpPr>
            <a:spLocks noGrp="1"/>
          </p:cNvSpPr>
          <p:nvPr>
            <p:ph type="ctrTitle"/>
          </p:nvPr>
        </p:nvSpPr>
        <p:spPr/>
        <p:txBody>
          <a:bodyPr wrap="square" lIns="68562" tIns="34282" rIns="68562" bIns="34282">
            <a:noAutofit/>
          </a:bodyPr>
          <a:lstStyle/>
          <a:p>
            <a:r>
              <a:rPr lang="zh-CN" altLang="en-US" noProof="1"/>
              <a:t>物联网</a:t>
            </a:r>
          </a:p>
        </p:txBody>
      </p:sp>
      <p:sp>
        <p:nvSpPr>
          <p:cNvPr id="7" name="矩形 6"/>
          <p:cNvSpPr/>
          <p:nvPr/>
        </p:nvSpPr>
        <p:spPr>
          <a:xfrm>
            <a:off x="4861766" y="1020569"/>
            <a:ext cx="4053634" cy="1348061"/>
          </a:xfrm>
          <a:prstGeom prst="rect">
            <a:avLst/>
          </a:prstGeom>
        </p:spPr>
        <p:txBody>
          <a:bodyPr wrap="square">
            <a:spAutoFit/>
          </a:bodyPr>
          <a:lstStyle/>
          <a:p>
            <a:pPr>
              <a:lnSpc>
                <a:spcPct val="170000"/>
              </a:lnSpc>
            </a:pPr>
            <a:r>
              <a:rPr lang="zh-CN" altLang="en-US" sz="1200" dirty="0">
                <a:solidFill>
                  <a:schemeClr val="bg1"/>
                </a:solidFill>
                <a:latin typeface="微软雅黑" panose="020B0503020204020204" pitchFamily="34" charset="-122"/>
                <a:ea typeface="微软雅黑" panose="020B0503020204020204" pitchFamily="34" charset="-122"/>
              </a:rPr>
              <a:t>在物联网领域，公司提供数据采集和接入产品，通过边缘计算和数据平台技术支持车联网、水联网、农业物</a:t>
            </a:r>
            <a:r>
              <a:rPr lang="zh-CN" altLang="en-US" sz="1200" dirty="0" smtClean="0">
                <a:solidFill>
                  <a:schemeClr val="bg1"/>
                </a:solidFill>
                <a:latin typeface="微软雅黑" panose="020B0503020204020204" pitchFamily="34" charset="-122"/>
                <a:ea typeface="微软雅黑" panose="020B0503020204020204" pitchFamily="34" charset="-122"/>
              </a:rPr>
              <a:t>联网、智能楼宇运营管理平台的建设</a:t>
            </a:r>
            <a:r>
              <a:rPr lang="zh-CN" altLang="en-US" sz="1200" dirty="0">
                <a:solidFill>
                  <a:schemeClr val="bg1"/>
                </a:solidFill>
                <a:latin typeface="微软雅黑" panose="020B0503020204020204" pitchFamily="34" charset="-122"/>
                <a:ea typeface="微软雅黑" panose="020B0503020204020204" pitchFamily="34" charset="-122"/>
              </a:rPr>
              <a:t>和</a:t>
            </a:r>
            <a:r>
              <a:rPr lang="zh-CN" altLang="en-US" sz="1200" dirty="0" smtClean="0">
                <a:solidFill>
                  <a:schemeClr val="bg1"/>
                </a:solidFill>
                <a:latin typeface="微软雅黑" panose="020B0503020204020204" pitchFamily="34" charset="-122"/>
                <a:ea typeface="微软雅黑" panose="020B0503020204020204" pitchFamily="34" charset="-122"/>
              </a:rPr>
              <a:t>运营；在</a:t>
            </a:r>
            <a:r>
              <a:rPr lang="zh-CN" altLang="en-US" sz="1200" dirty="0">
                <a:solidFill>
                  <a:schemeClr val="bg1"/>
                </a:solidFill>
                <a:latin typeface="微软雅黑" panose="020B0503020204020204" pitchFamily="34" charset="-122"/>
                <a:ea typeface="微软雅黑" panose="020B0503020204020204" pitchFamily="34" charset="-122"/>
              </a:rPr>
              <a:t>大数据领域，公司提供分析引擎、数据产品以及不同行业的业务解决方案。</a:t>
            </a:r>
          </a:p>
        </p:txBody>
      </p:sp>
      <p:sp>
        <p:nvSpPr>
          <p:cNvPr id="14" name="矩形 13"/>
          <p:cNvSpPr/>
          <p:nvPr/>
        </p:nvSpPr>
        <p:spPr>
          <a:xfrm>
            <a:off x="300916" y="2876232"/>
            <a:ext cx="2583993" cy="1754326"/>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车联网</a:t>
            </a:r>
            <a:r>
              <a:rPr lang="en-US" altLang="zh-CN" sz="1400" dirty="0">
                <a:solidFill>
                  <a:srgbClr val="1D2088"/>
                </a:solidFill>
                <a:latin typeface="微软雅黑" panose="020B0503020204020204" pitchFamily="34" charset="-122"/>
                <a:ea typeface="微软雅黑" panose="020B0503020204020204" pitchFamily="34" charset="-122"/>
              </a:rPr>
              <a:t/>
            </a:r>
            <a:br>
              <a:rPr lang="en-US" altLang="zh-CN" sz="1400" dirty="0">
                <a:solidFill>
                  <a:srgbClr val="1D2088"/>
                </a:solidFill>
                <a:latin typeface="微软雅黑" panose="020B0503020204020204" pitchFamily="34" charset="-122"/>
                <a:ea typeface="微软雅黑" panose="020B0503020204020204" pitchFamily="34" charset="-122"/>
              </a:rPr>
            </a:br>
            <a:endParaRPr lang="zh-CN" altLang="en-US" sz="400" dirty="0">
              <a:solidFill>
                <a:srgbClr val="1D2088"/>
              </a:solidFill>
              <a:latin typeface="微软雅黑" panose="020B0503020204020204" pitchFamily="34" charset="-122"/>
              <a:ea typeface="微软雅黑" panose="020B0503020204020204" pitchFamily="34" charset="-122"/>
            </a:endParaRPr>
          </a:p>
          <a:p>
            <a:pPr eaLnBrk="0" hangingPunct="0">
              <a:defRPr/>
            </a:pP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endParaRPr>
          </a:p>
          <a:p>
            <a:pPr eaLnBrk="0" hangingPunct="0">
              <a:defRPr/>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通过</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专业的软硬件产品、业务平台及数据服务</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，打造</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完善的车联网生态圈，为整车厂、</a:t>
            </a:r>
            <a:r>
              <a:rPr lang="en-US" altLang="zh-CN"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4S</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店</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、保险公司</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、政府等行业客户提供全面的整体</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解决方案</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，同时与英国</a:t>
            </a:r>
            <a:r>
              <a:rPr lang="en-US" altLang="zh-CN" sz="1000" dirty="0" err="1">
                <a:solidFill>
                  <a:schemeClr val="tx1">
                    <a:lumMod val="50000"/>
                  </a:schemeClr>
                </a:solidFill>
                <a:latin typeface="微软雅黑" panose="020B0503020204020204" pitchFamily="34" charset="-122"/>
                <a:ea typeface="微软雅黑" panose="020B0503020204020204" pitchFamily="34" charset="-122"/>
                <a:sym typeface="微软雅黑" charset="-122"/>
              </a:rPr>
              <a:t>Floow</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公司合作拓展</a:t>
            </a:r>
            <a:r>
              <a:rPr lang="en-US" altLang="zh-CN"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UBI</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保险业务</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endParaRPr>
          </a:p>
          <a:p>
            <a:pPr eaLnBrk="0" hangingPunct="0">
              <a:defRPr/>
            </a:pPr>
            <a:endParaRPr lang="en-US" altLang="zh-CN" sz="1000" dirty="0">
              <a:solidFill>
                <a:schemeClr val="tx1">
                  <a:lumMod val="50000"/>
                </a:schemeClr>
              </a:solidFill>
              <a:latin typeface="微软雅黑" panose="020B0503020204020204" pitchFamily="34" charset="-122"/>
              <a:ea typeface="微软雅黑" panose="020B0503020204020204" pitchFamily="34" charset="-122"/>
              <a:sym typeface="微软雅黑" charset="-122"/>
            </a:endParaRPr>
          </a:p>
          <a:p>
            <a:pPr eaLnBrk="0" hangingPunct="0">
              <a:defRPr/>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应用场景：整车厂、</a:t>
            </a: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4S</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店、保险公司、</a:t>
            </a: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
            </a:r>
            <a:br>
              <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b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政府、新能源车、租车公司、物流公司等</a:t>
            </a:r>
            <a:endPar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endParaRPr>
          </a:p>
        </p:txBody>
      </p:sp>
      <p:sp>
        <p:nvSpPr>
          <p:cNvPr id="15" name="矩形 14"/>
          <p:cNvSpPr/>
          <p:nvPr/>
        </p:nvSpPr>
        <p:spPr>
          <a:xfrm>
            <a:off x="3401369" y="2879061"/>
            <a:ext cx="2355194" cy="1661993"/>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水联网</a:t>
            </a:r>
            <a:r>
              <a:rPr lang="en-US" altLang="zh-CN" sz="1400" dirty="0">
                <a:solidFill>
                  <a:srgbClr val="1D2088"/>
                </a:solidFill>
                <a:latin typeface="微软雅黑" panose="020B0503020204020204" pitchFamily="34" charset="-122"/>
                <a:ea typeface="微软雅黑" panose="020B0503020204020204" pitchFamily="34" charset="-122"/>
              </a:rPr>
              <a:t/>
            </a:r>
            <a:br>
              <a:rPr lang="en-US" altLang="zh-CN" sz="1400" dirty="0">
                <a:solidFill>
                  <a:srgbClr val="1D2088"/>
                </a:solidFill>
                <a:latin typeface="微软雅黑" panose="020B0503020204020204" pitchFamily="34" charset="-122"/>
                <a:ea typeface="微软雅黑" panose="020B0503020204020204" pitchFamily="34" charset="-122"/>
              </a:rPr>
            </a:br>
            <a:endParaRPr lang="zh-CN" altLang="en-US" sz="400" dirty="0">
              <a:solidFill>
                <a:srgbClr val="1D2088"/>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通过</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水源地监测、智能水厂改造、管网管理、蓄水池和家庭水表升级，构建了水务端到端解决方案</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应用</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场景</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：涉水旅游、涉水娱乐、水产</a:t>
            </a: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
            </a:r>
            <a:br>
              <a:rPr lang="en-US" altLang="zh-CN"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b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电商、水源监管、管网监测等。</a:t>
            </a: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263075" y="2885988"/>
            <a:ext cx="2569201" cy="1661993"/>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农业物联网</a:t>
            </a:r>
            <a:r>
              <a:rPr lang="en-US" altLang="zh-CN" sz="1400" dirty="0">
                <a:solidFill>
                  <a:srgbClr val="1D2088"/>
                </a:solidFill>
                <a:latin typeface="微软雅黑" panose="020B0503020204020204" pitchFamily="34" charset="-122"/>
                <a:ea typeface="微软雅黑" panose="020B0503020204020204" pitchFamily="34" charset="-122"/>
              </a:rPr>
              <a:t/>
            </a:r>
            <a:br>
              <a:rPr lang="en-US" altLang="zh-CN" sz="1400" dirty="0">
                <a:solidFill>
                  <a:srgbClr val="1D2088"/>
                </a:solidFill>
                <a:latin typeface="微软雅黑" panose="020B0503020204020204" pitchFamily="34" charset="-122"/>
                <a:ea typeface="微软雅黑" panose="020B0503020204020204" pitchFamily="34" charset="-122"/>
              </a:rPr>
            </a:br>
            <a:endParaRPr lang="zh-CN" altLang="en-US" sz="400" dirty="0">
              <a:solidFill>
                <a:srgbClr val="1D2088"/>
              </a:solidFill>
              <a:latin typeface="微软雅黑" panose="020B0503020204020204" pitchFamily="34" charset="-122"/>
              <a:ea typeface="微软雅黑" panose="020B0503020204020204" pitchFamily="34" charset="-122"/>
            </a:endParaRPr>
          </a:p>
          <a:p>
            <a:pPr>
              <a:lnSpc>
                <a:spcPct val="120000"/>
              </a:lnSpc>
            </a:pP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通过</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农作物的种植环境监控，标准化种植管理，农产品溯源</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，虫情</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远程测报等手段</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，实现</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规模农业和精准农业</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的有效融合</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应用</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场景</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sym typeface="微软雅黑" charset="-122"/>
              </a:rPr>
              <a:t>：互联网小镇、农业气象站</a:t>
            </a:r>
            <a:r>
              <a:rPr lang="zh-CN" altLang="en-US" sz="1000" dirty="0">
                <a:solidFill>
                  <a:schemeClr val="tx1">
                    <a:lumMod val="50000"/>
                  </a:schemeClr>
                </a:solidFill>
                <a:latin typeface="微软雅黑" panose="020B0503020204020204" pitchFamily="34" charset="-122"/>
                <a:ea typeface="微软雅黑" panose="020B0503020204020204" pitchFamily="34" charset="-122"/>
                <a:sym typeface="微软雅黑" charset="-122"/>
              </a:rPr>
              <a:t>、</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菜源追溯及电商</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平台等。</a:t>
            </a: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07" y="800101"/>
            <a:ext cx="4596359" cy="1844194"/>
          </a:xfrm>
          <a:prstGeom prst="rect">
            <a:avLst/>
          </a:prstGeom>
        </p:spPr>
      </p:pic>
    </p:spTree>
    <p:extLst>
      <p:ext uri="{BB962C8B-B14F-4D97-AF65-F5344CB8AC3E}">
        <p14:creationId xmlns:p14="http://schemas.microsoft.com/office/powerpoint/2010/main" val="26902520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a:off x="7505390" y="4351615"/>
            <a:ext cx="1094380"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圆角矩形 55"/>
          <p:cNvSpPr/>
          <p:nvPr/>
        </p:nvSpPr>
        <p:spPr>
          <a:xfrm>
            <a:off x="7505390" y="3932595"/>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圆角矩形 54"/>
          <p:cNvSpPr/>
          <p:nvPr/>
        </p:nvSpPr>
        <p:spPr>
          <a:xfrm>
            <a:off x="7494008" y="3508548"/>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圆角矩形 53"/>
          <p:cNvSpPr/>
          <p:nvPr/>
        </p:nvSpPr>
        <p:spPr>
          <a:xfrm>
            <a:off x="4165349" y="4351615"/>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圆角矩形 52"/>
          <p:cNvSpPr/>
          <p:nvPr/>
        </p:nvSpPr>
        <p:spPr>
          <a:xfrm>
            <a:off x="4173309" y="3932595"/>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圆角矩形 51"/>
          <p:cNvSpPr/>
          <p:nvPr/>
        </p:nvSpPr>
        <p:spPr>
          <a:xfrm>
            <a:off x="4173309" y="3508548"/>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圆角矩形 50"/>
          <p:cNvSpPr/>
          <p:nvPr/>
        </p:nvSpPr>
        <p:spPr>
          <a:xfrm>
            <a:off x="5835363" y="4351615"/>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圆角矩形 49"/>
          <p:cNvSpPr/>
          <p:nvPr/>
        </p:nvSpPr>
        <p:spPr>
          <a:xfrm>
            <a:off x="5835363" y="3932595"/>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圆角矩形 1"/>
          <p:cNvSpPr/>
          <p:nvPr/>
        </p:nvSpPr>
        <p:spPr>
          <a:xfrm>
            <a:off x="5835363" y="3508548"/>
            <a:ext cx="1105762"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26" name="Picture 2" descr="https://timgsa.baidu.com/timg?image&amp;quality=80&amp;size=b9999_10000&amp;sec=1506578347128&amp;di=c49c6ed649b33f28fd6d316495696291&amp;imgtype=0&amp;src=http%3A%2F%2Fimg.jrzj.com%2Fuploadfile%2F2016%2F1008%2F20161008053521702.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6091" r="5145"/>
          <a:stretch/>
        </p:blipFill>
        <p:spPr bwMode="auto">
          <a:xfrm>
            <a:off x="-3464" y="1007895"/>
            <a:ext cx="3692236" cy="182594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ctrTitle"/>
          </p:nvPr>
        </p:nvSpPr>
        <p:spPr/>
        <p:txBody>
          <a:bodyPr wrap="square" lIns="68562" tIns="34282" rIns="68562" bIns="34282">
            <a:noAutofit/>
          </a:bodyPr>
          <a:lstStyle/>
          <a:p>
            <a:r>
              <a:rPr lang="zh-CN" altLang="en-US" noProof="1"/>
              <a:t>车</a:t>
            </a:r>
            <a:r>
              <a:rPr lang="zh-CN" altLang="en-US" noProof="1" smtClean="0"/>
              <a:t>联网</a:t>
            </a:r>
            <a:endParaRPr lang="zh-CN" altLang="en-US" noProof="1"/>
          </a:p>
        </p:txBody>
      </p:sp>
      <p:sp>
        <p:nvSpPr>
          <p:cNvPr id="7" name="矩形 6"/>
          <p:cNvSpPr/>
          <p:nvPr/>
        </p:nvSpPr>
        <p:spPr>
          <a:xfrm>
            <a:off x="382901" y="3072032"/>
            <a:ext cx="3115371" cy="2031325"/>
          </a:xfrm>
          <a:prstGeom prst="rect">
            <a:avLst/>
          </a:prstGeom>
        </p:spPr>
        <p:txBody>
          <a:bodyPr wrap="square">
            <a:spAutoFit/>
          </a:bodyPr>
          <a:lstStyle/>
          <a:p>
            <a:pPr eaLnBrk="0" hangingPunct="0">
              <a:lnSpc>
                <a:spcPct val="150000"/>
              </a:lnSpc>
              <a:defRPr/>
            </a:pPr>
            <a:r>
              <a:rPr lang="zh-CN" altLang="en-US" sz="1200" dirty="0" smtClean="0">
                <a:solidFill>
                  <a:schemeClr val="accent3">
                    <a:lumMod val="50000"/>
                  </a:schemeClr>
                </a:solidFill>
                <a:latin typeface="微软雅黑" panose="020B0503020204020204" pitchFamily="34" charset="-122"/>
                <a:ea typeface="微软雅黑" panose="020B0503020204020204" pitchFamily="34" charset="-122"/>
                <a:sym typeface="微软雅黑" charset="-122"/>
              </a:rPr>
              <a:t>荣</a:t>
            </a:r>
            <a:r>
              <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之联车联网通过专业的软硬件产品、业务平台及</a:t>
            </a:r>
            <a:r>
              <a:rPr lang="zh-CN" altLang="en-US" sz="1200" dirty="0" smtClean="0">
                <a:solidFill>
                  <a:schemeClr val="accent3">
                    <a:lumMod val="50000"/>
                  </a:schemeClr>
                </a:solidFill>
                <a:latin typeface="微软雅黑" panose="020B0503020204020204" pitchFamily="34" charset="-122"/>
                <a:ea typeface="微软雅黑" panose="020B0503020204020204" pitchFamily="34" charset="-122"/>
                <a:sym typeface="微软雅黑" charset="-122"/>
              </a:rPr>
              <a:t>数据服务</a:t>
            </a:r>
            <a:r>
              <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，打造完善的车联网生态圈，为整车厂、</a:t>
            </a:r>
            <a:r>
              <a:rPr lang="en-US" altLang="zh-CN"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4S</a:t>
            </a:r>
            <a:r>
              <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店、保险公司、政府等行业客户提供全面的整体解决方案，同时与英国</a:t>
            </a:r>
            <a:r>
              <a:rPr lang="en-US" altLang="zh-CN" sz="1200" dirty="0" err="1">
                <a:solidFill>
                  <a:schemeClr val="accent3">
                    <a:lumMod val="50000"/>
                  </a:schemeClr>
                </a:solidFill>
                <a:latin typeface="微软雅黑" panose="020B0503020204020204" pitchFamily="34" charset="-122"/>
                <a:ea typeface="微软雅黑" panose="020B0503020204020204" pitchFamily="34" charset="-122"/>
                <a:sym typeface="微软雅黑" charset="-122"/>
              </a:rPr>
              <a:t>Floow</a:t>
            </a:r>
            <a:r>
              <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公司合作拓展</a:t>
            </a:r>
            <a:r>
              <a:rPr lang="en-US" altLang="zh-CN"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UBI</a:t>
            </a:r>
            <a:r>
              <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rPr>
              <a:t>保险业务。</a:t>
            </a:r>
          </a:p>
          <a:p>
            <a:pPr eaLnBrk="0" hangingPunct="0">
              <a:lnSpc>
                <a:spcPct val="150000"/>
              </a:lnSpc>
              <a:defRPr/>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1" name="Rectangle 11"/>
          <p:cNvSpPr/>
          <p:nvPr/>
        </p:nvSpPr>
        <p:spPr bwMode="auto">
          <a:xfrm>
            <a:off x="5198228" y="1209426"/>
            <a:ext cx="1149380" cy="773038"/>
          </a:xfrm>
          <a:prstGeom prst="rect">
            <a:avLst/>
          </a:prstGeom>
          <a:solidFill>
            <a:schemeClr val="bg1"/>
          </a:solidFill>
          <a:ln w="12700">
            <a:solidFill>
              <a:srgbClr val="1D20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12" name="Rectangle 11"/>
          <p:cNvSpPr/>
          <p:nvPr/>
        </p:nvSpPr>
        <p:spPr bwMode="auto">
          <a:xfrm>
            <a:off x="7668957" y="1989717"/>
            <a:ext cx="1177289" cy="7851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13" name="矩形 12"/>
          <p:cNvSpPr/>
          <p:nvPr/>
        </p:nvSpPr>
        <p:spPr>
          <a:xfrm>
            <a:off x="7668899" y="1994852"/>
            <a:ext cx="1177243" cy="844921"/>
          </a:xfrm>
          <a:prstGeom prst="rect">
            <a:avLst/>
          </a:prstGeom>
          <a:solidFill>
            <a:srgbClr val="1D20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Rectangle 11"/>
          <p:cNvSpPr/>
          <p:nvPr/>
        </p:nvSpPr>
        <p:spPr bwMode="auto">
          <a:xfrm>
            <a:off x="3948761" y="1967618"/>
            <a:ext cx="1167777" cy="8178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18" name="矩形 17"/>
          <p:cNvSpPr/>
          <p:nvPr/>
        </p:nvSpPr>
        <p:spPr>
          <a:xfrm>
            <a:off x="3948761" y="1973711"/>
            <a:ext cx="1167777" cy="867057"/>
          </a:xfrm>
          <a:prstGeom prst="rect">
            <a:avLst/>
          </a:prstGeom>
          <a:solidFill>
            <a:srgbClr val="1D20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00"/>
          </a:p>
        </p:txBody>
      </p:sp>
      <p:sp>
        <p:nvSpPr>
          <p:cNvPr id="19" name="Rectangle 11"/>
          <p:cNvSpPr/>
          <p:nvPr/>
        </p:nvSpPr>
        <p:spPr bwMode="auto">
          <a:xfrm>
            <a:off x="6427916" y="1970914"/>
            <a:ext cx="1160134" cy="8172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20" name="矩形 19"/>
          <p:cNvSpPr/>
          <p:nvPr/>
        </p:nvSpPr>
        <p:spPr>
          <a:xfrm>
            <a:off x="6427917" y="1976845"/>
            <a:ext cx="1163162" cy="863924"/>
          </a:xfrm>
          <a:prstGeom prst="rect">
            <a:avLst/>
          </a:prstGeom>
          <a:solidFill>
            <a:srgbClr val="1D20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p:nvSpPr>
        <p:spPr>
          <a:xfrm>
            <a:off x="5189134" y="1984282"/>
            <a:ext cx="1166573" cy="856487"/>
          </a:xfrm>
          <a:prstGeom prst="rect">
            <a:avLst/>
          </a:prstGeom>
          <a:solidFill>
            <a:srgbClr val="1D20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00"/>
          </a:p>
        </p:txBody>
      </p:sp>
      <p:sp>
        <p:nvSpPr>
          <p:cNvPr id="23" name="Rectangle 11"/>
          <p:cNvSpPr/>
          <p:nvPr/>
        </p:nvSpPr>
        <p:spPr bwMode="auto">
          <a:xfrm>
            <a:off x="3956050" y="1204465"/>
            <a:ext cx="1152155" cy="779374"/>
          </a:xfrm>
          <a:prstGeom prst="rect">
            <a:avLst/>
          </a:prstGeom>
          <a:solidFill>
            <a:schemeClr val="bg1"/>
          </a:solidFill>
          <a:ln w="12700">
            <a:solidFill>
              <a:srgbClr val="1D20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24" name="Rectangle 11"/>
          <p:cNvSpPr/>
          <p:nvPr/>
        </p:nvSpPr>
        <p:spPr bwMode="auto">
          <a:xfrm>
            <a:off x="6433970" y="1204465"/>
            <a:ext cx="1149380" cy="779373"/>
          </a:xfrm>
          <a:prstGeom prst="rect">
            <a:avLst/>
          </a:prstGeom>
          <a:solidFill>
            <a:schemeClr val="bg1"/>
          </a:solidFill>
          <a:ln w="12700">
            <a:solidFill>
              <a:srgbClr val="1D20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en-US" sz="1600" noProof="1">
              <a:solidFill>
                <a:schemeClr val="tx1">
                  <a:lumMod val="75000"/>
                </a:schemeClr>
              </a:solidFill>
              <a:latin typeface="微软雅黑" charset="0"/>
              <a:ea typeface="微软雅黑" charset="0"/>
            </a:endParaRPr>
          </a:p>
        </p:txBody>
      </p:sp>
      <p:sp>
        <p:nvSpPr>
          <p:cNvPr id="25" name="矩形 47"/>
          <p:cNvSpPr>
            <a:spLocks noChangeArrowheads="1"/>
          </p:cNvSpPr>
          <p:nvPr/>
        </p:nvSpPr>
        <p:spPr bwMode="auto">
          <a:xfrm>
            <a:off x="4014148" y="1973454"/>
            <a:ext cx="1000332" cy="2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30000"/>
              </a:lnSpc>
              <a:defRPr/>
            </a:pPr>
            <a:r>
              <a:rPr lang="zh-CN" altLang="en-US" sz="1300" b="1" dirty="0">
                <a:solidFill>
                  <a:schemeClr val="bg1"/>
                </a:solidFill>
                <a:latin typeface="微软雅黑" pitchFamily="34" charset="-122"/>
                <a:ea typeface="微软雅黑" pitchFamily="34" charset="-122"/>
                <a:sym typeface="微软雅黑" pitchFamily="34" charset="-122"/>
              </a:rPr>
              <a:t>软件</a:t>
            </a:r>
          </a:p>
        </p:txBody>
      </p:sp>
      <p:sp>
        <p:nvSpPr>
          <p:cNvPr id="26" name="矩形 47"/>
          <p:cNvSpPr>
            <a:spLocks noChangeArrowheads="1"/>
          </p:cNvSpPr>
          <p:nvPr/>
        </p:nvSpPr>
        <p:spPr bwMode="auto">
          <a:xfrm>
            <a:off x="7685681" y="1994852"/>
            <a:ext cx="1121238" cy="2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30000"/>
              </a:lnSpc>
              <a:defRPr/>
            </a:pPr>
            <a:r>
              <a:rPr lang="zh-CN" altLang="en-US" sz="1300" b="1" dirty="0">
                <a:solidFill>
                  <a:schemeClr val="bg1"/>
                </a:solidFill>
                <a:latin typeface="微软雅黑" pitchFamily="34" charset="-122"/>
                <a:ea typeface="微软雅黑" pitchFamily="34" charset="-122"/>
                <a:sym typeface="微软雅黑" pitchFamily="34" charset="-122"/>
              </a:rPr>
              <a:t>服务</a:t>
            </a:r>
          </a:p>
        </p:txBody>
      </p:sp>
      <p:sp>
        <p:nvSpPr>
          <p:cNvPr id="27" name="矩形 47"/>
          <p:cNvSpPr>
            <a:spLocks noChangeArrowheads="1"/>
          </p:cNvSpPr>
          <p:nvPr/>
        </p:nvSpPr>
        <p:spPr bwMode="auto">
          <a:xfrm>
            <a:off x="6540999" y="1996469"/>
            <a:ext cx="895121" cy="2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10000"/>
              </a:lnSpc>
              <a:defRPr/>
            </a:pPr>
            <a:r>
              <a:rPr lang="zh-CN" altLang="en-US" sz="1300" b="1" dirty="0">
                <a:solidFill>
                  <a:schemeClr val="bg1"/>
                </a:solidFill>
                <a:latin typeface="微软雅黑" pitchFamily="34" charset="-122"/>
                <a:ea typeface="微软雅黑" pitchFamily="34" charset="-122"/>
                <a:sym typeface="微软雅黑" pitchFamily="34" charset="-122"/>
              </a:rPr>
              <a:t>平台</a:t>
            </a:r>
          </a:p>
        </p:txBody>
      </p:sp>
      <p:sp>
        <p:nvSpPr>
          <p:cNvPr id="28" name="矩形 47"/>
          <p:cNvSpPr>
            <a:spLocks noChangeArrowheads="1"/>
          </p:cNvSpPr>
          <p:nvPr/>
        </p:nvSpPr>
        <p:spPr bwMode="auto">
          <a:xfrm>
            <a:off x="5210993" y="1970234"/>
            <a:ext cx="1121238" cy="2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30000"/>
              </a:lnSpc>
              <a:defRPr/>
            </a:pPr>
            <a:r>
              <a:rPr lang="zh-CN" altLang="en-US" sz="1300" b="1" dirty="0">
                <a:solidFill>
                  <a:schemeClr val="bg1"/>
                </a:solidFill>
                <a:latin typeface="微软雅黑" pitchFamily="34" charset="-122"/>
                <a:ea typeface="微软雅黑" pitchFamily="34" charset="-122"/>
                <a:sym typeface="微软雅黑" pitchFamily="34" charset="-122"/>
              </a:rPr>
              <a:t>硬件</a:t>
            </a:r>
          </a:p>
        </p:txBody>
      </p:sp>
      <p:pic>
        <p:nvPicPr>
          <p:cNvPr id="29" name="Picture 2" descr="http://autofun.carsmart.cn/img/jz.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5581" y="1254692"/>
            <a:ext cx="801024" cy="6771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autofun.carsmart.cn/img/banner-cn.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28" t="41605" r="35858"/>
          <a:stretch/>
        </p:blipFill>
        <p:spPr bwMode="auto">
          <a:xfrm>
            <a:off x="4140923" y="1264169"/>
            <a:ext cx="819073" cy="70860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185"/>
          <p:cNvGrpSpPr/>
          <p:nvPr/>
        </p:nvGrpSpPr>
        <p:grpSpPr>
          <a:xfrm>
            <a:off x="6554725" y="1235560"/>
            <a:ext cx="939285" cy="698614"/>
            <a:chOff x="4579461" y="1394052"/>
            <a:chExt cx="2209552" cy="1655465"/>
          </a:xfrm>
        </p:grpSpPr>
        <p:pic>
          <p:nvPicPr>
            <p:cNvPr id="32" name="Picture 8" descr="http://58pic.ooopic.com/58pic/16/65/09/37F58PICcD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9461" y="1394052"/>
              <a:ext cx="2209552" cy="1655465"/>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90571" y="1600750"/>
              <a:ext cx="1579003" cy="928975"/>
            </a:xfrm>
            <a:prstGeom prst="rect">
              <a:avLst/>
            </a:prstGeom>
          </p:spPr>
        </p:pic>
      </p:grpSp>
      <p:sp>
        <p:nvSpPr>
          <p:cNvPr id="34" name="TextBox 115"/>
          <p:cNvSpPr txBox="1"/>
          <p:nvPr/>
        </p:nvSpPr>
        <p:spPr>
          <a:xfrm>
            <a:off x="5110899" y="2318091"/>
            <a:ext cx="1348644" cy="388622"/>
          </a:xfrm>
          <a:prstGeom prst="rect">
            <a:avLst/>
          </a:prstGeom>
          <a:noFill/>
        </p:spPr>
        <p:txBody>
          <a:bodyPr wrap="square" rtlCol="0">
            <a:spAutoFit/>
          </a:bodyPr>
          <a:lstStyle/>
          <a:p>
            <a:pPr algn="ctr">
              <a:lnSpc>
                <a:spcPct val="120000"/>
              </a:lnSpc>
            </a:pPr>
            <a:r>
              <a:rPr lang="zh-CN" altLang="en-US" sz="900" dirty="0">
                <a:solidFill>
                  <a:schemeClr val="bg1"/>
                </a:solidFill>
                <a:latin typeface="微软雅黑" pitchFamily="34" charset="-122"/>
                <a:ea typeface="微软雅黑" pitchFamily="34" charset="-122"/>
              </a:rPr>
              <a:t>乐乘盒子 </a:t>
            </a:r>
            <a:endParaRPr lang="en-US" altLang="zh-CN" sz="900" dirty="0" smtClean="0">
              <a:solidFill>
                <a:schemeClr val="bg1"/>
              </a:solidFill>
              <a:latin typeface="微软雅黑" pitchFamily="34" charset="-122"/>
              <a:ea typeface="微软雅黑" pitchFamily="34" charset="-122"/>
            </a:endParaRPr>
          </a:p>
          <a:p>
            <a:pPr algn="ctr">
              <a:lnSpc>
                <a:spcPct val="120000"/>
              </a:lnSpc>
            </a:pPr>
            <a:r>
              <a:rPr lang="zh-CN" altLang="en-US" sz="900" dirty="0" smtClean="0">
                <a:solidFill>
                  <a:schemeClr val="bg1"/>
                </a:solidFill>
                <a:latin typeface="微软雅黑" pitchFamily="34" charset="-122"/>
                <a:ea typeface="微软雅黑" pitchFamily="34" charset="-122"/>
              </a:rPr>
              <a:t>各</a:t>
            </a:r>
            <a:r>
              <a:rPr lang="zh-CN" altLang="en-US" sz="900" dirty="0">
                <a:solidFill>
                  <a:schemeClr val="bg1"/>
                </a:solidFill>
                <a:latin typeface="微软雅黑" pitchFamily="34" charset="-122"/>
                <a:ea typeface="微软雅黑" pitchFamily="34" charset="-122"/>
              </a:rPr>
              <a:t>类车联网终端产品</a:t>
            </a:r>
          </a:p>
        </p:txBody>
      </p:sp>
      <p:sp>
        <p:nvSpPr>
          <p:cNvPr id="35" name="TextBox 116"/>
          <p:cNvSpPr txBox="1"/>
          <p:nvPr/>
        </p:nvSpPr>
        <p:spPr>
          <a:xfrm>
            <a:off x="6379291" y="2234692"/>
            <a:ext cx="1238179" cy="545917"/>
          </a:xfrm>
          <a:prstGeom prst="rect">
            <a:avLst/>
          </a:prstGeom>
          <a:noFill/>
        </p:spPr>
        <p:txBody>
          <a:bodyPr wrap="square" rtlCol="0">
            <a:spAutoFit/>
          </a:bodyPr>
          <a:lstStyle/>
          <a:p>
            <a:pPr algn="ctr">
              <a:lnSpc>
                <a:spcPct val="120000"/>
              </a:lnSpc>
            </a:pPr>
            <a:r>
              <a:rPr lang="zh-CN" altLang="en-US" sz="900" dirty="0">
                <a:solidFill>
                  <a:schemeClr val="bg1"/>
                </a:solidFill>
                <a:latin typeface="微软雅黑" pitchFamily="34" charset="-122"/>
                <a:ea typeface="微软雅黑" pitchFamily="34" charset="-122"/>
              </a:rPr>
              <a:t>新能源车管理平台 </a:t>
            </a:r>
            <a:endParaRPr lang="en-US" altLang="zh-CN" sz="900" dirty="0" smtClean="0">
              <a:solidFill>
                <a:schemeClr val="bg1"/>
              </a:solidFill>
              <a:latin typeface="微软雅黑" pitchFamily="34" charset="-122"/>
              <a:ea typeface="微软雅黑" pitchFamily="34" charset="-122"/>
            </a:endParaRPr>
          </a:p>
          <a:p>
            <a:pPr algn="ctr">
              <a:lnSpc>
                <a:spcPct val="120000"/>
              </a:lnSpc>
            </a:pPr>
            <a:r>
              <a:rPr lang="en-US" altLang="zh-CN" sz="900" dirty="0" smtClean="0">
                <a:solidFill>
                  <a:schemeClr val="bg1"/>
                </a:solidFill>
                <a:latin typeface="微软雅黑" pitchFamily="34" charset="-122"/>
                <a:ea typeface="微软雅黑" pitchFamily="34" charset="-122"/>
              </a:rPr>
              <a:t>4S</a:t>
            </a:r>
            <a:r>
              <a:rPr lang="zh-CN" altLang="en-US" sz="900" dirty="0">
                <a:solidFill>
                  <a:schemeClr val="bg1"/>
                </a:solidFill>
                <a:latin typeface="微软雅黑" pitchFamily="34" charset="-122"/>
                <a:ea typeface="微软雅黑" pitchFamily="34" charset="-122"/>
              </a:rPr>
              <a:t>店管理平台 </a:t>
            </a:r>
            <a:endParaRPr lang="en-US" altLang="zh-CN" sz="900" dirty="0" smtClean="0">
              <a:solidFill>
                <a:schemeClr val="bg1"/>
              </a:solidFill>
              <a:latin typeface="微软雅黑" pitchFamily="34" charset="-122"/>
              <a:ea typeface="微软雅黑" pitchFamily="34" charset="-122"/>
            </a:endParaRPr>
          </a:p>
          <a:p>
            <a:pPr algn="ctr">
              <a:lnSpc>
                <a:spcPct val="120000"/>
              </a:lnSpc>
            </a:pPr>
            <a:r>
              <a:rPr lang="zh-CN" altLang="en-US" sz="900" dirty="0" smtClean="0">
                <a:solidFill>
                  <a:schemeClr val="bg1"/>
                </a:solidFill>
                <a:latin typeface="微软雅黑" pitchFamily="34" charset="-122"/>
                <a:ea typeface="微软雅黑" pitchFamily="34" charset="-122"/>
              </a:rPr>
              <a:t>整</a:t>
            </a:r>
            <a:r>
              <a:rPr lang="zh-CN" altLang="en-US" sz="900" dirty="0">
                <a:solidFill>
                  <a:schemeClr val="bg1"/>
                </a:solidFill>
                <a:latin typeface="微软雅黑" pitchFamily="34" charset="-122"/>
                <a:ea typeface="微软雅黑" pitchFamily="34" charset="-122"/>
              </a:rPr>
              <a:t>车厂管理平台等</a:t>
            </a:r>
          </a:p>
        </p:txBody>
      </p:sp>
      <p:sp>
        <p:nvSpPr>
          <p:cNvPr id="36" name="TextBox 117"/>
          <p:cNvSpPr txBox="1"/>
          <p:nvPr/>
        </p:nvSpPr>
        <p:spPr>
          <a:xfrm>
            <a:off x="4108250" y="2290065"/>
            <a:ext cx="827264" cy="388622"/>
          </a:xfrm>
          <a:prstGeom prst="rect">
            <a:avLst/>
          </a:prstGeom>
          <a:noFill/>
        </p:spPr>
        <p:txBody>
          <a:bodyPr wrap="square" rtlCol="0">
            <a:spAutoFit/>
          </a:bodyPr>
          <a:lstStyle/>
          <a:p>
            <a:pPr algn="ctr">
              <a:lnSpc>
                <a:spcPct val="120000"/>
              </a:lnSpc>
            </a:pPr>
            <a:r>
              <a:rPr lang="zh-CN" altLang="en-US" sz="900" dirty="0">
                <a:solidFill>
                  <a:schemeClr val="bg1"/>
                </a:solidFill>
                <a:latin typeface="微软雅黑" pitchFamily="34" charset="-122"/>
                <a:ea typeface="微软雅黑" pitchFamily="34" charset="-122"/>
              </a:rPr>
              <a:t>养车宝 </a:t>
            </a:r>
            <a:endParaRPr lang="en-US" altLang="zh-CN" sz="900" dirty="0" smtClean="0">
              <a:solidFill>
                <a:schemeClr val="bg1"/>
              </a:solidFill>
              <a:latin typeface="微软雅黑" pitchFamily="34" charset="-122"/>
              <a:ea typeface="微软雅黑" pitchFamily="34" charset="-122"/>
            </a:endParaRPr>
          </a:p>
          <a:p>
            <a:pPr algn="ctr">
              <a:lnSpc>
                <a:spcPct val="120000"/>
              </a:lnSpc>
            </a:pPr>
            <a:r>
              <a:rPr lang="zh-CN" altLang="en-US" sz="900" dirty="0" smtClean="0">
                <a:solidFill>
                  <a:schemeClr val="bg1"/>
                </a:solidFill>
                <a:latin typeface="微软雅黑" pitchFamily="34" charset="-122"/>
                <a:ea typeface="微软雅黑" pitchFamily="34" charset="-122"/>
              </a:rPr>
              <a:t>改</a:t>
            </a:r>
            <a:r>
              <a:rPr lang="zh-CN" altLang="en-US" sz="900" dirty="0">
                <a:solidFill>
                  <a:schemeClr val="bg1"/>
                </a:solidFill>
                <a:latin typeface="微软雅黑" pitchFamily="34" charset="-122"/>
                <a:ea typeface="微软雅黑" pitchFamily="34" charset="-122"/>
              </a:rPr>
              <a:t>师父</a:t>
            </a:r>
          </a:p>
        </p:txBody>
      </p:sp>
      <p:sp>
        <p:nvSpPr>
          <p:cNvPr id="37" name="TextBox 118"/>
          <p:cNvSpPr txBox="1"/>
          <p:nvPr/>
        </p:nvSpPr>
        <p:spPr>
          <a:xfrm>
            <a:off x="7644149" y="2308967"/>
            <a:ext cx="1226743" cy="388622"/>
          </a:xfrm>
          <a:prstGeom prst="rect">
            <a:avLst/>
          </a:prstGeom>
          <a:noFill/>
        </p:spPr>
        <p:txBody>
          <a:bodyPr wrap="square" rtlCol="0">
            <a:spAutoFit/>
          </a:bodyPr>
          <a:lstStyle/>
          <a:p>
            <a:pPr algn="ctr">
              <a:lnSpc>
                <a:spcPct val="120000"/>
              </a:lnSpc>
            </a:pPr>
            <a:r>
              <a:rPr lang="en-US" altLang="zh-CN" sz="900" dirty="0">
                <a:solidFill>
                  <a:schemeClr val="bg1"/>
                </a:solidFill>
                <a:latin typeface="微软雅黑" pitchFamily="34" charset="-122"/>
                <a:ea typeface="微软雅黑" pitchFamily="34" charset="-122"/>
              </a:rPr>
              <a:t>UBI</a:t>
            </a:r>
            <a:r>
              <a:rPr lang="zh-CN" altLang="en-US" sz="900" dirty="0">
                <a:solidFill>
                  <a:schemeClr val="bg1"/>
                </a:solidFill>
                <a:latin typeface="微软雅黑" pitchFamily="34" charset="-122"/>
                <a:ea typeface="微软雅黑" pitchFamily="34" charset="-122"/>
              </a:rPr>
              <a:t>大数据保险</a:t>
            </a:r>
            <a:r>
              <a:rPr lang="zh-CN" altLang="en-US" sz="900" dirty="0" smtClean="0">
                <a:solidFill>
                  <a:schemeClr val="bg1"/>
                </a:solidFill>
                <a:latin typeface="微软雅黑" pitchFamily="34" charset="-122"/>
                <a:ea typeface="微软雅黑" pitchFamily="34" charset="-122"/>
              </a:rPr>
              <a:t>业务</a:t>
            </a:r>
            <a:endParaRPr lang="en-US" altLang="zh-CN" sz="900" dirty="0" smtClean="0">
              <a:solidFill>
                <a:schemeClr val="bg1"/>
              </a:solidFill>
              <a:latin typeface="微软雅黑" pitchFamily="34" charset="-122"/>
              <a:ea typeface="微软雅黑" pitchFamily="34" charset="-122"/>
            </a:endParaRPr>
          </a:p>
          <a:p>
            <a:pPr algn="ctr">
              <a:lnSpc>
                <a:spcPct val="120000"/>
              </a:lnSpc>
            </a:pPr>
            <a:r>
              <a:rPr lang="zh-CN" altLang="en-US" sz="900" dirty="0" smtClean="0">
                <a:solidFill>
                  <a:schemeClr val="bg1"/>
                </a:solidFill>
                <a:latin typeface="微软雅黑" pitchFamily="34" charset="-122"/>
                <a:ea typeface="微软雅黑" pitchFamily="34" charset="-122"/>
              </a:rPr>
              <a:t>智慧</a:t>
            </a:r>
            <a:r>
              <a:rPr lang="zh-CN" altLang="en-US" sz="900" dirty="0">
                <a:solidFill>
                  <a:schemeClr val="bg1"/>
                </a:solidFill>
                <a:latin typeface="微软雅黑" pitchFamily="34" charset="-122"/>
                <a:ea typeface="微软雅黑" pitchFamily="34" charset="-122"/>
              </a:rPr>
              <a:t>城市建设</a:t>
            </a:r>
          </a:p>
        </p:txBody>
      </p:sp>
      <p:pic>
        <p:nvPicPr>
          <p:cNvPr id="3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185" y="1213125"/>
            <a:ext cx="1145289" cy="773038"/>
          </a:xfrm>
          <a:prstGeom prst="rect">
            <a:avLst/>
          </a:prstGeom>
          <a:solidFill>
            <a:schemeClr val="bg1"/>
          </a:solidFill>
          <a:ln w="12700">
            <a:solidFill>
              <a:srgbClr val="1D2088"/>
            </a:solidFill>
          </a:ln>
          <a:extLst/>
        </p:spPr>
      </p:pic>
      <p:sp>
        <p:nvSpPr>
          <p:cNvPr id="39" name="文本框 41"/>
          <p:cNvSpPr txBox="1">
            <a:spLocks noChangeArrowheads="1"/>
          </p:cNvSpPr>
          <p:nvPr/>
        </p:nvSpPr>
        <p:spPr bwMode="auto">
          <a:xfrm>
            <a:off x="4290507" y="4337723"/>
            <a:ext cx="9671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政府</a:t>
            </a:r>
          </a:p>
        </p:txBody>
      </p:sp>
      <p:sp>
        <p:nvSpPr>
          <p:cNvPr id="40" name="文本框 45"/>
          <p:cNvSpPr txBox="1">
            <a:spLocks noChangeArrowheads="1"/>
          </p:cNvSpPr>
          <p:nvPr/>
        </p:nvSpPr>
        <p:spPr bwMode="auto">
          <a:xfrm>
            <a:off x="5860144" y="4337723"/>
            <a:ext cx="9909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物流公司</a:t>
            </a:r>
          </a:p>
        </p:txBody>
      </p:sp>
      <p:sp>
        <p:nvSpPr>
          <p:cNvPr id="41" name="文本框 43"/>
          <p:cNvSpPr txBox="1">
            <a:spLocks noChangeArrowheads="1"/>
          </p:cNvSpPr>
          <p:nvPr/>
        </p:nvSpPr>
        <p:spPr bwMode="auto">
          <a:xfrm>
            <a:off x="5860145" y="3920357"/>
            <a:ext cx="99092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租车公司</a:t>
            </a:r>
          </a:p>
        </p:txBody>
      </p:sp>
      <p:sp>
        <p:nvSpPr>
          <p:cNvPr id="42" name="文本框 39"/>
          <p:cNvSpPr txBox="1">
            <a:spLocks noChangeArrowheads="1"/>
          </p:cNvSpPr>
          <p:nvPr/>
        </p:nvSpPr>
        <p:spPr bwMode="auto">
          <a:xfrm>
            <a:off x="4290507" y="3492757"/>
            <a:ext cx="94671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整车厂</a:t>
            </a:r>
          </a:p>
        </p:txBody>
      </p:sp>
      <p:sp>
        <p:nvSpPr>
          <p:cNvPr id="43" name="文本框 41"/>
          <p:cNvSpPr txBox="1">
            <a:spLocks noChangeArrowheads="1"/>
          </p:cNvSpPr>
          <p:nvPr/>
        </p:nvSpPr>
        <p:spPr bwMode="auto">
          <a:xfrm>
            <a:off x="5860145" y="3492757"/>
            <a:ext cx="99092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保险公司</a:t>
            </a:r>
          </a:p>
        </p:txBody>
      </p:sp>
      <p:sp>
        <p:nvSpPr>
          <p:cNvPr id="44" name="文本框 39"/>
          <p:cNvSpPr txBox="1">
            <a:spLocks noChangeArrowheads="1"/>
          </p:cNvSpPr>
          <p:nvPr/>
        </p:nvSpPr>
        <p:spPr bwMode="auto">
          <a:xfrm>
            <a:off x="4290507" y="3920357"/>
            <a:ext cx="7445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en-US" altLang="zh-CN" sz="1300" dirty="0">
                <a:solidFill>
                  <a:schemeClr val="bg1"/>
                </a:solidFill>
                <a:latin typeface="微软雅黑" pitchFamily="34" charset="-122"/>
                <a:ea typeface="微软雅黑" pitchFamily="34" charset="-122"/>
              </a:rPr>
              <a:t>4S</a:t>
            </a:r>
            <a:r>
              <a:rPr lang="zh-CN" altLang="en-US" sz="1300" dirty="0">
                <a:solidFill>
                  <a:schemeClr val="bg1"/>
                </a:solidFill>
                <a:latin typeface="微软雅黑" pitchFamily="34" charset="-122"/>
                <a:ea typeface="微软雅黑" pitchFamily="34" charset="-122"/>
              </a:rPr>
              <a:t>店</a:t>
            </a:r>
          </a:p>
        </p:txBody>
      </p:sp>
      <p:sp>
        <p:nvSpPr>
          <p:cNvPr id="45" name="文本框 41"/>
          <p:cNvSpPr txBox="1">
            <a:spLocks noChangeArrowheads="1"/>
          </p:cNvSpPr>
          <p:nvPr/>
        </p:nvSpPr>
        <p:spPr bwMode="auto">
          <a:xfrm>
            <a:off x="7513773" y="3492757"/>
            <a:ext cx="103650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后服务商</a:t>
            </a:r>
          </a:p>
        </p:txBody>
      </p:sp>
      <p:sp>
        <p:nvSpPr>
          <p:cNvPr id="46" name="文本框 41"/>
          <p:cNvSpPr txBox="1">
            <a:spLocks noChangeArrowheads="1"/>
          </p:cNvSpPr>
          <p:nvPr/>
        </p:nvSpPr>
        <p:spPr bwMode="auto">
          <a:xfrm>
            <a:off x="7513773" y="3920357"/>
            <a:ext cx="10552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新能源车</a:t>
            </a:r>
          </a:p>
        </p:txBody>
      </p:sp>
      <p:sp>
        <p:nvSpPr>
          <p:cNvPr id="47" name="文本框 41"/>
          <p:cNvSpPr txBox="1">
            <a:spLocks noChangeArrowheads="1"/>
          </p:cNvSpPr>
          <p:nvPr/>
        </p:nvSpPr>
        <p:spPr bwMode="auto">
          <a:xfrm>
            <a:off x="7513773" y="4337723"/>
            <a:ext cx="90978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144000" indent="-144000" eaLnBrk="1" hangingPunct="1">
              <a:buClr>
                <a:schemeClr val="bg1"/>
              </a:buClr>
              <a:buSzPct val="60000"/>
              <a:buFont typeface="Wingdings" pitchFamily="2" charset="2"/>
              <a:buChar char="n"/>
              <a:defRPr/>
            </a:pPr>
            <a:r>
              <a:rPr lang="zh-CN" altLang="en-US" sz="1300" dirty="0">
                <a:solidFill>
                  <a:schemeClr val="bg1"/>
                </a:solidFill>
                <a:latin typeface="微软雅黑" pitchFamily="34" charset="-122"/>
                <a:ea typeface="微软雅黑" pitchFamily="34" charset="-122"/>
              </a:rPr>
              <a:t>车主</a:t>
            </a:r>
          </a:p>
        </p:txBody>
      </p:sp>
      <p:sp>
        <p:nvSpPr>
          <p:cNvPr id="48" name="矩形 47"/>
          <p:cNvSpPr>
            <a:spLocks noChangeArrowheads="1"/>
          </p:cNvSpPr>
          <p:nvPr/>
        </p:nvSpPr>
        <p:spPr bwMode="auto">
          <a:xfrm>
            <a:off x="5177656" y="852551"/>
            <a:ext cx="2431858" cy="34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nchor="ctr">
            <a:spAutoFit/>
          </a:bodyPr>
          <a:lstStyle/>
          <a:p>
            <a:pPr algn="ctr">
              <a:lnSpc>
                <a:spcPct val="130000"/>
              </a:lnSpc>
            </a:pPr>
            <a:r>
              <a:rPr lang="zh-CN" altLang="en-US" sz="1400" b="1" dirty="0" smtClean="0">
                <a:solidFill>
                  <a:schemeClr val="tx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产品</a:t>
            </a:r>
            <a:r>
              <a:rPr lang="zh-CN" altLang="en-US" sz="1400" b="1" dirty="0">
                <a:solidFill>
                  <a:schemeClr val="tx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和技术</a:t>
            </a:r>
          </a:p>
        </p:txBody>
      </p:sp>
      <p:sp>
        <p:nvSpPr>
          <p:cNvPr id="49" name="矩形 48"/>
          <p:cNvSpPr>
            <a:spLocks noChangeArrowheads="1"/>
          </p:cNvSpPr>
          <p:nvPr/>
        </p:nvSpPr>
        <p:spPr bwMode="auto">
          <a:xfrm>
            <a:off x="5180169" y="3091132"/>
            <a:ext cx="2431858" cy="32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nchor="ctr">
            <a:spAutoFit/>
          </a:bodyPr>
          <a:lstStyle/>
          <a:p>
            <a:pPr algn="ctr">
              <a:lnSpc>
                <a:spcPct val="130000"/>
              </a:lnSpc>
            </a:pPr>
            <a:r>
              <a:rPr lang="zh-CN" altLang="en-US" sz="1400" b="1" dirty="0" smtClean="0">
                <a:solidFill>
                  <a:schemeClr val="tx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endParaRPr lang="zh-CN" altLang="en-US" sz="1400" b="1" dirty="0">
              <a:solidFill>
                <a:schemeClr val="tx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2971984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4294967295"/>
          </p:nvPr>
        </p:nvSpPr>
        <p:spPr>
          <a:xfrm>
            <a:off x="6610357" y="2538676"/>
            <a:ext cx="1200736" cy="400050"/>
          </a:xfrm>
        </p:spPr>
        <p:txBody>
          <a:bodyPr/>
          <a:lstStyle/>
          <a:p>
            <a:r>
              <a:rPr lang="zh-CN" altLang="en-US" b="1" dirty="0">
                <a:solidFill>
                  <a:srgbClr val="1D2088"/>
                </a:solidFill>
              </a:rPr>
              <a:t>业务布局</a:t>
            </a:r>
          </a:p>
        </p:txBody>
      </p:sp>
      <p:sp>
        <p:nvSpPr>
          <p:cNvPr id="15" name="文本占位符 14"/>
          <p:cNvSpPr>
            <a:spLocks noGrp="1"/>
          </p:cNvSpPr>
          <p:nvPr>
            <p:ph type="body" sz="quarter" idx="4294967295"/>
          </p:nvPr>
        </p:nvSpPr>
        <p:spPr>
          <a:xfrm>
            <a:off x="6610357" y="3708230"/>
            <a:ext cx="1854777" cy="400050"/>
          </a:xfrm>
        </p:spPr>
        <p:txBody>
          <a:bodyPr/>
          <a:lstStyle/>
          <a:p>
            <a:r>
              <a:rPr lang="zh-CN" altLang="en-US" b="1" dirty="0">
                <a:solidFill>
                  <a:srgbClr val="1D2088"/>
                </a:solidFill>
              </a:rPr>
              <a:t>解决方案和客户</a:t>
            </a:r>
          </a:p>
        </p:txBody>
      </p:sp>
      <p:sp>
        <p:nvSpPr>
          <p:cNvPr id="16" name="文本占位符 15"/>
          <p:cNvSpPr>
            <a:spLocks noGrp="1"/>
          </p:cNvSpPr>
          <p:nvPr>
            <p:ph type="body" sz="quarter" idx="4294967295"/>
          </p:nvPr>
        </p:nvSpPr>
        <p:spPr>
          <a:xfrm>
            <a:off x="6610357" y="1381243"/>
            <a:ext cx="1256261" cy="400050"/>
          </a:xfrm>
        </p:spPr>
        <p:txBody>
          <a:bodyPr/>
          <a:lstStyle/>
          <a:p>
            <a:r>
              <a:rPr lang="zh-CN" altLang="en-US" b="1" dirty="0">
                <a:solidFill>
                  <a:srgbClr val="1D2088"/>
                </a:solidFill>
              </a:rPr>
              <a:t>公司概况</a:t>
            </a:r>
          </a:p>
        </p:txBody>
      </p:sp>
    </p:spTree>
    <p:extLst>
      <p:ext uri="{BB962C8B-B14F-4D97-AF65-F5344CB8AC3E}">
        <p14:creationId xmlns:p14="http://schemas.microsoft.com/office/powerpoint/2010/main" val="18924404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xzbm.zgqt.zj.cn/web/UploadFiles/2015-8/2015815101329772.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242304"/>
            <a:ext cx="4002940" cy="153582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ctrTitle"/>
          </p:nvPr>
        </p:nvSpPr>
        <p:spPr/>
        <p:txBody>
          <a:bodyPr wrap="square" lIns="68562" tIns="34282" rIns="68562" bIns="34282">
            <a:noAutofit/>
          </a:bodyPr>
          <a:lstStyle/>
          <a:p>
            <a:r>
              <a:rPr lang="zh-CN" altLang="en-US" noProof="1"/>
              <a:t>水</a:t>
            </a:r>
            <a:r>
              <a:rPr lang="zh-CN" altLang="en-US" noProof="1" smtClean="0"/>
              <a:t>联网</a:t>
            </a:r>
            <a:endParaRPr lang="zh-CN" altLang="en-US" noProof="1"/>
          </a:p>
        </p:txBody>
      </p:sp>
      <p:sp>
        <p:nvSpPr>
          <p:cNvPr id="7" name="矩形 6"/>
          <p:cNvSpPr/>
          <p:nvPr/>
        </p:nvSpPr>
        <p:spPr>
          <a:xfrm>
            <a:off x="529011" y="2982443"/>
            <a:ext cx="3612473" cy="2308324"/>
          </a:xfrm>
          <a:prstGeom prst="rect">
            <a:avLst/>
          </a:prstGeom>
        </p:spPr>
        <p:txBody>
          <a:bodyPr wrap="square">
            <a:spAutoFit/>
          </a:bodyPr>
          <a:lstStyle/>
          <a:p>
            <a:pPr lvl="0" eaLnBrk="0" hangingPunct="0">
              <a:lnSpc>
                <a:spcPct val="150000"/>
              </a:lnSpc>
              <a:defRPr/>
            </a:pPr>
            <a:r>
              <a:rPr lang="zh-CN" altLang="zh-CN" sz="1200" dirty="0" smtClean="0">
                <a:solidFill>
                  <a:schemeClr val="accent3">
                    <a:lumMod val="50000"/>
                  </a:schemeClr>
                </a:solidFill>
                <a:latin typeface="微软雅黑" panose="020B0503020204020204" pitchFamily="34" charset="-122"/>
                <a:ea typeface="微软雅黑" panose="020B0503020204020204" pitchFamily="34" charset="-122"/>
              </a:rPr>
              <a:t>通过</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监测水源地的生态环境和水质状况，监测生产过程、运输管网和用水终端、监测涉水设备的运行工况，管理跑冒滴漏，确保全程水质安全。另外充分挖掘涉水资源，将水产、林产、农产、绿色旅游、水娱乐等产业融合，构建基于水的增值服务。</a:t>
            </a:r>
          </a:p>
          <a:p>
            <a:pPr eaLnBrk="0" hangingPunct="0">
              <a:lnSpc>
                <a:spcPct val="150000"/>
              </a:lnSpc>
              <a:defRPr/>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endParaRPr>
          </a:p>
          <a:p>
            <a:pPr eaLnBrk="0" hangingPunct="0">
              <a:lnSpc>
                <a:spcPct val="150000"/>
              </a:lnSpc>
              <a:defRPr/>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317298" y="1454624"/>
            <a:ext cx="4372604" cy="2333146"/>
            <a:chOff x="2163395" y="2725907"/>
            <a:chExt cx="4372604" cy="2333146"/>
          </a:xfrm>
        </p:grpSpPr>
        <p:sp>
          <p:nvSpPr>
            <p:cNvPr id="53" name="六边形 52"/>
            <p:cNvSpPr/>
            <p:nvPr/>
          </p:nvSpPr>
          <p:spPr>
            <a:xfrm>
              <a:off x="3555946" y="3511519"/>
              <a:ext cx="879884" cy="754767"/>
            </a:xfrm>
            <a:prstGeom prst="hexagon">
              <a:avLst>
                <a:gd name="adj" fmla="val 28671"/>
                <a:gd name="vf" fmla="val 115470"/>
              </a:avLst>
            </a:prstGeom>
            <a:blipFill dpi="0" rotWithShape="1">
              <a:blip r:embed="rId4"/>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六边形 53"/>
            <p:cNvSpPr/>
            <p:nvPr/>
          </p:nvSpPr>
          <p:spPr>
            <a:xfrm>
              <a:off x="4950823" y="3511519"/>
              <a:ext cx="878594" cy="754767"/>
            </a:xfrm>
            <a:prstGeom prst="hexagon">
              <a:avLst>
                <a:gd name="adj" fmla="val 26836"/>
                <a:gd name="vf" fmla="val 115470"/>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六边形 56"/>
            <p:cNvSpPr/>
            <p:nvPr/>
          </p:nvSpPr>
          <p:spPr>
            <a:xfrm>
              <a:off x="2863173" y="3119023"/>
              <a:ext cx="879887" cy="754767"/>
            </a:xfrm>
            <a:prstGeom prst="hexagon">
              <a:avLst>
                <a:gd name="adj" fmla="val 28671"/>
                <a:gd name="vf" fmla="val 115470"/>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六边形 17"/>
            <p:cNvSpPr>
              <a:spLocks noChangeAspect="1"/>
            </p:cNvSpPr>
            <p:nvPr/>
          </p:nvSpPr>
          <p:spPr>
            <a:xfrm>
              <a:off x="4253339" y="3115267"/>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涉水</a:t>
              </a:r>
              <a:endParaRPr lang="en-US" altLang="zh-CN" sz="1200" dirty="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娱乐</a:t>
              </a:r>
              <a:endParaRPr lang="zh-CN" altLang="en-US" sz="1200" dirty="0">
                <a:latin typeface="微软雅黑" pitchFamily="34" charset="-122"/>
                <a:ea typeface="微软雅黑" pitchFamily="34" charset="-122"/>
              </a:endParaRPr>
            </a:p>
          </p:txBody>
        </p:sp>
        <p:sp>
          <p:nvSpPr>
            <p:cNvPr id="20" name="六边形 19"/>
            <p:cNvSpPr>
              <a:spLocks noChangeAspect="1"/>
            </p:cNvSpPr>
            <p:nvPr/>
          </p:nvSpPr>
          <p:spPr>
            <a:xfrm>
              <a:off x="5656112" y="3115266"/>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cs typeface=".黑体-日本语" pitchFamily="2" charset="-122"/>
                </a:rPr>
                <a:t>林业</a:t>
              </a:r>
              <a:endParaRPr lang="en-US" altLang="zh-CN" sz="1200" dirty="0" smtClean="0">
                <a:latin typeface="微软雅黑" pitchFamily="34" charset="-122"/>
                <a:ea typeface="微软雅黑" pitchFamily="34" charset="-122"/>
                <a:cs typeface=".黑体-日本语" pitchFamily="2" charset="-122"/>
              </a:endParaRPr>
            </a:p>
            <a:p>
              <a:pPr algn="ctr"/>
              <a:r>
                <a:rPr lang="zh-CN" altLang="en-US" sz="1200" dirty="0" smtClean="0">
                  <a:latin typeface="微软雅黑" pitchFamily="34" charset="-122"/>
                  <a:ea typeface="微软雅黑" pitchFamily="34" charset="-122"/>
                  <a:cs typeface=".黑体-日本语" pitchFamily="2" charset="-122"/>
                </a:rPr>
                <a:t>农产</a:t>
              </a:r>
              <a:endParaRPr lang="en-US" altLang="zh-CN" sz="1200" dirty="0" smtClean="0">
                <a:latin typeface="微软雅黑" pitchFamily="34" charset="-122"/>
                <a:ea typeface="微软雅黑" pitchFamily="34" charset="-122"/>
                <a:cs typeface=".黑体-日本语" pitchFamily="2" charset="-122"/>
              </a:endParaRPr>
            </a:p>
            <a:p>
              <a:pPr algn="ctr"/>
              <a:r>
                <a:rPr lang="zh-CN" altLang="en-US" sz="1200" dirty="0">
                  <a:latin typeface="微软雅黑" pitchFamily="34" charset="-122"/>
                  <a:ea typeface="微软雅黑" pitchFamily="34" charset="-122"/>
                  <a:cs typeface=".黑体-日本语" pitchFamily="2" charset="-122"/>
                </a:rPr>
                <a:t>电商</a:t>
              </a:r>
            </a:p>
          </p:txBody>
        </p:sp>
        <p:sp>
          <p:nvSpPr>
            <p:cNvPr id="21" name="六边形 20"/>
            <p:cNvSpPr>
              <a:spLocks noChangeAspect="1"/>
            </p:cNvSpPr>
            <p:nvPr/>
          </p:nvSpPr>
          <p:spPr>
            <a:xfrm>
              <a:off x="2163395" y="3508395"/>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涉水</a:t>
              </a:r>
              <a:endParaRPr lang="en-US" altLang="zh-CN" sz="1200" dirty="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旅游</a:t>
              </a:r>
              <a:endParaRPr lang="zh-CN" altLang="en-US" sz="1200" dirty="0">
                <a:latin typeface="微软雅黑" pitchFamily="34" charset="-122"/>
                <a:ea typeface="微软雅黑" pitchFamily="34" charset="-122"/>
              </a:endParaRPr>
            </a:p>
          </p:txBody>
        </p:sp>
        <p:sp>
          <p:nvSpPr>
            <p:cNvPr id="22" name="六边形 21"/>
            <p:cNvSpPr>
              <a:spLocks noChangeAspect="1"/>
            </p:cNvSpPr>
            <p:nvPr/>
          </p:nvSpPr>
          <p:spPr>
            <a:xfrm>
              <a:off x="2863172" y="3909100"/>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水产</a:t>
              </a:r>
              <a:endParaRPr lang="en-US" altLang="zh-CN" sz="1200" dirty="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电商</a:t>
              </a:r>
              <a:endParaRPr lang="zh-CN" altLang="en-US" sz="1200" dirty="0">
                <a:latin typeface="微软雅黑" pitchFamily="34" charset="-122"/>
                <a:ea typeface="微软雅黑" pitchFamily="34" charset="-122"/>
              </a:endParaRPr>
            </a:p>
          </p:txBody>
        </p:sp>
        <p:grpSp>
          <p:nvGrpSpPr>
            <p:cNvPr id="5" name="组合 4"/>
            <p:cNvGrpSpPr/>
            <p:nvPr/>
          </p:nvGrpSpPr>
          <p:grpSpPr>
            <a:xfrm>
              <a:off x="3428510" y="4300162"/>
              <a:ext cx="1134756" cy="758523"/>
              <a:chOff x="3418204" y="4266286"/>
              <a:chExt cx="1134756" cy="758523"/>
            </a:xfrm>
          </p:grpSpPr>
          <p:sp>
            <p:nvSpPr>
              <p:cNvPr id="23" name="六边形 22"/>
              <p:cNvSpPr>
                <a:spLocks noChangeAspect="1"/>
              </p:cNvSpPr>
              <p:nvPr/>
            </p:nvSpPr>
            <p:spPr>
              <a:xfrm>
                <a:off x="3542169" y="4266286"/>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itchFamily="34" charset="-122"/>
                  <a:ea typeface="微软雅黑" pitchFamily="34" charset="-122"/>
                </a:endParaRPr>
              </a:p>
            </p:txBody>
          </p:sp>
          <p:sp>
            <p:nvSpPr>
              <p:cNvPr id="3" name="TextBox 2"/>
              <p:cNvSpPr txBox="1"/>
              <p:nvPr/>
            </p:nvSpPr>
            <p:spPr>
              <a:xfrm>
                <a:off x="3418204" y="4303327"/>
                <a:ext cx="1134756" cy="646331"/>
              </a:xfrm>
              <a:prstGeom prst="rect">
                <a:avLst/>
              </a:prstGeom>
              <a:noFill/>
            </p:spPr>
            <p:txBody>
              <a:bodyPr wrap="square" rtlCol="0">
                <a:spAutoFit/>
              </a:bodyPr>
              <a:lstStyle/>
              <a:p>
                <a:pPr algn="ctr"/>
                <a:r>
                  <a:rPr lang="zh-CN" altLang="en-US" sz="1200" dirty="0">
                    <a:solidFill>
                      <a:schemeClr val="bg1"/>
                    </a:solidFill>
                    <a:latin typeface="微软雅黑" pitchFamily="34" charset="-122"/>
                    <a:ea typeface="微软雅黑" pitchFamily="34" charset="-122"/>
                  </a:rPr>
                  <a:t>水</a:t>
                </a:r>
                <a:endParaRPr lang="en-US" altLang="zh-CN" sz="1200" dirty="0">
                  <a:solidFill>
                    <a:schemeClr val="bg1"/>
                  </a:solidFill>
                  <a:latin typeface="微软雅黑" pitchFamily="34" charset="-122"/>
                  <a:ea typeface="微软雅黑" pitchFamily="34" charset="-122"/>
                </a:endParaRPr>
              </a:p>
              <a:p>
                <a:pPr algn="ctr"/>
                <a:r>
                  <a:rPr lang="en-US" altLang="zh-CN" sz="1200" dirty="0">
                    <a:solidFill>
                      <a:schemeClr val="bg1"/>
                    </a:solidFill>
                    <a:latin typeface="微软雅黑" pitchFamily="34" charset="-122"/>
                    <a:ea typeface="微软雅黑" pitchFamily="34" charset="-122"/>
                  </a:rPr>
                  <a:t>+</a:t>
                </a:r>
              </a:p>
              <a:p>
                <a:pPr algn="ctr"/>
                <a:r>
                  <a:rPr lang="zh-CN" altLang="en-US" sz="1200" dirty="0" smtClean="0">
                    <a:solidFill>
                      <a:schemeClr val="bg1"/>
                    </a:solidFill>
                    <a:latin typeface="微软雅黑" pitchFamily="34" charset="-122"/>
                    <a:ea typeface="微软雅黑" pitchFamily="34" charset="-122"/>
                  </a:rPr>
                  <a:t>互联网</a:t>
                </a:r>
                <a:endParaRPr lang="zh-CN" altLang="en-US" sz="1200" dirty="0">
                  <a:solidFill>
                    <a:schemeClr val="bg1"/>
                  </a:solidFill>
                  <a:latin typeface="微软雅黑" pitchFamily="34" charset="-122"/>
                  <a:ea typeface="微软雅黑" pitchFamily="34" charset="-122"/>
                </a:endParaRPr>
              </a:p>
            </p:txBody>
          </p:sp>
        </p:grpSp>
        <p:grpSp>
          <p:nvGrpSpPr>
            <p:cNvPr id="4" name="组合 3"/>
            <p:cNvGrpSpPr/>
            <p:nvPr/>
          </p:nvGrpSpPr>
          <p:grpSpPr>
            <a:xfrm>
              <a:off x="4829669" y="4300530"/>
              <a:ext cx="1134756" cy="758523"/>
              <a:chOff x="5532147" y="4343535"/>
              <a:chExt cx="1134756" cy="758523"/>
            </a:xfrm>
          </p:grpSpPr>
          <p:sp>
            <p:nvSpPr>
              <p:cNvPr id="25" name="六边形 24"/>
              <p:cNvSpPr>
                <a:spLocks noChangeAspect="1"/>
              </p:cNvSpPr>
              <p:nvPr/>
            </p:nvSpPr>
            <p:spPr>
              <a:xfrm>
                <a:off x="5656112" y="4343535"/>
                <a:ext cx="879887" cy="758523"/>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itchFamily="34" charset="-122"/>
                  <a:ea typeface="微软雅黑" pitchFamily="34" charset="-122"/>
                </a:endParaRPr>
              </a:p>
            </p:txBody>
          </p:sp>
          <p:sp>
            <p:nvSpPr>
              <p:cNvPr id="26" name="TextBox 25"/>
              <p:cNvSpPr txBox="1"/>
              <p:nvPr/>
            </p:nvSpPr>
            <p:spPr>
              <a:xfrm>
                <a:off x="5532147" y="4380576"/>
                <a:ext cx="1134756" cy="646331"/>
              </a:xfrm>
              <a:prstGeom prst="rect">
                <a:avLst/>
              </a:prstGeom>
              <a:noFill/>
            </p:spPr>
            <p:txBody>
              <a:bodyPr wrap="square" rtlCol="0">
                <a:spAutoFit/>
              </a:bodyPr>
              <a:lstStyle/>
              <a:p>
                <a:pPr algn="ctr"/>
                <a:r>
                  <a:rPr lang="zh-CN" altLang="en-US" sz="1200" dirty="0">
                    <a:solidFill>
                      <a:schemeClr val="bg1"/>
                    </a:solidFill>
                    <a:latin typeface="微软雅黑" pitchFamily="34" charset="-122"/>
                    <a:ea typeface="微软雅黑" pitchFamily="34" charset="-122"/>
                  </a:rPr>
                  <a:t>水</a:t>
                </a:r>
                <a:endParaRPr lang="en-US" altLang="zh-CN" sz="1200" dirty="0">
                  <a:solidFill>
                    <a:schemeClr val="bg1"/>
                  </a:solidFill>
                  <a:latin typeface="微软雅黑" pitchFamily="34" charset="-122"/>
                  <a:ea typeface="微软雅黑" pitchFamily="34" charset="-122"/>
                </a:endParaRPr>
              </a:p>
              <a:p>
                <a:pPr algn="ctr"/>
                <a:r>
                  <a:rPr lang="en-US" altLang="zh-CN" sz="1200" dirty="0">
                    <a:solidFill>
                      <a:schemeClr val="bg1"/>
                    </a:solidFill>
                    <a:latin typeface="微软雅黑" pitchFamily="34" charset="-122"/>
                    <a:ea typeface="微软雅黑" pitchFamily="34" charset="-122"/>
                  </a:rPr>
                  <a:t>+</a:t>
                </a:r>
              </a:p>
              <a:p>
                <a:pPr algn="ctr"/>
                <a:r>
                  <a:rPr lang="zh-CN" altLang="en-US" sz="1200" dirty="0" smtClean="0">
                    <a:solidFill>
                      <a:schemeClr val="bg1"/>
                    </a:solidFill>
                    <a:latin typeface="微软雅黑" pitchFamily="34" charset="-122"/>
                    <a:ea typeface="微软雅黑" pitchFamily="34" charset="-122"/>
                  </a:rPr>
                  <a:t>物联网</a:t>
                </a:r>
                <a:endParaRPr lang="zh-CN" altLang="en-US" sz="1200" dirty="0">
                  <a:solidFill>
                    <a:schemeClr val="bg1"/>
                  </a:solidFill>
                  <a:latin typeface="微软雅黑" pitchFamily="34" charset="-122"/>
                  <a:ea typeface="微软雅黑" pitchFamily="34" charset="-122"/>
                </a:endParaRPr>
              </a:p>
            </p:txBody>
          </p:sp>
        </p:grpSp>
        <p:sp>
          <p:nvSpPr>
            <p:cNvPr id="29" name="六边形 28"/>
            <p:cNvSpPr>
              <a:spLocks noChangeAspect="1"/>
            </p:cNvSpPr>
            <p:nvPr/>
          </p:nvSpPr>
          <p:spPr>
            <a:xfrm>
              <a:off x="3555945" y="2725907"/>
              <a:ext cx="879887" cy="758523"/>
            </a:xfrm>
            <a:prstGeom prst="hexagon">
              <a:avLst>
                <a:gd name="adj" fmla="val 28557"/>
                <a:gd name="vf" fmla="val 11547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accent4">
                      <a:lumMod val="50000"/>
                    </a:schemeClr>
                  </a:solidFill>
                  <a:latin typeface="微软雅黑" pitchFamily="34" charset="-122"/>
                  <a:ea typeface="微软雅黑" pitchFamily="34" charset="-122"/>
                </a:rPr>
                <a:t>水源</a:t>
              </a:r>
              <a:endParaRPr lang="en-US" altLang="zh-CN" sz="1200" dirty="0">
                <a:solidFill>
                  <a:schemeClr val="accent4">
                    <a:lumMod val="50000"/>
                  </a:schemeClr>
                </a:solidFill>
                <a:latin typeface="微软雅黑" pitchFamily="34" charset="-122"/>
                <a:ea typeface="微软雅黑" pitchFamily="34" charset="-122"/>
              </a:endParaRPr>
            </a:p>
            <a:p>
              <a:pPr algn="ctr"/>
              <a:r>
                <a:rPr lang="zh-CN" altLang="en-US" sz="1200" dirty="0" smtClean="0">
                  <a:solidFill>
                    <a:schemeClr val="accent4">
                      <a:lumMod val="50000"/>
                    </a:schemeClr>
                  </a:solidFill>
                  <a:latin typeface="微软雅黑" pitchFamily="34" charset="-122"/>
                  <a:ea typeface="微软雅黑" pitchFamily="34" charset="-122"/>
                </a:rPr>
                <a:t>监管</a:t>
              </a:r>
              <a:endParaRPr lang="zh-CN" altLang="en-US" sz="1200" dirty="0">
                <a:solidFill>
                  <a:schemeClr val="accent4">
                    <a:lumMod val="50000"/>
                  </a:schemeClr>
                </a:solidFill>
                <a:latin typeface="微软雅黑" pitchFamily="34" charset="-122"/>
                <a:ea typeface="微软雅黑" pitchFamily="34" charset="-122"/>
              </a:endParaRPr>
            </a:p>
          </p:txBody>
        </p:sp>
        <p:sp>
          <p:nvSpPr>
            <p:cNvPr id="30" name="六边形 29"/>
            <p:cNvSpPr>
              <a:spLocks noChangeAspect="1"/>
            </p:cNvSpPr>
            <p:nvPr/>
          </p:nvSpPr>
          <p:spPr>
            <a:xfrm>
              <a:off x="4253339" y="3909101"/>
              <a:ext cx="879887" cy="758523"/>
            </a:xfrm>
            <a:prstGeom prst="hexagon">
              <a:avLst>
                <a:gd name="adj" fmla="val 28557"/>
                <a:gd name="vf" fmla="val 11547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accent4">
                      <a:lumMod val="50000"/>
                    </a:schemeClr>
                  </a:solidFill>
                  <a:latin typeface="微软雅黑" pitchFamily="34" charset="-122"/>
                  <a:ea typeface="微软雅黑" pitchFamily="34" charset="-122"/>
                </a:rPr>
                <a:t>终端监测</a:t>
              </a:r>
              <a:endParaRPr lang="zh-CN" altLang="en-US" sz="1200" dirty="0">
                <a:solidFill>
                  <a:schemeClr val="accent4">
                    <a:lumMod val="50000"/>
                  </a:schemeClr>
                </a:solidFill>
                <a:latin typeface="微软雅黑" pitchFamily="34" charset="-122"/>
                <a:ea typeface="微软雅黑" pitchFamily="34" charset="-122"/>
              </a:endParaRPr>
            </a:p>
          </p:txBody>
        </p:sp>
        <p:sp>
          <p:nvSpPr>
            <p:cNvPr id="31" name="六边形 30"/>
            <p:cNvSpPr>
              <a:spLocks noChangeAspect="1"/>
            </p:cNvSpPr>
            <p:nvPr/>
          </p:nvSpPr>
          <p:spPr>
            <a:xfrm>
              <a:off x="5656112" y="3909140"/>
              <a:ext cx="879887" cy="758523"/>
            </a:xfrm>
            <a:prstGeom prst="hexagon">
              <a:avLst>
                <a:gd name="adj" fmla="val 28557"/>
                <a:gd name="vf" fmla="val 11547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accent4">
                      <a:lumMod val="50000"/>
                    </a:schemeClr>
                  </a:solidFill>
                  <a:latin typeface="微软雅黑" pitchFamily="34" charset="-122"/>
                  <a:ea typeface="微软雅黑" pitchFamily="34" charset="-122"/>
                </a:rPr>
                <a:t>管网监测</a:t>
              </a:r>
              <a:endParaRPr lang="zh-CN" altLang="en-US" sz="1200" dirty="0">
                <a:solidFill>
                  <a:schemeClr val="accent4">
                    <a:lumMod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34815160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339065"/>
            <a:ext cx="4641830" cy="1754550"/>
          </a:xfrm>
          <a:prstGeom prst="rect">
            <a:avLst/>
          </a:prstGeom>
        </p:spPr>
      </p:pic>
      <p:sp>
        <p:nvSpPr>
          <p:cNvPr id="6" name="标题 5"/>
          <p:cNvSpPr>
            <a:spLocks noGrp="1"/>
          </p:cNvSpPr>
          <p:nvPr>
            <p:ph type="ctrTitle"/>
          </p:nvPr>
        </p:nvSpPr>
        <p:spPr/>
        <p:txBody>
          <a:bodyPr wrap="square" lIns="68562" tIns="34282" rIns="68562" bIns="34282">
            <a:noAutofit/>
          </a:bodyPr>
          <a:lstStyle/>
          <a:p>
            <a:r>
              <a:rPr lang="zh-CN" altLang="en-US" noProof="1" smtClean="0"/>
              <a:t>农业物联网</a:t>
            </a:r>
            <a:endParaRPr lang="zh-CN" altLang="en-US" noProof="1"/>
          </a:p>
        </p:txBody>
      </p:sp>
      <p:sp>
        <p:nvSpPr>
          <p:cNvPr id="7" name="矩形 6"/>
          <p:cNvSpPr/>
          <p:nvPr/>
        </p:nvSpPr>
        <p:spPr>
          <a:xfrm>
            <a:off x="383276" y="3677510"/>
            <a:ext cx="8312727" cy="2031325"/>
          </a:xfrm>
          <a:prstGeom prst="rect">
            <a:avLst/>
          </a:prstGeom>
        </p:spPr>
        <p:txBody>
          <a:bodyPr wrap="square">
            <a:spAutoFit/>
          </a:bodyPr>
          <a:lstStyle/>
          <a:p>
            <a:pPr eaLnBrk="0" hangingPunct="0">
              <a:lnSpc>
                <a:spcPct val="150000"/>
              </a:lnSpc>
              <a:defRPr/>
            </a:pPr>
            <a:r>
              <a:rPr lang="zh-CN" altLang="zh-CN" sz="1200" dirty="0" smtClean="0">
                <a:solidFill>
                  <a:schemeClr val="accent3">
                    <a:lumMod val="50000"/>
                  </a:schemeClr>
                </a:solidFill>
                <a:latin typeface="微软雅黑" panose="020B0503020204020204" pitchFamily="34" charset="-122"/>
                <a:ea typeface="微软雅黑" panose="020B0503020204020204" pitchFamily="34" charset="-122"/>
              </a:rPr>
              <a:t>通过</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农作物的种植环境监控，标准化种植管理，农产品溯源，虫情远程测报等手段，实现了农业生产的标准化，规模化，集约化，实现规模农业和精准农业；利用好莱源、林产等电商平台，建立了农产品的产销一体化平台；整合农业、旅游、文化、科技于一体互联网小镇，则是对当下三农改革的大胆创新，也得到各地政府的大力推广。</a:t>
            </a:r>
            <a:endPar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endParaRPr>
          </a:p>
          <a:p>
            <a:pPr lvl="0" eaLnBrk="0" hangingPunct="0">
              <a:lnSpc>
                <a:spcPct val="150000"/>
              </a:lnSpc>
              <a:defRPr/>
            </a:pPr>
            <a:endParaRPr lang="zh-CN" altLang="zh-CN" sz="1200" dirty="0">
              <a:solidFill>
                <a:schemeClr val="accent3">
                  <a:lumMod val="50000"/>
                </a:schemeClr>
              </a:solidFill>
              <a:latin typeface="微软雅黑" panose="020B0503020204020204" pitchFamily="34" charset="-122"/>
              <a:ea typeface="微软雅黑" panose="020B0503020204020204" pitchFamily="34" charset="-122"/>
            </a:endParaRPr>
          </a:p>
          <a:p>
            <a:pPr eaLnBrk="0" hangingPunct="0">
              <a:lnSpc>
                <a:spcPct val="150000"/>
              </a:lnSpc>
              <a:defRPr/>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charset="-122"/>
            </a:endParaRPr>
          </a:p>
          <a:p>
            <a:pPr eaLnBrk="0" hangingPunct="0">
              <a:lnSpc>
                <a:spcPct val="150000"/>
              </a:lnSpc>
              <a:defRPr/>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accent3">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958005" y="1047622"/>
            <a:ext cx="3806676" cy="2337436"/>
            <a:chOff x="4958005" y="1047622"/>
            <a:chExt cx="3806676" cy="2337436"/>
          </a:xfrm>
        </p:grpSpPr>
        <p:sp>
          <p:nvSpPr>
            <p:cNvPr id="67" name="六边形 66"/>
            <p:cNvSpPr/>
            <p:nvPr/>
          </p:nvSpPr>
          <p:spPr>
            <a:xfrm>
              <a:off x="5657783" y="2624198"/>
              <a:ext cx="879888" cy="757958"/>
            </a:xfrm>
            <a:prstGeom prst="hexagon">
              <a:avLst>
                <a:gd name="adj" fmla="val 30484"/>
                <a:gd name="vf" fmla="val 115470"/>
              </a:avLst>
            </a:prstGeom>
            <a:blipFill dpi="0" rotWithShape="1">
              <a:blip r:embed="rId4"/>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8" name="六边形 67"/>
            <p:cNvSpPr/>
            <p:nvPr/>
          </p:nvSpPr>
          <p:spPr>
            <a:xfrm>
              <a:off x="6355649" y="1438228"/>
              <a:ext cx="879887" cy="771740"/>
            </a:xfrm>
            <a:prstGeom prst="hexagon">
              <a:avLst>
                <a:gd name="adj" fmla="val 28590"/>
                <a:gd name="vf" fmla="val 115470"/>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六边形 70"/>
            <p:cNvSpPr/>
            <p:nvPr/>
          </p:nvSpPr>
          <p:spPr>
            <a:xfrm>
              <a:off x="4958006" y="1435882"/>
              <a:ext cx="879887" cy="762578"/>
            </a:xfrm>
            <a:prstGeom prst="hexagon">
              <a:avLst>
                <a:gd name="adj" fmla="val 28634"/>
                <a:gd name="vf" fmla="val 115470"/>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nvGrpSpPr>
            <p:cNvPr id="2" name="组合 1"/>
            <p:cNvGrpSpPr/>
            <p:nvPr/>
          </p:nvGrpSpPr>
          <p:grpSpPr>
            <a:xfrm>
              <a:off x="5523421" y="1047622"/>
              <a:ext cx="1134756" cy="758523"/>
              <a:chOff x="1149875" y="2674014"/>
              <a:chExt cx="1134756" cy="758523"/>
            </a:xfrm>
          </p:grpSpPr>
          <p:sp>
            <p:nvSpPr>
              <p:cNvPr id="54" name="六边形 53"/>
              <p:cNvSpPr>
                <a:spLocks noChangeAspect="1"/>
              </p:cNvSpPr>
              <p:nvPr/>
            </p:nvSpPr>
            <p:spPr>
              <a:xfrm>
                <a:off x="1277310" y="2674014"/>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53" name="TextBox 52"/>
              <p:cNvSpPr txBox="1"/>
              <p:nvPr/>
            </p:nvSpPr>
            <p:spPr>
              <a:xfrm>
                <a:off x="1149875" y="2807675"/>
                <a:ext cx="1134756" cy="461665"/>
              </a:xfrm>
              <a:prstGeom prst="rect">
                <a:avLst/>
              </a:prstGeom>
              <a:noFill/>
            </p:spPr>
            <p:txBody>
              <a:bodyPr wrap="square" rtlCol="0">
                <a:spAutoFit/>
              </a:bodyPr>
              <a:lstStyle/>
              <a:p>
                <a:pPr algn="ctr"/>
                <a:r>
                  <a:rPr lang="zh-CN" altLang="en-US" sz="1200" dirty="0" smtClean="0">
                    <a:solidFill>
                      <a:schemeClr val="bg1"/>
                    </a:solidFill>
                    <a:latin typeface="微软雅黑" pitchFamily="34" charset="-122"/>
                    <a:ea typeface="微软雅黑" pitchFamily="34" charset="-122"/>
                  </a:rPr>
                  <a:t>农业</a:t>
                </a:r>
                <a:endParaRPr lang="en-US" altLang="zh-CN" sz="1200" dirty="0" smtClean="0">
                  <a:solidFill>
                    <a:schemeClr val="bg1"/>
                  </a:solidFill>
                  <a:latin typeface="微软雅黑" pitchFamily="34" charset="-122"/>
                  <a:ea typeface="微软雅黑" pitchFamily="34" charset="-122"/>
                </a:endParaRPr>
              </a:p>
              <a:p>
                <a:pPr algn="ctr"/>
                <a:r>
                  <a:rPr lang="zh-CN" altLang="en-US" sz="1200" dirty="0">
                    <a:solidFill>
                      <a:schemeClr val="bg1"/>
                    </a:solidFill>
                    <a:latin typeface="微软雅黑" pitchFamily="34" charset="-122"/>
                    <a:ea typeface="微软雅黑" pitchFamily="34" charset="-122"/>
                  </a:rPr>
                  <a:t>气象站</a:t>
                </a:r>
              </a:p>
            </p:txBody>
          </p:sp>
        </p:grpSp>
        <p:sp>
          <p:nvSpPr>
            <p:cNvPr id="55" name="六边形 54"/>
            <p:cNvSpPr>
              <a:spLocks noChangeAspect="1"/>
            </p:cNvSpPr>
            <p:nvPr/>
          </p:nvSpPr>
          <p:spPr>
            <a:xfrm>
              <a:off x="5656654" y="1837967"/>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46" name="TextBox 76"/>
            <p:cNvSpPr txBox="1"/>
            <p:nvPr/>
          </p:nvSpPr>
          <p:spPr>
            <a:xfrm>
              <a:off x="5774560" y="1894062"/>
              <a:ext cx="646331" cy="646331"/>
            </a:xfrm>
            <a:prstGeom prst="rect">
              <a:avLst/>
            </a:prstGeom>
            <a:noFill/>
          </p:spPr>
          <p:txBody>
            <a:bodyPr wrap="non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水肥</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dirty="0" smtClean="0">
                  <a:solidFill>
                    <a:schemeClr val="bg1"/>
                  </a:solidFill>
                  <a:latin typeface="微软雅黑" panose="020B0503020204020204" pitchFamily="34" charset="-122"/>
                  <a:ea typeface="微软雅黑" panose="020B0503020204020204" pitchFamily="34" charset="-122"/>
                </a:rPr>
                <a:t>一体化</a:t>
              </a:r>
              <a:r>
                <a:rPr lang="en-US" altLang="zh-CN" sz="1200" dirty="0" smtClean="0">
                  <a:solidFill>
                    <a:schemeClr val="bg1"/>
                  </a:solidFill>
                  <a:latin typeface="微软雅黑" panose="020B0503020204020204" pitchFamily="34" charset="-122"/>
                  <a:ea typeface="微软雅黑" panose="020B0503020204020204" pitchFamily="34" charset="-122"/>
                </a:rPr>
                <a:t/>
              </a:r>
              <a:br>
                <a:rPr lang="en-US" altLang="zh-CN" sz="1200" dirty="0" smtClean="0">
                  <a:solidFill>
                    <a:schemeClr val="bg1"/>
                  </a:solidFill>
                  <a:latin typeface="微软雅黑" panose="020B0503020204020204" pitchFamily="34" charset="-122"/>
                  <a:ea typeface="微软雅黑" panose="020B0503020204020204" pitchFamily="34" charset="-122"/>
                </a:rPr>
              </a:br>
              <a:r>
                <a:rPr lang="zh-CN" altLang="en-US" sz="1200" dirty="0" smtClean="0">
                  <a:solidFill>
                    <a:schemeClr val="bg1"/>
                  </a:solidFill>
                  <a:latin typeface="微软雅黑" panose="020B0503020204020204" pitchFamily="34" charset="-122"/>
                  <a:ea typeface="微软雅黑" panose="020B0503020204020204" pitchFamily="34" charset="-122"/>
                </a:rPr>
                <a:t>设备</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958005" y="2230959"/>
              <a:ext cx="879887" cy="758523"/>
              <a:chOff x="2534941" y="3860945"/>
              <a:chExt cx="879887" cy="758523"/>
            </a:xfrm>
          </p:grpSpPr>
          <p:sp>
            <p:nvSpPr>
              <p:cNvPr id="56" name="六边形 55"/>
              <p:cNvSpPr>
                <a:spLocks noChangeAspect="1"/>
              </p:cNvSpPr>
              <p:nvPr/>
            </p:nvSpPr>
            <p:spPr>
              <a:xfrm>
                <a:off x="2534941" y="3860945"/>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44" name="TextBox 74"/>
              <p:cNvSpPr txBox="1"/>
              <p:nvPr/>
            </p:nvSpPr>
            <p:spPr>
              <a:xfrm>
                <a:off x="2651718" y="3914189"/>
                <a:ext cx="646331" cy="646331"/>
              </a:xfrm>
              <a:prstGeom prst="rect">
                <a:avLst/>
              </a:prstGeom>
              <a:noFill/>
            </p:spPr>
            <p:txBody>
              <a:bodyPr wrap="non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作物</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dirty="0" smtClean="0">
                    <a:solidFill>
                      <a:schemeClr val="bg1"/>
                    </a:solidFill>
                    <a:latin typeface="微软雅黑" panose="020B0503020204020204" pitchFamily="34" charset="-122"/>
                    <a:ea typeface="微软雅黑" panose="020B0503020204020204" pitchFamily="34" charset="-122"/>
                  </a:rPr>
                  <a:t>本体</a:t>
                </a:r>
                <a:r>
                  <a:rPr lang="en-US" altLang="zh-CN" sz="1200" dirty="0" smtClean="0">
                    <a:solidFill>
                      <a:schemeClr val="bg1"/>
                    </a:solidFill>
                    <a:latin typeface="微软雅黑" panose="020B0503020204020204" pitchFamily="34" charset="-122"/>
                    <a:ea typeface="微软雅黑" panose="020B0503020204020204" pitchFamily="34" charset="-122"/>
                  </a:rPr>
                  <a:t/>
                </a:r>
                <a:br>
                  <a:rPr lang="en-US" altLang="zh-CN" sz="1200" dirty="0" smtClean="0">
                    <a:solidFill>
                      <a:schemeClr val="bg1"/>
                    </a:solidFill>
                    <a:latin typeface="微软雅黑" panose="020B0503020204020204" pitchFamily="34" charset="-122"/>
                    <a:ea typeface="微软雅黑" panose="020B0503020204020204" pitchFamily="34" charset="-122"/>
                  </a:rPr>
                </a:br>
                <a:r>
                  <a:rPr lang="zh-CN" altLang="en-US" sz="1200" dirty="0" smtClean="0">
                    <a:solidFill>
                      <a:schemeClr val="bg1"/>
                    </a:solidFill>
                    <a:latin typeface="微软雅黑" panose="020B0503020204020204" pitchFamily="34" charset="-122"/>
                    <a:ea typeface="微软雅黑" panose="020B0503020204020204" pitchFamily="34" charset="-122"/>
                  </a:rPr>
                  <a:t>传感器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55649" y="2240426"/>
              <a:ext cx="879887" cy="758523"/>
              <a:chOff x="1655054" y="3528590"/>
              <a:chExt cx="879887" cy="758523"/>
            </a:xfrm>
          </p:grpSpPr>
          <p:sp>
            <p:nvSpPr>
              <p:cNvPr id="58" name="六边形 57"/>
              <p:cNvSpPr>
                <a:spLocks noChangeAspect="1"/>
              </p:cNvSpPr>
              <p:nvPr/>
            </p:nvSpPr>
            <p:spPr>
              <a:xfrm>
                <a:off x="1655054" y="3528590"/>
                <a:ext cx="879887" cy="758523"/>
              </a:xfrm>
              <a:prstGeom prst="hexagon">
                <a:avLst>
                  <a:gd name="adj" fmla="val 28557"/>
                  <a:gd name="vf" fmla="val 11547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4">
                      <a:lumMod val="50000"/>
                    </a:schemeClr>
                  </a:solidFill>
                  <a:latin typeface="微软雅黑" pitchFamily="34" charset="-122"/>
                  <a:ea typeface="微软雅黑" pitchFamily="34" charset="-122"/>
                </a:endParaRPr>
              </a:p>
            </p:txBody>
          </p:sp>
          <p:sp>
            <p:nvSpPr>
              <p:cNvPr id="43" name="TextBox 73"/>
              <p:cNvSpPr txBox="1"/>
              <p:nvPr/>
            </p:nvSpPr>
            <p:spPr>
              <a:xfrm>
                <a:off x="1771831" y="3619242"/>
                <a:ext cx="646331" cy="646331"/>
              </a:xfrm>
              <a:prstGeom prst="rect">
                <a:avLst/>
              </a:prstGeom>
              <a:noFill/>
            </p:spPr>
            <p:txBody>
              <a:bodyPr wrap="none" rtlCol="0">
                <a:spAutoFit/>
              </a:bodyPr>
              <a:lstStyle/>
              <a:p>
                <a:pPr algn="ctr"/>
                <a:r>
                  <a:rPr lang="zh-CN" altLang="en-US" sz="1200" dirty="0" smtClean="0">
                    <a:solidFill>
                      <a:schemeClr val="tx1">
                        <a:lumMod val="50000"/>
                      </a:schemeClr>
                    </a:solidFill>
                    <a:latin typeface="微软雅黑" pitchFamily="34" charset="-122"/>
                    <a:ea typeface="微软雅黑" pitchFamily="34" charset="-122"/>
                    <a:sym typeface="微软雅黑" pitchFamily="34" charset="-122"/>
                  </a:rPr>
                  <a:t>源源网</a:t>
                </a:r>
                <a:endParaRPr lang="en-US" altLang="zh-CN" sz="1200" dirty="0" smtClean="0">
                  <a:solidFill>
                    <a:schemeClr val="tx1">
                      <a:lumMod val="50000"/>
                    </a:schemeClr>
                  </a:solidFill>
                  <a:latin typeface="微软雅黑" pitchFamily="34" charset="-122"/>
                  <a:ea typeface="微软雅黑" pitchFamily="34" charset="-122"/>
                  <a:sym typeface="微软雅黑" pitchFamily="34" charset="-122"/>
                </a:endParaRPr>
              </a:p>
              <a:p>
                <a:pPr algn="ctr"/>
                <a:r>
                  <a:rPr lang="zh-CN" altLang="en-US" sz="1200" dirty="0" smtClean="0">
                    <a:solidFill>
                      <a:schemeClr val="tx1">
                        <a:lumMod val="50000"/>
                      </a:schemeClr>
                    </a:solidFill>
                    <a:latin typeface="微软雅黑" pitchFamily="34" charset="-122"/>
                    <a:ea typeface="微软雅黑" pitchFamily="34" charset="-122"/>
                    <a:sym typeface="微软雅黑" pitchFamily="34" charset="-122"/>
                  </a:rPr>
                  <a:t>追溯</a:t>
                </a:r>
                <a:endParaRPr lang="en-US" altLang="zh-CN" sz="1200" dirty="0" smtClean="0">
                  <a:solidFill>
                    <a:schemeClr val="tx1">
                      <a:lumMod val="50000"/>
                    </a:schemeClr>
                  </a:solidFill>
                  <a:latin typeface="微软雅黑" pitchFamily="34" charset="-122"/>
                  <a:ea typeface="微软雅黑" pitchFamily="34" charset="-122"/>
                  <a:sym typeface="微软雅黑" pitchFamily="34" charset="-122"/>
                </a:endParaRPr>
              </a:p>
              <a:p>
                <a:pPr algn="ctr"/>
                <a:r>
                  <a:rPr lang="zh-CN" altLang="en-US" sz="1200" dirty="0">
                    <a:solidFill>
                      <a:schemeClr val="tx1">
                        <a:lumMod val="50000"/>
                      </a:schemeClr>
                    </a:solidFill>
                    <a:latin typeface="微软雅黑" pitchFamily="34" charset="-122"/>
                    <a:ea typeface="微软雅黑" pitchFamily="34" charset="-122"/>
                    <a:sym typeface="微软雅黑" pitchFamily="34" charset="-122"/>
                  </a:rPr>
                  <a:t>平台</a:t>
                </a:r>
                <a:endParaRPr lang="zh-CN" altLang="en-US" sz="1200" dirty="0" smtClean="0">
                  <a:solidFill>
                    <a:schemeClr val="tx1">
                      <a:lumMod val="50000"/>
                    </a:schemeClr>
                  </a:solidFill>
                  <a:latin typeface="微软雅黑" pitchFamily="34" charset="-122"/>
                  <a:ea typeface="微软雅黑" pitchFamily="34" charset="-122"/>
                  <a:sym typeface="微软雅黑" pitchFamily="34" charset="-122"/>
                </a:endParaRPr>
              </a:p>
            </p:txBody>
          </p:sp>
        </p:grpSp>
        <p:grpSp>
          <p:nvGrpSpPr>
            <p:cNvPr id="5" name="组合 4"/>
            <p:cNvGrpSpPr/>
            <p:nvPr/>
          </p:nvGrpSpPr>
          <p:grpSpPr>
            <a:xfrm>
              <a:off x="7745855" y="1444836"/>
              <a:ext cx="879887" cy="758523"/>
              <a:chOff x="6349486" y="3102422"/>
              <a:chExt cx="879887" cy="758523"/>
            </a:xfrm>
          </p:grpSpPr>
          <p:sp>
            <p:nvSpPr>
              <p:cNvPr id="59" name="六边形 58"/>
              <p:cNvSpPr>
                <a:spLocks noChangeAspect="1"/>
              </p:cNvSpPr>
              <p:nvPr/>
            </p:nvSpPr>
            <p:spPr>
              <a:xfrm>
                <a:off x="6349486" y="3102422"/>
                <a:ext cx="879887" cy="758523"/>
              </a:xfrm>
              <a:prstGeom prst="hexagon">
                <a:avLst>
                  <a:gd name="adj" fmla="val 28557"/>
                  <a:gd name="vf" fmla="val 11547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4">
                      <a:lumMod val="50000"/>
                    </a:schemeClr>
                  </a:solidFill>
                  <a:latin typeface="微软雅黑" pitchFamily="34" charset="-122"/>
                  <a:ea typeface="微软雅黑" pitchFamily="34" charset="-122"/>
                </a:endParaRPr>
              </a:p>
            </p:txBody>
          </p:sp>
          <p:sp>
            <p:nvSpPr>
              <p:cNvPr id="64" name="TextBox 81"/>
              <p:cNvSpPr txBox="1"/>
              <p:nvPr/>
            </p:nvSpPr>
            <p:spPr>
              <a:xfrm>
                <a:off x="6473714" y="3282053"/>
                <a:ext cx="646331" cy="461665"/>
              </a:xfrm>
              <a:prstGeom prst="rect">
                <a:avLst/>
              </a:prstGeom>
              <a:noFill/>
            </p:spPr>
            <p:txBody>
              <a:bodyPr wrap="none" rtlCol="0">
                <a:spAutoFit/>
              </a:bodyPr>
              <a:lstStyle/>
              <a:p>
                <a:pPr algn="ctr" fontAlgn="auto">
                  <a:buFontTx/>
                  <a:buNone/>
                  <a:defRPr/>
                </a:pPr>
                <a:r>
                  <a:rPr lang="zh-CN" altLang="en-US" sz="1200" noProof="1" smtClean="0">
                    <a:solidFill>
                      <a:schemeClr val="tx1">
                        <a:lumMod val="50000"/>
                      </a:schemeClr>
                    </a:solidFill>
                    <a:latin typeface="微软雅黑" charset="0"/>
                    <a:ea typeface="微软雅黑" charset="0"/>
                  </a:rPr>
                  <a:t>互联网</a:t>
                </a:r>
                <a:endParaRPr lang="en-US" altLang="zh-CN" sz="1200" noProof="1" smtClean="0">
                  <a:solidFill>
                    <a:schemeClr val="tx1">
                      <a:lumMod val="50000"/>
                    </a:schemeClr>
                  </a:solidFill>
                  <a:latin typeface="微软雅黑" charset="0"/>
                  <a:ea typeface="微软雅黑" charset="0"/>
                </a:endParaRPr>
              </a:p>
              <a:p>
                <a:pPr algn="ctr" fontAlgn="auto">
                  <a:buFontTx/>
                  <a:buNone/>
                  <a:defRPr/>
                </a:pPr>
                <a:r>
                  <a:rPr lang="zh-CN" altLang="en-US" sz="1200" noProof="1" smtClean="0">
                    <a:solidFill>
                      <a:schemeClr val="tx1">
                        <a:lumMod val="50000"/>
                      </a:schemeClr>
                    </a:solidFill>
                    <a:latin typeface="微软雅黑" charset="0"/>
                    <a:ea typeface="微软雅黑" charset="0"/>
                  </a:rPr>
                  <a:t>小镇</a:t>
                </a:r>
                <a:endParaRPr lang="en-US" sz="1200" noProof="1">
                  <a:solidFill>
                    <a:schemeClr val="tx1">
                      <a:lumMod val="50000"/>
                    </a:schemeClr>
                  </a:solidFill>
                  <a:latin typeface="微软雅黑" charset="0"/>
                  <a:ea typeface="微软雅黑" charset="0"/>
                </a:endParaRPr>
              </a:p>
            </p:txBody>
          </p:sp>
        </p:grpSp>
        <p:grpSp>
          <p:nvGrpSpPr>
            <p:cNvPr id="9" name="组合 8"/>
            <p:cNvGrpSpPr/>
            <p:nvPr/>
          </p:nvGrpSpPr>
          <p:grpSpPr>
            <a:xfrm>
              <a:off x="6933911" y="1840779"/>
              <a:ext cx="1134756" cy="758523"/>
              <a:chOff x="4889474" y="2779258"/>
              <a:chExt cx="1134756" cy="758523"/>
            </a:xfrm>
          </p:grpSpPr>
          <p:sp>
            <p:nvSpPr>
              <p:cNvPr id="60" name="六边形 59"/>
              <p:cNvSpPr>
                <a:spLocks noChangeAspect="1"/>
              </p:cNvSpPr>
              <p:nvPr/>
            </p:nvSpPr>
            <p:spPr>
              <a:xfrm>
                <a:off x="5005405" y="2779258"/>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61" name="TextBox 60"/>
              <p:cNvSpPr txBox="1"/>
              <p:nvPr/>
            </p:nvSpPr>
            <p:spPr>
              <a:xfrm>
                <a:off x="4889474" y="2792190"/>
                <a:ext cx="1134756" cy="738664"/>
              </a:xfrm>
              <a:prstGeom prst="rect">
                <a:avLst/>
              </a:prstGeom>
              <a:noFill/>
            </p:spPr>
            <p:txBody>
              <a:bodyPr wrap="square" rtlCol="0">
                <a:spAutoFit/>
              </a:bodyPr>
              <a:lstStyle/>
              <a:p>
                <a:pPr algn="ctr"/>
                <a:r>
                  <a:rPr lang="zh-CN" altLang="en-US" sz="1050" dirty="0" smtClean="0">
                    <a:solidFill>
                      <a:schemeClr val="bg1"/>
                    </a:solidFill>
                    <a:latin typeface="微软雅黑" pitchFamily="34" charset="-122"/>
                    <a:ea typeface="微软雅黑" pitchFamily="34" charset="-122"/>
                  </a:rPr>
                  <a:t>远程</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smtClean="0">
                    <a:solidFill>
                      <a:schemeClr val="bg1"/>
                    </a:solidFill>
                    <a:latin typeface="微软雅黑" pitchFamily="34" charset="-122"/>
                    <a:ea typeface="微软雅黑" pitchFamily="34" charset="-122"/>
                  </a:rPr>
                  <a:t>拍照式</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smtClean="0">
                    <a:solidFill>
                      <a:schemeClr val="bg1"/>
                    </a:solidFill>
                    <a:latin typeface="微软雅黑" pitchFamily="34" charset="-122"/>
                    <a:ea typeface="微软雅黑" pitchFamily="34" charset="-122"/>
                  </a:rPr>
                  <a:t>虫情</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smtClean="0">
                    <a:solidFill>
                      <a:schemeClr val="bg1"/>
                    </a:solidFill>
                    <a:latin typeface="微软雅黑" pitchFamily="34" charset="-122"/>
                    <a:ea typeface="微软雅黑" pitchFamily="34" charset="-122"/>
                  </a:rPr>
                  <a:t>测报灯</a:t>
                </a:r>
                <a:endParaRPr lang="zh-CN" altLang="en-US" sz="1050" dirty="0">
                  <a:solidFill>
                    <a:schemeClr val="bg1"/>
                  </a:solidFill>
                  <a:latin typeface="微软雅黑" pitchFamily="34" charset="-122"/>
                  <a:ea typeface="微软雅黑" pitchFamily="34" charset="-122"/>
                </a:endParaRPr>
              </a:p>
            </p:txBody>
          </p:sp>
        </p:grpSp>
        <p:grpSp>
          <p:nvGrpSpPr>
            <p:cNvPr id="62" name="组合 61"/>
            <p:cNvGrpSpPr/>
            <p:nvPr/>
          </p:nvGrpSpPr>
          <p:grpSpPr>
            <a:xfrm>
              <a:off x="6936261" y="2626535"/>
              <a:ext cx="1134756" cy="758523"/>
              <a:chOff x="4889474" y="2779258"/>
              <a:chExt cx="1134756" cy="758523"/>
            </a:xfrm>
          </p:grpSpPr>
          <p:sp>
            <p:nvSpPr>
              <p:cNvPr id="77" name="六边形 76"/>
              <p:cNvSpPr>
                <a:spLocks noChangeAspect="1"/>
              </p:cNvSpPr>
              <p:nvPr/>
            </p:nvSpPr>
            <p:spPr>
              <a:xfrm>
                <a:off x="5005405" y="2779258"/>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78" name="TextBox 77"/>
              <p:cNvSpPr txBox="1"/>
              <p:nvPr/>
            </p:nvSpPr>
            <p:spPr>
              <a:xfrm>
                <a:off x="4889474" y="2896095"/>
                <a:ext cx="1134756" cy="577081"/>
              </a:xfrm>
              <a:prstGeom prst="rect">
                <a:avLst/>
              </a:prstGeom>
              <a:noFill/>
            </p:spPr>
            <p:txBody>
              <a:bodyPr wrap="square" rtlCol="0">
                <a:spAutoFit/>
              </a:bodyPr>
              <a:lstStyle/>
              <a:p>
                <a:pPr algn="ctr"/>
                <a:r>
                  <a:rPr lang="zh-CN" altLang="en-US" sz="1050" dirty="0" smtClean="0">
                    <a:solidFill>
                      <a:schemeClr val="bg1"/>
                    </a:solidFill>
                    <a:latin typeface="微软雅黑" pitchFamily="34" charset="-122"/>
                    <a:ea typeface="微软雅黑" pitchFamily="34" charset="-122"/>
                  </a:rPr>
                  <a:t>好菜源</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a:solidFill>
                      <a:schemeClr val="bg1"/>
                    </a:solidFill>
                    <a:latin typeface="微软雅黑" pitchFamily="34" charset="-122"/>
                    <a:ea typeface="微软雅黑" pitchFamily="34" charset="-122"/>
                  </a:rPr>
                  <a:t>电</a:t>
                </a:r>
                <a:r>
                  <a:rPr lang="zh-CN" altLang="en-US" sz="1050" dirty="0" smtClean="0">
                    <a:solidFill>
                      <a:schemeClr val="bg1"/>
                    </a:solidFill>
                    <a:latin typeface="微软雅黑" pitchFamily="34" charset="-122"/>
                    <a:ea typeface="微软雅黑" pitchFamily="34" charset="-122"/>
                  </a:rPr>
                  <a:t>商</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a:solidFill>
                      <a:schemeClr val="bg1"/>
                    </a:solidFill>
                    <a:latin typeface="微软雅黑" pitchFamily="34" charset="-122"/>
                    <a:ea typeface="微软雅黑" pitchFamily="34" charset="-122"/>
                  </a:rPr>
                  <a:t>平台</a:t>
                </a:r>
              </a:p>
            </p:txBody>
          </p:sp>
        </p:grpSp>
        <p:grpSp>
          <p:nvGrpSpPr>
            <p:cNvPr id="79" name="组合 78"/>
            <p:cNvGrpSpPr/>
            <p:nvPr/>
          </p:nvGrpSpPr>
          <p:grpSpPr>
            <a:xfrm>
              <a:off x="7629925" y="2233380"/>
              <a:ext cx="1134756" cy="758523"/>
              <a:chOff x="4882547" y="2779258"/>
              <a:chExt cx="1134756" cy="758523"/>
            </a:xfrm>
          </p:grpSpPr>
          <p:sp>
            <p:nvSpPr>
              <p:cNvPr id="80" name="六边形 79"/>
              <p:cNvSpPr>
                <a:spLocks noChangeAspect="1"/>
              </p:cNvSpPr>
              <p:nvPr/>
            </p:nvSpPr>
            <p:spPr>
              <a:xfrm>
                <a:off x="5005405" y="2779258"/>
                <a:ext cx="879887" cy="758523"/>
              </a:xfrm>
              <a:prstGeom prst="hexagon">
                <a:avLst>
                  <a:gd name="adj" fmla="val 28557"/>
                  <a:gd name="vf" fmla="val 115470"/>
                </a:avLst>
              </a:prstGeom>
              <a:solidFill>
                <a:srgbClr val="33CC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itchFamily="34" charset="-122"/>
                  <a:ea typeface="微软雅黑" pitchFamily="34" charset="-122"/>
                </a:endParaRPr>
              </a:p>
            </p:txBody>
          </p:sp>
          <p:sp>
            <p:nvSpPr>
              <p:cNvPr id="81" name="TextBox 80"/>
              <p:cNvSpPr txBox="1"/>
              <p:nvPr/>
            </p:nvSpPr>
            <p:spPr>
              <a:xfrm>
                <a:off x="4882547" y="2909949"/>
                <a:ext cx="1134756" cy="577081"/>
              </a:xfrm>
              <a:prstGeom prst="rect">
                <a:avLst/>
              </a:prstGeom>
              <a:noFill/>
            </p:spPr>
            <p:txBody>
              <a:bodyPr wrap="square" rtlCol="0">
                <a:spAutoFit/>
              </a:bodyPr>
              <a:lstStyle/>
              <a:p>
                <a:pPr algn="ctr"/>
                <a:r>
                  <a:rPr lang="zh-CN" altLang="en-US" sz="1050" dirty="0" smtClean="0">
                    <a:solidFill>
                      <a:schemeClr val="bg1"/>
                    </a:solidFill>
                    <a:latin typeface="微软雅黑" pitchFamily="34" charset="-122"/>
                    <a:ea typeface="微软雅黑" pitchFamily="34" charset="-122"/>
                  </a:rPr>
                  <a:t>沃农管家</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a:solidFill>
                      <a:schemeClr val="bg1"/>
                    </a:solidFill>
                    <a:latin typeface="微软雅黑" pitchFamily="34" charset="-122"/>
                    <a:ea typeface="微软雅黑" pitchFamily="34" charset="-122"/>
                  </a:rPr>
                  <a:t>物</a:t>
                </a:r>
                <a:r>
                  <a:rPr lang="zh-CN" altLang="en-US" sz="1050" dirty="0" smtClean="0">
                    <a:solidFill>
                      <a:schemeClr val="bg1"/>
                    </a:solidFill>
                    <a:latin typeface="微软雅黑" pitchFamily="34" charset="-122"/>
                    <a:ea typeface="微软雅黑" pitchFamily="34" charset="-122"/>
                  </a:rPr>
                  <a:t>联网</a:t>
                </a:r>
                <a:endParaRPr lang="en-US" altLang="zh-CN" sz="1050" dirty="0" smtClean="0">
                  <a:solidFill>
                    <a:schemeClr val="bg1"/>
                  </a:solidFill>
                  <a:latin typeface="微软雅黑" pitchFamily="34" charset="-122"/>
                  <a:ea typeface="微软雅黑" pitchFamily="34" charset="-122"/>
                </a:endParaRPr>
              </a:p>
              <a:p>
                <a:pPr algn="ctr"/>
                <a:r>
                  <a:rPr lang="zh-CN" altLang="en-US" sz="1050" dirty="0" smtClean="0">
                    <a:solidFill>
                      <a:schemeClr val="bg1"/>
                    </a:solidFill>
                    <a:latin typeface="微软雅黑" pitchFamily="34" charset="-122"/>
                    <a:ea typeface="微软雅黑" pitchFamily="34" charset="-122"/>
                  </a:rPr>
                  <a:t>云平台</a:t>
                </a:r>
                <a:endParaRPr lang="zh-CN" altLang="en-US" sz="1050" dirty="0">
                  <a:solidFill>
                    <a:schemeClr val="bg1"/>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80353497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imgsrc.baidu.com/imgad/pic/item/2e2eb9389b504fc2928db120efdde71191ef6dc0.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9141" y="917858"/>
            <a:ext cx="3885193" cy="160280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ctrTitle"/>
          </p:nvPr>
        </p:nvSpPr>
        <p:spPr/>
        <p:txBody>
          <a:bodyPr wrap="square" lIns="68562" tIns="34282" rIns="68562" bIns="34282">
            <a:noAutofit/>
          </a:bodyPr>
          <a:lstStyle/>
          <a:p>
            <a:r>
              <a:rPr lang="zh-CN" altLang="en-US" noProof="1"/>
              <a:t>大数据</a:t>
            </a:r>
            <a:r>
              <a:rPr lang="en-US" altLang="zh-CN" noProof="1"/>
              <a:t>&amp;</a:t>
            </a:r>
            <a:r>
              <a:rPr lang="zh-CN" altLang="en-US" noProof="1"/>
              <a:t>数据产品</a:t>
            </a:r>
          </a:p>
        </p:txBody>
      </p:sp>
      <p:sp>
        <p:nvSpPr>
          <p:cNvPr id="7" name="矩形 6"/>
          <p:cNvSpPr/>
          <p:nvPr/>
        </p:nvSpPr>
        <p:spPr>
          <a:xfrm>
            <a:off x="609141" y="2788984"/>
            <a:ext cx="3885193" cy="1477328"/>
          </a:xfrm>
          <a:prstGeom prst="rect">
            <a:avLst/>
          </a:prstGeom>
        </p:spPr>
        <p:txBody>
          <a:bodyPr wrap="square">
            <a:spAutoFit/>
          </a:bodyPr>
          <a:lstStyle/>
          <a:p>
            <a:pPr algn="just">
              <a:lnSpc>
                <a:spcPct val="150000"/>
              </a:lnSpc>
            </a:pP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荣之联的大数据能力从传统数据仓库，</a:t>
            </a:r>
            <a:r>
              <a:rPr lang="en-US" altLang="zh-CN" sz="1200" dirty="0">
                <a:solidFill>
                  <a:schemeClr val="accent3">
                    <a:lumMod val="50000"/>
                  </a:schemeClr>
                </a:solidFill>
                <a:latin typeface="微软雅黑" panose="020B0503020204020204" pitchFamily="34" charset="-122"/>
                <a:ea typeface="微软雅黑" panose="020B0503020204020204" pitchFamily="34" charset="-122"/>
              </a:rPr>
              <a:t>BI</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前端展示和</a:t>
            </a:r>
            <a:r>
              <a:rPr lang="en-US" altLang="zh-CN" sz="1200" dirty="0">
                <a:solidFill>
                  <a:schemeClr val="accent3">
                    <a:lumMod val="50000"/>
                  </a:schemeClr>
                </a:solidFill>
                <a:latin typeface="微软雅黑" panose="020B0503020204020204" pitchFamily="34" charset="-122"/>
                <a:ea typeface="微软雅黑" panose="020B0503020204020204" pitchFamily="34" charset="-122"/>
              </a:rPr>
              <a:t>EAI</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能力外延，在大数据存储、数据可视化、数据应用方面积累了丰富的经验，在中文智能语义分析、</a:t>
            </a:r>
            <a:r>
              <a:rPr lang="en-US" altLang="zh-CN" sz="1200" dirty="0">
                <a:solidFill>
                  <a:schemeClr val="accent3">
                    <a:lumMod val="50000"/>
                  </a:schemeClr>
                </a:solidFill>
                <a:latin typeface="微软雅黑" panose="020B0503020204020204" pitchFamily="34" charset="-122"/>
                <a:ea typeface="微软雅黑" panose="020B0503020204020204" pitchFamily="34" charset="-122"/>
              </a:rPr>
              <a:t>MPP</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并行数据库、</a:t>
            </a:r>
            <a:r>
              <a:rPr lang="zh-CN" altLang="en-US" sz="1200" dirty="0">
                <a:solidFill>
                  <a:schemeClr val="accent3">
                    <a:lumMod val="50000"/>
                  </a:schemeClr>
                </a:solidFill>
                <a:latin typeface="微软雅黑" panose="020B0503020204020204" pitchFamily="34" charset="-122"/>
                <a:ea typeface="微软雅黑" panose="020B0503020204020204" pitchFamily="34" charset="-122"/>
              </a:rPr>
              <a:t>亿级数据高效查询、</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电信媒体、银行证券、</a:t>
            </a:r>
            <a:r>
              <a:rPr lang="zh-CN" altLang="en-US" sz="1200" dirty="0">
                <a:solidFill>
                  <a:schemeClr val="accent3">
                    <a:lumMod val="50000"/>
                  </a:schemeClr>
                </a:solidFill>
                <a:latin typeface="微软雅黑" panose="020B0503020204020204" pitchFamily="34" charset="-122"/>
                <a:ea typeface="微软雅黑" panose="020B0503020204020204" pitchFamily="34" charset="-122"/>
              </a:rPr>
              <a:t>公安、医疗</a:t>
            </a:r>
            <a:r>
              <a:rPr lang="zh-CN" altLang="zh-CN" sz="1200" dirty="0">
                <a:solidFill>
                  <a:schemeClr val="accent3">
                    <a:lumMod val="50000"/>
                  </a:schemeClr>
                </a:solidFill>
                <a:latin typeface="微软雅黑" panose="020B0503020204020204" pitchFamily="34" charset="-122"/>
                <a:ea typeface="微软雅黑" panose="020B0503020204020204" pitchFamily="34" charset="-122"/>
              </a:rPr>
              <a:t>生物行业大数据处理方面优势突出。</a:t>
            </a:r>
            <a:endParaRPr lang="zh-CN" altLang="en-US" sz="1200"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p:cNvSpPr/>
          <p:nvPr/>
        </p:nvSpPr>
        <p:spPr bwMode="auto">
          <a:xfrm>
            <a:off x="6035729" y="3422319"/>
            <a:ext cx="2319823" cy="503289"/>
          </a:xfrm>
          <a:prstGeom prst="rect">
            <a:avLst/>
          </a:prstGeom>
          <a:solidFill>
            <a:srgbClr val="1D2088"/>
          </a:solidFill>
          <a:ln>
            <a:noFill/>
          </a:ln>
        </p:spPr>
        <p:txBody>
          <a:bodyPr anchor="ctr"/>
          <a:lstStyle/>
          <a:p>
            <a:pPr algn="ctr" fontAlgn="auto">
              <a:defRPr/>
            </a:pPr>
            <a:endParaRPr lang="zh-CN" altLang="en-US" sz="800" noProof="1">
              <a:solidFill>
                <a:srgbClr val="FFFFFF"/>
              </a:solidFill>
              <a:latin typeface="Arial" pitchFamily="34" charset="0"/>
              <a:ea typeface="微软雅黑" pitchFamily="34" charset="-122"/>
            </a:endParaRPr>
          </a:p>
        </p:txBody>
      </p:sp>
      <p:sp>
        <p:nvSpPr>
          <p:cNvPr id="34" name="矩形 46"/>
          <p:cNvSpPr/>
          <p:nvPr/>
        </p:nvSpPr>
        <p:spPr bwMode="auto">
          <a:xfrm>
            <a:off x="6066206" y="3527648"/>
            <a:ext cx="822300" cy="276999"/>
          </a:xfrm>
          <a:prstGeom prst="rect">
            <a:avLst/>
          </a:prstGeom>
          <a:noFill/>
          <a:ln w="9525">
            <a:noFill/>
            <a:miter/>
          </a:ln>
        </p:spPr>
        <p:txBody>
          <a:bodyPr wrap="square">
            <a:spAutoFit/>
          </a:bodyPr>
          <a:lstStyle/>
          <a:p>
            <a:pPr>
              <a:lnSpc>
                <a:spcPct val="120000"/>
              </a:lnSpc>
            </a:pPr>
            <a:r>
              <a:rPr lang="zh-CN" altLang="en-US" sz="1000" noProof="1">
                <a:solidFill>
                  <a:schemeClr val="bg1"/>
                </a:solidFill>
                <a:latin typeface="Arial" pitchFamily="34" charset="0"/>
                <a:ea typeface="微软雅黑" pitchFamily="34" charset="-122"/>
                <a:cs typeface="+mn-ea"/>
              </a:rPr>
              <a:t>保险</a:t>
            </a:r>
            <a:r>
              <a:rPr lang="zh-CN" altLang="en-US" sz="1000" noProof="1">
                <a:solidFill>
                  <a:schemeClr val="bg1"/>
                </a:solidFill>
                <a:latin typeface="Arial" pitchFamily="34" charset="0"/>
                <a:ea typeface="微软雅黑" pitchFamily="34" charset="-122"/>
              </a:rPr>
              <a:t>汽车</a:t>
            </a:r>
          </a:p>
        </p:txBody>
      </p:sp>
      <p:pic>
        <p:nvPicPr>
          <p:cNvPr id="35" name="图片 47"/>
          <p:cNvPicPr>
            <a:picLocks noChangeAspect="1" noChangeArrowheads="1"/>
          </p:cNvPicPr>
          <p:nvPr/>
        </p:nvPicPr>
        <p:blipFill>
          <a:blip r:embed="rId4" cstate="print"/>
          <a:stretch>
            <a:fillRect/>
          </a:stretch>
        </p:blipFill>
        <p:spPr bwMode="auto">
          <a:xfrm>
            <a:off x="5127831" y="3963681"/>
            <a:ext cx="863714" cy="510965"/>
          </a:xfrm>
          <a:prstGeom prst="rect">
            <a:avLst/>
          </a:prstGeom>
          <a:solidFill>
            <a:srgbClr val="E36C09"/>
          </a:solidFill>
          <a:ln w="9525">
            <a:solidFill>
              <a:srgbClr val="000000"/>
            </a:solidFill>
            <a:miter lim="800000"/>
            <a:headEnd/>
            <a:tailEnd/>
          </a:ln>
          <a:extLst/>
        </p:spPr>
      </p:pic>
      <p:sp>
        <p:nvSpPr>
          <p:cNvPr id="27" name="矩形 26"/>
          <p:cNvSpPr/>
          <p:nvPr/>
        </p:nvSpPr>
        <p:spPr bwMode="auto">
          <a:xfrm>
            <a:off x="6035726" y="2865128"/>
            <a:ext cx="2319824" cy="520069"/>
          </a:xfrm>
          <a:prstGeom prst="rect">
            <a:avLst/>
          </a:prstGeom>
          <a:solidFill>
            <a:srgbClr val="1D2088"/>
          </a:solidFill>
          <a:ln>
            <a:noFill/>
          </a:ln>
        </p:spPr>
        <p:txBody>
          <a:bodyPr anchor="ctr"/>
          <a:lstStyle/>
          <a:p>
            <a:pPr algn="ctr" fontAlgn="auto">
              <a:defRPr/>
            </a:pPr>
            <a:endParaRPr lang="zh-CN" altLang="en-US" sz="800" noProof="1">
              <a:solidFill>
                <a:srgbClr val="FFFFFF"/>
              </a:solidFill>
              <a:latin typeface="Arial" pitchFamily="34" charset="0"/>
              <a:ea typeface="微软雅黑" pitchFamily="34" charset="-122"/>
            </a:endParaRPr>
          </a:p>
        </p:txBody>
      </p:sp>
      <p:sp>
        <p:nvSpPr>
          <p:cNvPr id="28" name="矩形 38"/>
          <p:cNvSpPr/>
          <p:nvPr/>
        </p:nvSpPr>
        <p:spPr bwMode="auto">
          <a:xfrm>
            <a:off x="6087462" y="3011143"/>
            <a:ext cx="830023" cy="276999"/>
          </a:xfrm>
          <a:prstGeom prst="rect">
            <a:avLst/>
          </a:prstGeom>
          <a:noFill/>
          <a:ln w="9525">
            <a:noFill/>
            <a:miter/>
          </a:ln>
        </p:spPr>
        <p:txBody>
          <a:bodyPr wrap="square">
            <a:spAutoFit/>
          </a:bodyPr>
          <a:lstStyle/>
          <a:p>
            <a:pPr>
              <a:lnSpc>
                <a:spcPct val="120000"/>
              </a:lnSpc>
            </a:pPr>
            <a:r>
              <a:rPr lang="zh-CN" altLang="en-US" sz="1000" noProof="1">
                <a:solidFill>
                  <a:schemeClr val="bg1"/>
                </a:solidFill>
                <a:latin typeface="Arial" pitchFamily="34" charset="0"/>
                <a:ea typeface="微软雅黑" pitchFamily="34" charset="-122"/>
                <a:cs typeface="+mn-ea"/>
              </a:rPr>
              <a:t>电信媒体</a:t>
            </a:r>
            <a:endParaRPr lang="zh-CN" altLang="en-US" sz="1000" noProof="1">
              <a:solidFill>
                <a:schemeClr val="bg1"/>
              </a:solidFill>
              <a:latin typeface="Arial" pitchFamily="34" charset="0"/>
              <a:ea typeface="微软雅黑" pitchFamily="34" charset="-122"/>
            </a:endParaRPr>
          </a:p>
        </p:txBody>
      </p:sp>
      <p:pic>
        <p:nvPicPr>
          <p:cNvPr id="29" name="图片 3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127830" y="2879740"/>
            <a:ext cx="854618" cy="5054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矩形 30"/>
          <p:cNvSpPr/>
          <p:nvPr/>
        </p:nvSpPr>
        <p:spPr bwMode="auto">
          <a:xfrm>
            <a:off x="6035725" y="3963681"/>
            <a:ext cx="2319824" cy="517895"/>
          </a:xfrm>
          <a:prstGeom prst="rect">
            <a:avLst/>
          </a:prstGeom>
          <a:solidFill>
            <a:srgbClr val="1D2088"/>
          </a:solidFill>
          <a:ln>
            <a:noFill/>
          </a:ln>
        </p:spPr>
        <p:txBody>
          <a:bodyPr anchor="ctr"/>
          <a:lstStyle/>
          <a:p>
            <a:pPr algn="ctr" fontAlgn="auto">
              <a:defRPr/>
            </a:pPr>
            <a:endParaRPr lang="zh-CN" altLang="en-US" sz="800" noProof="1">
              <a:solidFill>
                <a:srgbClr val="FFFFFF"/>
              </a:solidFill>
              <a:latin typeface="Arial" pitchFamily="34" charset="0"/>
              <a:ea typeface="微软雅黑" pitchFamily="34" charset="-122"/>
            </a:endParaRPr>
          </a:p>
        </p:txBody>
      </p:sp>
      <p:sp>
        <p:nvSpPr>
          <p:cNvPr id="32" name="矩形 44"/>
          <p:cNvSpPr/>
          <p:nvPr/>
        </p:nvSpPr>
        <p:spPr bwMode="auto">
          <a:xfrm>
            <a:off x="6083591" y="4059466"/>
            <a:ext cx="804916" cy="261097"/>
          </a:xfrm>
          <a:prstGeom prst="rect">
            <a:avLst/>
          </a:prstGeom>
          <a:noFill/>
          <a:ln w="9525">
            <a:noFill/>
            <a:miter/>
          </a:ln>
        </p:spPr>
        <p:txBody>
          <a:bodyPr wrap="square">
            <a:spAutoFit/>
          </a:bodyPr>
          <a:lstStyle/>
          <a:p>
            <a:pPr>
              <a:lnSpc>
                <a:spcPct val="120000"/>
              </a:lnSpc>
            </a:pPr>
            <a:r>
              <a:rPr lang="zh-CN" altLang="en-US" sz="1000" noProof="1">
                <a:solidFill>
                  <a:schemeClr val="bg1"/>
                </a:solidFill>
                <a:latin typeface="Arial" pitchFamily="34" charset="0"/>
                <a:ea typeface="微软雅黑" pitchFamily="34" charset="-122"/>
                <a:cs typeface="+mn-ea"/>
              </a:rPr>
              <a:t>公安综治</a:t>
            </a:r>
            <a:endParaRPr lang="zh-CN" altLang="en-US" sz="1000" noProof="1">
              <a:solidFill>
                <a:schemeClr val="bg1"/>
              </a:solidFill>
              <a:latin typeface="Arial" pitchFamily="34" charset="0"/>
              <a:ea typeface="微软雅黑" pitchFamily="34" charset="-122"/>
            </a:endParaRPr>
          </a:p>
        </p:txBody>
      </p:sp>
      <p:grpSp>
        <p:nvGrpSpPr>
          <p:cNvPr id="2" name="组合 1"/>
          <p:cNvGrpSpPr/>
          <p:nvPr/>
        </p:nvGrpSpPr>
        <p:grpSpPr>
          <a:xfrm>
            <a:off x="5119166" y="921072"/>
            <a:ext cx="3238685" cy="1599589"/>
            <a:chOff x="1359555" y="2929546"/>
            <a:chExt cx="3238685" cy="1599589"/>
          </a:xfrm>
        </p:grpSpPr>
        <p:grpSp>
          <p:nvGrpSpPr>
            <p:cNvPr id="16" name="Group 5"/>
            <p:cNvGrpSpPr>
              <a:grpSpLocks/>
            </p:cNvGrpSpPr>
            <p:nvPr/>
          </p:nvGrpSpPr>
          <p:grpSpPr bwMode="auto">
            <a:xfrm>
              <a:off x="1359555" y="2929546"/>
              <a:ext cx="3238685" cy="1599589"/>
              <a:chOff x="1179770" y="1137655"/>
              <a:chExt cx="2079869" cy="2190261"/>
            </a:xfrm>
          </p:grpSpPr>
          <p:sp>
            <p:nvSpPr>
              <p:cNvPr id="18" name="矩形 53"/>
              <p:cNvSpPr/>
              <p:nvPr/>
            </p:nvSpPr>
            <p:spPr>
              <a:xfrm>
                <a:off x="1186036" y="1137656"/>
                <a:ext cx="673817" cy="708023"/>
              </a:xfrm>
              <a:prstGeom prst="rect">
                <a:avLst/>
              </a:prstGeom>
              <a:solidFill>
                <a:srgbClr val="FF6600"/>
              </a:solidFill>
              <a:ln w="9525">
                <a:noFill/>
                <a:miter/>
              </a:ln>
            </p:spPr>
            <p:txBody>
              <a:bodyPr anchor="ctr"/>
              <a:lstStyle/>
              <a:p>
                <a:pPr algn="ctr"/>
                <a:r>
                  <a:rPr lang="en-US" altLang="zh-CN" sz="900" noProof="1">
                    <a:solidFill>
                      <a:schemeClr val="bg1"/>
                    </a:solidFill>
                    <a:latin typeface="微软雅黑" charset="0"/>
                    <a:ea typeface="微软雅黑" charset="0"/>
                    <a:cs typeface="+mn-ea"/>
                  </a:rPr>
                  <a:t>ETL</a:t>
                </a:r>
                <a:r>
                  <a:rPr lang="zh-CN" altLang="en-US" sz="900" noProof="1">
                    <a:solidFill>
                      <a:schemeClr val="bg1"/>
                    </a:solidFill>
                    <a:latin typeface="微软雅黑" charset="0"/>
                    <a:ea typeface="微软雅黑" charset="0"/>
                    <a:cs typeface="+mn-ea"/>
                  </a:rPr>
                  <a:t> </a:t>
                </a:r>
                <a:r>
                  <a:rPr lang="en-US" altLang="zh-CN" sz="900" noProof="1">
                    <a:solidFill>
                      <a:schemeClr val="bg1"/>
                    </a:solidFill>
                    <a:latin typeface="微软雅黑" charset="0"/>
                    <a:ea typeface="微软雅黑" charset="0"/>
                    <a:cs typeface="+mn-ea"/>
                  </a:rPr>
                  <a:t>BI</a:t>
                </a:r>
                <a:r>
                  <a:rPr lang="en-US" altLang="zh-CN" sz="900" noProof="1">
                    <a:solidFill>
                      <a:schemeClr val="bg1"/>
                    </a:solidFill>
                    <a:latin typeface="微软雅黑" charset="0"/>
                    <a:ea typeface="微软雅黑" charset="0"/>
                  </a:rPr>
                  <a:t>/</a:t>
                </a:r>
                <a:r>
                  <a:rPr lang="en-US" altLang="zh-CN" sz="900" noProof="1">
                    <a:solidFill>
                      <a:schemeClr val="bg1"/>
                    </a:solidFill>
                    <a:latin typeface="微软雅黑" charset="0"/>
                    <a:ea typeface="微软雅黑" charset="0"/>
                    <a:cs typeface="+mn-ea"/>
                  </a:rPr>
                  <a:t>MDM</a:t>
                </a:r>
                <a:endParaRPr lang="en-US" altLang="zh-CN" sz="900" noProof="1">
                  <a:solidFill>
                    <a:schemeClr val="bg1"/>
                  </a:solidFill>
                  <a:latin typeface="微软雅黑" charset="0"/>
                  <a:ea typeface="微软雅黑" charset="0"/>
                </a:endParaRPr>
              </a:p>
              <a:p>
                <a:pPr algn="ctr"/>
                <a:r>
                  <a:rPr lang="en-US" altLang="zh-CN" sz="900" noProof="1">
                    <a:solidFill>
                      <a:schemeClr val="bg1"/>
                    </a:solidFill>
                    <a:latin typeface="微软雅黑" charset="0"/>
                    <a:ea typeface="微软雅黑" charset="0"/>
                    <a:cs typeface="+mn-ea"/>
                  </a:rPr>
                  <a:t>MPP</a:t>
                </a:r>
                <a:endParaRPr lang="en-US" altLang="zh-CN" sz="900" noProof="1">
                  <a:solidFill>
                    <a:schemeClr val="bg1"/>
                  </a:solidFill>
                  <a:latin typeface="微软雅黑" charset="0"/>
                  <a:ea typeface="微软雅黑" charset="0"/>
                </a:endParaRPr>
              </a:p>
            </p:txBody>
          </p:sp>
          <p:pic>
            <p:nvPicPr>
              <p:cNvPr id="19" name="图片 5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898772" y="1148531"/>
                <a:ext cx="638014" cy="696120"/>
              </a:xfrm>
              <a:prstGeom prst="rect">
                <a:avLst/>
              </a:prstGeom>
              <a:noFill/>
              <a:ln w="63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0" name="图片 55"/>
              <p:cNvPicPr>
                <a:picLocks noChangeAspect="1" noChangeArrowheads="1"/>
              </p:cNvPicPr>
              <p:nvPr/>
            </p:nvPicPr>
            <p:blipFill>
              <a:blip r:embed="rId7" cstate="print"/>
              <a:stretch>
                <a:fillRect/>
              </a:stretch>
            </p:blipFill>
            <p:spPr bwMode="auto">
              <a:xfrm>
                <a:off x="1185334" y="1906166"/>
                <a:ext cx="674519" cy="663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1" name="矩形 20"/>
              <p:cNvSpPr/>
              <p:nvPr/>
            </p:nvSpPr>
            <p:spPr>
              <a:xfrm>
                <a:off x="2575139" y="1137655"/>
                <a:ext cx="684184" cy="711812"/>
              </a:xfrm>
              <a:prstGeom prst="rect">
                <a:avLst/>
              </a:prstGeom>
              <a:solidFill>
                <a:srgbClr val="33CC33"/>
              </a:solidFill>
              <a:ln>
                <a:noFill/>
              </a:ln>
            </p:spPr>
            <p:txBody>
              <a:bodyPr anchor="ctr"/>
              <a:lstStyle/>
              <a:p>
                <a:pPr algn="ctr" fontAlgn="auto">
                  <a:defRPr/>
                </a:pPr>
                <a:r>
                  <a:rPr lang="en-US" altLang="zh-CN" sz="900" noProof="1">
                    <a:solidFill>
                      <a:schemeClr val="bg1"/>
                    </a:solidFill>
                    <a:latin typeface="微软雅黑" charset="0"/>
                    <a:ea typeface="微软雅黑" charset="0"/>
                  </a:rPr>
                  <a:t>iKNOWS</a:t>
                </a:r>
                <a:endParaRPr lang="zh-CN" altLang="en-US" sz="900" noProof="1">
                  <a:solidFill>
                    <a:schemeClr val="bg1"/>
                  </a:solidFill>
                  <a:latin typeface="微软雅黑" charset="0"/>
                  <a:ea typeface="微软雅黑" charset="0"/>
                </a:endParaRPr>
              </a:p>
            </p:txBody>
          </p:sp>
          <p:sp>
            <p:nvSpPr>
              <p:cNvPr id="22" name="矩形 21"/>
              <p:cNvSpPr/>
              <p:nvPr/>
            </p:nvSpPr>
            <p:spPr>
              <a:xfrm>
                <a:off x="1897065" y="1893074"/>
                <a:ext cx="644170" cy="691672"/>
              </a:xfrm>
              <a:prstGeom prst="rect">
                <a:avLst/>
              </a:prstGeom>
              <a:solidFill>
                <a:srgbClr val="1D2088"/>
              </a:solidFill>
              <a:ln>
                <a:noFill/>
              </a:ln>
            </p:spPr>
            <p:txBody>
              <a:bodyPr anchor="ctr"/>
              <a:lstStyle/>
              <a:p>
                <a:pPr algn="ctr" fontAlgn="auto">
                  <a:lnSpc>
                    <a:spcPct val="120000"/>
                  </a:lnSpc>
                  <a:defRPr/>
                </a:pPr>
                <a:r>
                  <a:rPr lang="zh-CN" altLang="en-US" sz="900" dirty="0">
                    <a:solidFill>
                      <a:schemeClr val="bg1"/>
                    </a:solidFill>
                    <a:latin typeface="微软雅黑" charset="0"/>
                    <a:ea typeface="微软雅黑" charset="0"/>
                  </a:rPr>
                  <a:t>文本挖掘与</a:t>
                </a:r>
                <a:br>
                  <a:rPr lang="zh-CN" altLang="en-US" sz="900" dirty="0">
                    <a:solidFill>
                      <a:schemeClr val="bg1"/>
                    </a:solidFill>
                    <a:latin typeface="微软雅黑" charset="0"/>
                    <a:ea typeface="微软雅黑" charset="0"/>
                  </a:rPr>
                </a:br>
                <a:r>
                  <a:rPr lang="zh-CN" altLang="en-US" sz="900" dirty="0">
                    <a:solidFill>
                      <a:schemeClr val="bg1"/>
                    </a:solidFill>
                    <a:latin typeface="微软雅黑" charset="0"/>
                    <a:ea typeface="微软雅黑" charset="0"/>
                  </a:rPr>
                  <a:t>语义分析</a:t>
                </a:r>
              </a:p>
            </p:txBody>
          </p:sp>
          <p:sp>
            <p:nvSpPr>
              <p:cNvPr id="23" name="矩形 22"/>
              <p:cNvSpPr/>
              <p:nvPr/>
            </p:nvSpPr>
            <p:spPr>
              <a:xfrm>
                <a:off x="2570690" y="2638254"/>
                <a:ext cx="688949" cy="689662"/>
              </a:xfrm>
              <a:prstGeom prst="rect">
                <a:avLst/>
              </a:prstGeom>
              <a:solidFill>
                <a:srgbClr val="FF6600"/>
              </a:solidFill>
              <a:ln>
                <a:noFill/>
              </a:ln>
            </p:spPr>
            <p:txBody>
              <a:bodyPr anchor="ctr"/>
              <a:lstStyle/>
              <a:p>
                <a:pPr algn="ctr" fontAlgn="auto">
                  <a:defRPr/>
                </a:pPr>
                <a:r>
                  <a:rPr lang="en-US" altLang="zh-CN" sz="900" noProof="1">
                    <a:solidFill>
                      <a:schemeClr val="bg1"/>
                    </a:solidFill>
                    <a:latin typeface="微软雅黑" charset="0"/>
                    <a:ea typeface="微软雅黑" charset="0"/>
                  </a:rPr>
                  <a:t>iNEWS</a:t>
                </a:r>
                <a:endParaRPr lang="zh-CN" altLang="en-US" sz="900" noProof="1">
                  <a:solidFill>
                    <a:schemeClr val="bg1"/>
                  </a:solidFill>
                  <a:latin typeface="微软雅黑" charset="0"/>
                  <a:ea typeface="微软雅黑" charset="0"/>
                </a:endParaRPr>
              </a:p>
            </p:txBody>
          </p:sp>
          <p:sp>
            <p:nvSpPr>
              <p:cNvPr id="24" name="矩形 23"/>
              <p:cNvSpPr/>
              <p:nvPr/>
            </p:nvSpPr>
            <p:spPr>
              <a:xfrm>
                <a:off x="1179770" y="2638256"/>
                <a:ext cx="680046" cy="688581"/>
              </a:xfrm>
              <a:prstGeom prst="rect">
                <a:avLst/>
              </a:prstGeom>
              <a:solidFill>
                <a:srgbClr val="33CC33"/>
              </a:solidFill>
              <a:ln>
                <a:noFill/>
              </a:ln>
            </p:spPr>
            <p:txBody>
              <a:bodyPr anchor="ctr"/>
              <a:lstStyle/>
              <a:p>
                <a:pPr algn="ctr" fontAlgn="auto">
                  <a:defRPr/>
                </a:pPr>
                <a:r>
                  <a:rPr lang="en-US" altLang="zh-CN" sz="900" noProof="1">
                    <a:solidFill>
                      <a:schemeClr val="bg1"/>
                    </a:solidFill>
                    <a:latin typeface="微软雅黑" charset="0"/>
                    <a:ea typeface="微软雅黑" charset="0"/>
                  </a:rPr>
                  <a:t>DATAZOO</a:t>
                </a:r>
                <a:endParaRPr lang="zh-CN" altLang="en-US" sz="900" noProof="1">
                  <a:solidFill>
                    <a:schemeClr val="bg1"/>
                  </a:solidFill>
                  <a:latin typeface="微软雅黑" charset="0"/>
                  <a:ea typeface="微软雅黑" charset="0"/>
                </a:endParaRPr>
              </a:p>
            </p:txBody>
          </p:sp>
          <p:sp>
            <p:nvSpPr>
              <p:cNvPr id="25" name="矩形 24"/>
              <p:cNvSpPr/>
              <p:nvPr/>
            </p:nvSpPr>
            <p:spPr>
              <a:xfrm>
                <a:off x="1897025" y="2638256"/>
                <a:ext cx="644210" cy="688585"/>
              </a:xfrm>
              <a:prstGeom prst="rect">
                <a:avLst/>
              </a:prstGeom>
              <a:solidFill>
                <a:srgbClr val="1DD1EF"/>
              </a:solidFill>
              <a:ln>
                <a:noFill/>
              </a:ln>
            </p:spPr>
            <p:txBody>
              <a:bodyPr anchor="ctr"/>
              <a:lstStyle/>
              <a:p>
                <a:pPr algn="ctr" fontAlgn="auto">
                  <a:defRPr/>
                </a:pPr>
                <a:r>
                  <a:rPr lang="en-US" altLang="zh-CN" sz="900" noProof="1">
                    <a:solidFill>
                      <a:schemeClr val="bg1"/>
                    </a:solidFill>
                    <a:latin typeface="微软雅黑" charset="0"/>
                    <a:ea typeface="微软雅黑" charset="0"/>
                    <a:cs typeface="Arial" pitchFamily="34" charset="0"/>
                  </a:rPr>
                  <a:t>iNLP</a:t>
                </a:r>
              </a:p>
            </p:txBody>
          </p:sp>
        </p:grpSp>
        <p:pic>
          <p:nvPicPr>
            <p:cNvPr id="17" name="Picture 8"/>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533244" y="3490804"/>
              <a:ext cx="1062697" cy="484603"/>
            </a:xfrm>
            <a:prstGeom prst="rect">
              <a:avLst/>
            </a:prstGeom>
            <a:noFill/>
            <a:ln w="63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3" name="矩形 22"/>
          <p:cNvSpPr/>
          <p:nvPr/>
        </p:nvSpPr>
        <p:spPr bwMode="auto">
          <a:xfrm>
            <a:off x="6801592" y="2918985"/>
            <a:ext cx="1606446" cy="424732"/>
          </a:xfrm>
          <a:prstGeom prst="rect">
            <a:avLst/>
          </a:prstGeom>
          <a:noFill/>
          <a:ln w="9525">
            <a:noFill/>
            <a:miter/>
          </a:ln>
        </p:spPr>
        <p:txBody>
          <a:bodyPr wrap="square">
            <a:spAutoFit/>
          </a:bodyPr>
          <a:lstStyle/>
          <a:p>
            <a:pPr>
              <a:lnSpc>
                <a:spcPct val="120000"/>
              </a:lnSpc>
              <a:buClr>
                <a:schemeClr val="bg1"/>
              </a:buClr>
            </a:pPr>
            <a:r>
              <a:rPr lang="zh-CN" altLang="en-US" sz="900" noProof="1">
                <a:solidFill>
                  <a:schemeClr val="bg1"/>
                </a:solidFill>
                <a:latin typeface="微软雅黑" charset="0"/>
                <a:ea typeface="微软雅黑" charset="0"/>
                <a:cs typeface="+mn-ea"/>
              </a:rPr>
              <a:t>智能管道</a:t>
            </a:r>
            <a:r>
              <a:rPr lang="en-US" altLang="zh-CN" sz="900" noProof="1">
                <a:solidFill>
                  <a:schemeClr val="bg1"/>
                </a:solidFill>
                <a:latin typeface="微软雅黑" charset="0"/>
                <a:ea typeface="微软雅黑" charset="0"/>
              </a:rPr>
              <a:t>/</a:t>
            </a:r>
            <a:r>
              <a:rPr lang="zh-CN" altLang="en-US" sz="900" noProof="1">
                <a:solidFill>
                  <a:schemeClr val="bg1"/>
                </a:solidFill>
                <a:latin typeface="微软雅黑" charset="0"/>
                <a:ea typeface="微软雅黑" charset="0"/>
                <a:cs typeface="+mn-ea"/>
              </a:rPr>
              <a:t>客户感知</a:t>
            </a:r>
            <a:endParaRPr lang="zh-CN" altLang="en-US" sz="900" noProof="1">
              <a:solidFill>
                <a:schemeClr val="bg1"/>
              </a:solidFill>
              <a:latin typeface="微软雅黑" charset="0"/>
              <a:ea typeface="微软雅黑" charset="0"/>
            </a:endParaRPr>
          </a:p>
          <a:p>
            <a:pPr>
              <a:lnSpc>
                <a:spcPct val="120000"/>
              </a:lnSpc>
              <a:buClr>
                <a:schemeClr val="bg1"/>
              </a:buClr>
            </a:pPr>
            <a:r>
              <a:rPr lang="zh-CN" altLang="en-US" sz="900" noProof="1">
                <a:solidFill>
                  <a:schemeClr val="bg1"/>
                </a:solidFill>
                <a:latin typeface="微软雅黑" charset="0"/>
                <a:ea typeface="微软雅黑" charset="0"/>
                <a:cs typeface="+mn-ea"/>
              </a:rPr>
              <a:t>全流程管控</a:t>
            </a:r>
            <a:r>
              <a:rPr lang="en-US" altLang="zh-CN" sz="900" noProof="1">
                <a:solidFill>
                  <a:schemeClr val="bg1"/>
                </a:solidFill>
                <a:latin typeface="微软雅黑" charset="0"/>
                <a:ea typeface="微软雅黑" charset="0"/>
                <a:cs typeface="+mn-ea"/>
              </a:rPr>
              <a:t>/</a:t>
            </a:r>
            <a:r>
              <a:rPr lang="zh-CN" altLang="en-US" sz="900" noProof="1">
                <a:solidFill>
                  <a:schemeClr val="bg1"/>
                </a:solidFill>
                <a:latin typeface="微软雅黑" charset="0"/>
                <a:ea typeface="微软雅黑" charset="0"/>
                <a:cs typeface="+mn-ea"/>
              </a:rPr>
              <a:t>智慧资讯</a:t>
            </a:r>
            <a:endParaRPr lang="zh-CN" altLang="en-US" sz="900" noProof="1">
              <a:solidFill>
                <a:schemeClr val="bg1"/>
              </a:solidFill>
              <a:latin typeface="微软雅黑" charset="0"/>
              <a:ea typeface="微软雅黑" charset="0"/>
            </a:endParaRPr>
          </a:p>
        </p:txBody>
      </p:sp>
      <p:sp>
        <p:nvSpPr>
          <p:cNvPr id="14" name="矩形 22"/>
          <p:cNvSpPr/>
          <p:nvPr/>
        </p:nvSpPr>
        <p:spPr bwMode="auto">
          <a:xfrm>
            <a:off x="6810472" y="3379330"/>
            <a:ext cx="1546455" cy="576825"/>
          </a:xfrm>
          <a:prstGeom prst="rect">
            <a:avLst/>
          </a:prstGeom>
          <a:noFill/>
          <a:ln w="9525">
            <a:noFill/>
            <a:miter/>
          </a:ln>
        </p:spPr>
        <p:txBody>
          <a:bodyPr wrap="square">
            <a:spAutoFit/>
          </a:bodyPr>
          <a:lstStyle/>
          <a:p>
            <a:pPr>
              <a:lnSpc>
                <a:spcPct val="120000"/>
              </a:lnSpc>
              <a:buClr>
                <a:schemeClr val="bg1"/>
              </a:buClr>
            </a:pPr>
            <a:r>
              <a:rPr lang="zh-CN" altLang="en-US" sz="900" noProof="1">
                <a:solidFill>
                  <a:schemeClr val="bg1"/>
                </a:solidFill>
                <a:latin typeface="微软雅黑" charset="0"/>
                <a:ea typeface="微软雅黑" charset="0"/>
                <a:cs typeface="+mn-ea"/>
              </a:rPr>
              <a:t>行车数据采集</a:t>
            </a:r>
            <a:endParaRPr lang="zh-CN" altLang="en-US" sz="900" noProof="1">
              <a:solidFill>
                <a:schemeClr val="bg1"/>
              </a:solidFill>
              <a:latin typeface="微软雅黑" charset="0"/>
              <a:ea typeface="微软雅黑" charset="0"/>
            </a:endParaRPr>
          </a:p>
          <a:p>
            <a:pPr>
              <a:lnSpc>
                <a:spcPct val="120000"/>
              </a:lnSpc>
              <a:buClr>
                <a:schemeClr val="bg1"/>
              </a:buClr>
            </a:pPr>
            <a:r>
              <a:rPr lang="zh-CN" altLang="en-US" sz="900" noProof="1">
                <a:solidFill>
                  <a:schemeClr val="bg1"/>
                </a:solidFill>
                <a:latin typeface="微软雅黑" charset="0"/>
                <a:ea typeface="微软雅黑" charset="0"/>
                <a:cs typeface="+mn-ea"/>
              </a:rPr>
              <a:t>大数据分析挖掘</a:t>
            </a:r>
            <a:endParaRPr lang="zh-CN" altLang="en-US" sz="900" noProof="1">
              <a:solidFill>
                <a:schemeClr val="bg1"/>
              </a:solidFill>
              <a:latin typeface="微软雅黑" charset="0"/>
              <a:ea typeface="微软雅黑" charset="0"/>
            </a:endParaRPr>
          </a:p>
          <a:p>
            <a:pPr>
              <a:lnSpc>
                <a:spcPct val="120000"/>
              </a:lnSpc>
              <a:buClr>
                <a:schemeClr val="bg1"/>
              </a:buClr>
            </a:pPr>
            <a:r>
              <a:rPr lang="en-US" altLang="zh-CN" sz="900" noProof="1">
                <a:solidFill>
                  <a:schemeClr val="bg1"/>
                </a:solidFill>
                <a:latin typeface="微软雅黑" charset="0"/>
                <a:ea typeface="微软雅黑" charset="0"/>
                <a:cs typeface="+mn-ea"/>
              </a:rPr>
              <a:t>UBI </a:t>
            </a:r>
            <a:r>
              <a:rPr lang="zh-CN" altLang="en-US" sz="900" noProof="1">
                <a:solidFill>
                  <a:schemeClr val="bg1"/>
                </a:solidFill>
                <a:latin typeface="微软雅黑" charset="0"/>
                <a:ea typeface="微软雅黑" charset="0"/>
                <a:cs typeface="+mn-ea"/>
              </a:rPr>
              <a:t>车险运营支撑</a:t>
            </a:r>
            <a:endParaRPr lang="zh-CN" altLang="en-US" sz="900" noProof="1">
              <a:solidFill>
                <a:schemeClr val="bg1"/>
              </a:solidFill>
              <a:latin typeface="微软雅黑" charset="0"/>
              <a:ea typeface="微软雅黑" charset="0"/>
            </a:endParaRPr>
          </a:p>
        </p:txBody>
      </p:sp>
      <p:sp>
        <p:nvSpPr>
          <p:cNvPr id="15" name="矩形 22"/>
          <p:cNvSpPr/>
          <p:nvPr/>
        </p:nvSpPr>
        <p:spPr bwMode="auto">
          <a:xfrm>
            <a:off x="6808877" y="4010124"/>
            <a:ext cx="1402265" cy="590931"/>
          </a:xfrm>
          <a:prstGeom prst="rect">
            <a:avLst/>
          </a:prstGeom>
          <a:noFill/>
          <a:ln w="9525">
            <a:noFill/>
            <a:miter/>
          </a:ln>
        </p:spPr>
        <p:txBody>
          <a:bodyPr wrap="square">
            <a:spAutoFit/>
          </a:bodyPr>
          <a:lstStyle/>
          <a:p>
            <a:pPr>
              <a:lnSpc>
                <a:spcPct val="120000"/>
              </a:lnSpc>
              <a:buClr>
                <a:schemeClr val="bg1"/>
              </a:buClr>
            </a:pPr>
            <a:r>
              <a:rPr lang="zh-CN" altLang="en-US" sz="900" noProof="1">
                <a:solidFill>
                  <a:schemeClr val="bg1"/>
                </a:solidFill>
                <a:latin typeface="微软雅黑" charset="0"/>
                <a:ea typeface="微软雅黑" charset="0"/>
                <a:cs typeface="+mn-ea"/>
              </a:rPr>
              <a:t>情报可视化</a:t>
            </a:r>
            <a:endParaRPr lang="en-US" altLang="zh-CN" sz="900" noProof="1">
              <a:solidFill>
                <a:schemeClr val="bg1"/>
              </a:solidFill>
              <a:latin typeface="微软雅黑" charset="0"/>
              <a:ea typeface="微软雅黑" charset="0"/>
              <a:cs typeface="+mn-ea"/>
            </a:endParaRPr>
          </a:p>
          <a:p>
            <a:pPr>
              <a:lnSpc>
                <a:spcPct val="120000"/>
              </a:lnSpc>
              <a:buClr>
                <a:schemeClr val="bg1"/>
              </a:buClr>
            </a:pPr>
            <a:r>
              <a:rPr lang="zh-CN" altLang="en-US" sz="900" noProof="1">
                <a:solidFill>
                  <a:schemeClr val="bg1"/>
                </a:solidFill>
                <a:latin typeface="微软雅黑" charset="0"/>
                <a:ea typeface="微软雅黑" charset="0"/>
                <a:cs typeface="+mn-ea"/>
              </a:rPr>
              <a:t>互联网管综平台</a:t>
            </a:r>
            <a:endParaRPr lang="en-US" altLang="zh-CN" sz="900" noProof="1">
              <a:solidFill>
                <a:schemeClr val="bg1"/>
              </a:solidFill>
              <a:latin typeface="微软雅黑" charset="0"/>
              <a:ea typeface="微软雅黑" charset="0"/>
              <a:cs typeface="+mn-ea"/>
            </a:endParaRPr>
          </a:p>
          <a:p>
            <a:pPr>
              <a:lnSpc>
                <a:spcPct val="120000"/>
              </a:lnSpc>
              <a:buClr>
                <a:schemeClr val="bg1"/>
              </a:buClr>
            </a:pPr>
            <a:endParaRPr lang="zh-CN" altLang="en-US" sz="900" noProof="1">
              <a:solidFill>
                <a:schemeClr val="bg1"/>
              </a:solidFill>
              <a:latin typeface="微软雅黑" charset="0"/>
              <a:ea typeface="微软雅黑" charset="0"/>
            </a:endParaRPr>
          </a:p>
        </p:txBody>
      </p:sp>
      <p:pic>
        <p:nvPicPr>
          <p:cNvPr id="10" name="图片 9"/>
          <p:cNvPicPr>
            <a:picLocks noChangeAspect="1"/>
          </p:cNvPicPr>
          <p:nvPr/>
        </p:nvPicPr>
        <p:blipFill rotWithShape="1">
          <a:blip r:embed="rId9" cstate="print">
            <a:extLst>
              <a:ext uri="{28A0092B-C50C-407E-A947-70E740481C1C}">
                <a14:useLocalDpi xmlns:a14="http://schemas.microsoft.com/office/drawing/2010/main" val="0"/>
              </a:ext>
            </a:extLst>
          </a:blip>
          <a:srcRect l="5332" t="21241" r="6014" b="23168"/>
          <a:stretch/>
        </p:blipFill>
        <p:spPr>
          <a:xfrm>
            <a:off x="5118724" y="3420449"/>
            <a:ext cx="872821" cy="504776"/>
          </a:xfrm>
          <a:prstGeom prst="rect">
            <a:avLst/>
          </a:prstGeom>
        </p:spPr>
      </p:pic>
    </p:spTree>
    <p:extLst>
      <p:ext uri="{BB962C8B-B14F-4D97-AF65-F5344CB8AC3E}">
        <p14:creationId xmlns:p14="http://schemas.microsoft.com/office/powerpoint/2010/main" val="388970574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53cb8a0976204.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3999" cy="5143500"/>
          </a:xfrm>
          <a:prstGeom prst="rect">
            <a:avLst/>
          </a:prstGeom>
        </p:spPr>
      </p:pic>
      <p:sp>
        <p:nvSpPr>
          <p:cNvPr id="37" name="矩形 36"/>
          <p:cNvSpPr/>
          <p:nvPr/>
        </p:nvSpPr>
        <p:spPr>
          <a:xfrm>
            <a:off x="1" y="0"/>
            <a:ext cx="9142250" cy="5143500"/>
          </a:xfrm>
          <a:prstGeom prst="rect">
            <a:avLst/>
          </a:prstGeom>
          <a:solidFill>
            <a:schemeClr val="accent3">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矩形 37"/>
          <p:cNvSpPr/>
          <p:nvPr/>
        </p:nvSpPr>
        <p:spPr>
          <a:xfrm>
            <a:off x="0" y="4295775"/>
            <a:ext cx="9144000" cy="581025"/>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spcBef>
                <a:spcPts val="1200"/>
              </a:spcBef>
            </a:pPr>
            <a:r>
              <a:rPr lang="zh-CN" altLang="en-US" sz="2400" b="1" spc="200" dirty="0">
                <a:solidFill>
                  <a:schemeClr val="bg1"/>
                </a:solidFill>
                <a:latin typeface="微软雅黑" panose="020B0503020204020204" pitchFamily="34" charset="-122"/>
                <a:ea typeface="微软雅黑" panose="020B0503020204020204" pitchFamily="34" charset="-122"/>
              </a:rPr>
              <a:t>医疗大健康</a:t>
            </a:r>
          </a:p>
        </p:txBody>
      </p:sp>
    </p:spTree>
    <p:extLst>
      <p:ext uri="{BB962C8B-B14F-4D97-AF65-F5344CB8AC3E}">
        <p14:creationId xmlns:p14="http://schemas.microsoft.com/office/powerpoint/2010/main" val="15302618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92390"/>
            <a:ext cx="4475018" cy="1776596"/>
          </a:xfrm>
          <a:prstGeom prst="rect">
            <a:avLst/>
          </a:prstGeom>
        </p:spPr>
      </p:pic>
      <p:sp>
        <p:nvSpPr>
          <p:cNvPr id="6" name="标题 5"/>
          <p:cNvSpPr>
            <a:spLocks noGrp="1"/>
          </p:cNvSpPr>
          <p:nvPr>
            <p:ph type="ctrTitle"/>
          </p:nvPr>
        </p:nvSpPr>
        <p:spPr/>
        <p:txBody>
          <a:bodyPr wrap="square" lIns="68562" tIns="34282" rIns="68562" bIns="34282">
            <a:noAutofit/>
          </a:bodyPr>
          <a:lstStyle/>
          <a:p>
            <a:r>
              <a:rPr lang="zh-CN" altLang="en-US" dirty="0"/>
              <a:t>生物数据平台</a:t>
            </a:r>
            <a:r>
              <a:rPr lang="en-US" altLang="zh-CN" dirty="0"/>
              <a:t>&amp;</a:t>
            </a:r>
            <a:r>
              <a:rPr lang="zh-CN" altLang="en-US" dirty="0"/>
              <a:t>生物云</a:t>
            </a:r>
            <a:endParaRPr lang="zh-CN" altLang="en-US" noProof="1"/>
          </a:p>
        </p:txBody>
      </p:sp>
      <p:grpSp>
        <p:nvGrpSpPr>
          <p:cNvPr id="29" name="组合 47"/>
          <p:cNvGrpSpPr>
            <a:grpSpLocks/>
          </p:cNvGrpSpPr>
          <p:nvPr/>
        </p:nvGrpSpPr>
        <p:grpSpPr bwMode="auto">
          <a:xfrm>
            <a:off x="-13854" y="2754262"/>
            <a:ext cx="9069573" cy="2032371"/>
            <a:chOff x="892" y="3528"/>
            <a:chExt cx="17197" cy="8311"/>
          </a:xfrm>
        </p:grpSpPr>
        <p:sp>
          <p:nvSpPr>
            <p:cNvPr id="35" name="矩形 10"/>
            <p:cNvSpPr/>
            <p:nvPr/>
          </p:nvSpPr>
          <p:spPr>
            <a:xfrm>
              <a:off x="892" y="8712"/>
              <a:ext cx="17197" cy="1793"/>
            </a:xfrm>
            <a:prstGeom prst="rect">
              <a:avLst/>
            </a:prstGeom>
            <a:noFill/>
            <a:ln w="25400" cap="flat" cmpd="sng">
              <a:noFill/>
              <a:prstDash val="solid"/>
              <a:miter/>
              <a:headEnd type="none" w="med" len="med"/>
              <a:tailEnd type="none" w="med" len="med"/>
            </a:ln>
          </p:spPr>
          <p:txBody>
            <a:bodyPr anchor="ctr"/>
            <a:lstStyle/>
            <a:p>
              <a:pPr algn="ctr"/>
              <a:endParaRPr lang="zh-CN" altLang="en-US" sz="900" b="1" noProof="1">
                <a:solidFill>
                  <a:schemeClr val="accent1"/>
                </a:solidFill>
                <a:latin typeface="Arial" pitchFamily="34" charset="0"/>
                <a:ea typeface="微软雅黑" pitchFamily="34" charset="-122"/>
              </a:endParaRPr>
            </a:p>
          </p:txBody>
        </p:sp>
        <p:sp>
          <p:nvSpPr>
            <p:cNvPr id="36" name="矩形 22"/>
            <p:cNvSpPr/>
            <p:nvPr/>
          </p:nvSpPr>
          <p:spPr>
            <a:xfrm>
              <a:off x="3398" y="9592"/>
              <a:ext cx="3948" cy="2247"/>
            </a:xfrm>
            <a:prstGeom prst="rect">
              <a:avLst/>
            </a:prstGeom>
            <a:noFill/>
            <a:ln w="9525">
              <a:noFill/>
              <a:miter/>
            </a:ln>
          </p:spPr>
          <p:txBody>
            <a:bodyPr wrap="square">
              <a:spAutoFit/>
            </a:bodyPr>
            <a:lstStyle/>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基于生物行业调优的存储</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云计算资源管理</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基础设施池化与管理</a:t>
              </a:r>
              <a:endParaRPr lang="zh-CN" altLang="en-US" sz="900" noProof="1">
                <a:solidFill>
                  <a:schemeClr val="tx1">
                    <a:lumMod val="50000"/>
                  </a:schemeClr>
                </a:solidFill>
                <a:latin typeface="Arial" pitchFamily="34" charset="0"/>
                <a:ea typeface="微软雅黑" pitchFamily="34" charset="-122"/>
              </a:endParaRPr>
            </a:p>
          </p:txBody>
        </p:sp>
        <p:sp>
          <p:nvSpPr>
            <p:cNvPr id="37" name="矩形 48"/>
            <p:cNvSpPr>
              <a:spLocks noChangeArrowheads="1"/>
            </p:cNvSpPr>
            <p:nvPr/>
          </p:nvSpPr>
          <p:spPr bwMode="auto">
            <a:xfrm>
              <a:off x="2030" y="9933"/>
              <a:ext cx="1657" cy="11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CN" sz="1200" b="1" noProof="1">
                  <a:solidFill>
                    <a:srgbClr val="1D2088"/>
                  </a:solidFill>
                  <a:latin typeface="Arial" panose="020B0604020202020204" pitchFamily="34" charset="0"/>
                  <a:ea typeface="微软雅黑" panose="020B0503020204020204" pitchFamily="34" charset="-122"/>
                </a:rPr>
                <a:t>IaaS</a:t>
              </a:r>
            </a:p>
          </p:txBody>
        </p:sp>
        <p:sp>
          <p:nvSpPr>
            <p:cNvPr id="38" name="矩形 49"/>
            <p:cNvSpPr>
              <a:spLocks noChangeArrowheads="1"/>
            </p:cNvSpPr>
            <p:nvPr/>
          </p:nvSpPr>
          <p:spPr bwMode="auto">
            <a:xfrm>
              <a:off x="2101" y="4199"/>
              <a:ext cx="1515" cy="11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altLang="zh-CN" sz="1200" b="1" dirty="0">
                  <a:solidFill>
                    <a:srgbClr val="1D2088"/>
                  </a:solidFill>
                  <a:latin typeface="Arial" panose="020B0604020202020204" pitchFamily="34" charset="0"/>
                  <a:ea typeface="微软雅黑" panose="020B0503020204020204" pitchFamily="34" charset="-122"/>
                </a:rPr>
                <a:t>SaaS</a:t>
              </a:r>
            </a:p>
          </p:txBody>
        </p:sp>
        <p:sp>
          <p:nvSpPr>
            <p:cNvPr id="39" name="矩形 22"/>
            <p:cNvSpPr/>
            <p:nvPr/>
          </p:nvSpPr>
          <p:spPr>
            <a:xfrm>
              <a:off x="3394" y="3528"/>
              <a:ext cx="3915" cy="2247"/>
            </a:xfrm>
            <a:prstGeom prst="rect">
              <a:avLst/>
            </a:prstGeom>
            <a:noFill/>
            <a:ln w="9525">
              <a:noFill/>
              <a:miter/>
            </a:ln>
          </p:spPr>
          <p:txBody>
            <a:bodyPr wrap="square">
              <a:spAutoFit/>
            </a:bodyPr>
            <a:lstStyle/>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个人健康管理系统</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生物领域业务平台</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基因信息存储、分析和交付</a:t>
              </a:r>
              <a:endParaRPr lang="zh-CN" altLang="en-US" sz="900" noProof="1">
                <a:solidFill>
                  <a:schemeClr val="tx1">
                    <a:lumMod val="50000"/>
                  </a:schemeClr>
                </a:solidFill>
                <a:latin typeface="Arial" pitchFamily="34" charset="0"/>
                <a:ea typeface="微软雅黑" pitchFamily="34" charset="-122"/>
              </a:endParaRPr>
            </a:p>
          </p:txBody>
        </p:sp>
        <p:sp>
          <p:nvSpPr>
            <p:cNvPr id="40" name="矩形 22"/>
            <p:cNvSpPr/>
            <p:nvPr/>
          </p:nvSpPr>
          <p:spPr>
            <a:xfrm>
              <a:off x="3398" y="6021"/>
              <a:ext cx="3438" cy="3493"/>
            </a:xfrm>
            <a:prstGeom prst="rect">
              <a:avLst/>
            </a:prstGeom>
            <a:noFill/>
            <a:ln w="9525">
              <a:noFill/>
              <a:miter/>
            </a:ln>
          </p:spPr>
          <p:txBody>
            <a:bodyPr wrap="square">
              <a:spAutoFit/>
            </a:bodyPr>
            <a:lstStyle/>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生物特性的公共服务</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高性能计算能力</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分布式计算</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弹性计算</a:t>
              </a:r>
              <a:endParaRPr lang="zh-CN" altLang="en-US" sz="900" noProof="1">
                <a:solidFill>
                  <a:schemeClr val="tx1">
                    <a:lumMod val="50000"/>
                  </a:schemeClr>
                </a:solidFill>
                <a:latin typeface="Arial" pitchFamily="34" charset="0"/>
                <a:ea typeface="微软雅黑" pitchFamily="34" charset="-122"/>
              </a:endParaRPr>
            </a:p>
            <a:p>
              <a:pPr marL="171450" indent="-171450">
                <a:lnSpc>
                  <a:spcPct val="110000"/>
                </a:lnSpc>
                <a:buClr>
                  <a:srgbClr val="1D2088"/>
                </a:buClr>
                <a:buSzPct val="50000"/>
                <a:buFont typeface="Wingdings" pitchFamily="2" charset="2"/>
                <a:buChar char="n"/>
              </a:pPr>
              <a:r>
                <a:rPr lang="zh-CN" altLang="en-US" sz="900" noProof="1">
                  <a:solidFill>
                    <a:schemeClr val="tx1">
                      <a:lumMod val="50000"/>
                    </a:schemeClr>
                  </a:solidFill>
                  <a:latin typeface="Arial" pitchFamily="34" charset="0"/>
                  <a:ea typeface="微软雅黑" pitchFamily="34" charset="-122"/>
                  <a:cs typeface="+mn-ea"/>
                </a:rPr>
                <a:t>数据湖</a:t>
              </a:r>
              <a:endParaRPr lang="zh-CN" altLang="en-US" sz="900" noProof="1">
                <a:solidFill>
                  <a:schemeClr val="tx1">
                    <a:lumMod val="50000"/>
                  </a:schemeClr>
                </a:solidFill>
                <a:latin typeface="Arial" pitchFamily="34" charset="0"/>
                <a:ea typeface="微软雅黑" pitchFamily="34" charset="-122"/>
              </a:endParaRPr>
            </a:p>
          </p:txBody>
        </p:sp>
      </p:grpSp>
      <p:sp>
        <p:nvSpPr>
          <p:cNvPr id="30" name="矩形 49"/>
          <p:cNvSpPr>
            <a:spLocks noChangeArrowheads="1"/>
          </p:cNvSpPr>
          <p:nvPr/>
        </p:nvSpPr>
        <p:spPr bwMode="auto">
          <a:xfrm>
            <a:off x="640330" y="3635795"/>
            <a:ext cx="798999"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altLang="zh-CN" sz="1200" b="1" noProof="1">
                <a:solidFill>
                  <a:srgbClr val="1D2088"/>
                </a:solidFill>
                <a:latin typeface="Arial" panose="020B0604020202020204" pitchFamily="34" charset="0"/>
                <a:ea typeface="微软雅黑" panose="020B0503020204020204" pitchFamily="34" charset="-122"/>
              </a:rPr>
              <a:t>PaaS</a:t>
            </a:r>
          </a:p>
        </p:txBody>
      </p:sp>
      <p:sp>
        <p:nvSpPr>
          <p:cNvPr id="16" name="矩形 15"/>
          <p:cNvSpPr/>
          <p:nvPr/>
        </p:nvSpPr>
        <p:spPr>
          <a:xfrm>
            <a:off x="3297365" y="2777248"/>
            <a:ext cx="5444161" cy="520905"/>
          </a:xfrm>
          <a:prstGeom prst="rect">
            <a:avLst/>
          </a:prstGeom>
          <a:noFill/>
        </p:spPr>
      </p:sp>
      <p:sp>
        <p:nvSpPr>
          <p:cNvPr id="17" name="任意多边形 16"/>
          <p:cNvSpPr/>
          <p:nvPr/>
        </p:nvSpPr>
        <p:spPr>
          <a:xfrm>
            <a:off x="3333329" y="2801113"/>
            <a:ext cx="1182935" cy="473174"/>
          </a:xfrm>
          <a:custGeom>
            <a:avLst/>
            <a:gdLst>
              <a:gd name="connsiteX0" fmla="*/ 0 w 1182935"/>
              <a:gd name="connsiteY0" fmla="*/ 0 h 473174"/>
              <a:gd name="connsiteX1" fmla="*/ 946348 w 1182935"/>
              <a:gd name="connsiteY1" fmla="*/ 0 h 473174"/>
              <a:gd name="connsiteX2" fmla="*/ 1182935 w 1182935"/>
              <a:gd name="connsiteY2" fmla="*/ 236587 h 473174"/>
              <a:gd name="connsiteX3" fmla="*/ 946348 w 1182935"/>
              <a:gd name="connsiteY3" fmla="*/ 473174 h 473174"/>
              <a:gd name="connsiteX4" fmla="*/ 0 w 1182935"/>
              <a:gd name="connsiteY4" fmla="*/ 473174 h 473174"/>
              <a:gd name="connsiteX5" fmla="*/ 236587 w 1182935"/>
              <a:gd name="connsiteY5" fmla="*/ 236587 h 473174"/>
              <a:gd name="connsiteX6" fmla="*/ 0 w 1182935"/>
              <a:gd name="connsiteY6" fmla="*/ 0 h 4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935" h="473174">
                <a:moveTo>
                  <a:pt x="0" y="0"/>
                </a:moveTo>
                <a:lnTo>
                  <a:pt x="946348" y="0"/>
                </a:lnTo>
                <a:lnTo>
                  <a:pt x="1182935" y="236587"/>
                </a:lnTo>
                <a:lnTo>
                  <a:pt x="946348" y="473174"/>
                </a:lnTo>
                <a:lnTo>
                  <a:pt x="0" y="473174"/>
                </a:lnTo>
                <a:lnTo>
                  <a:pt x="236587" y="236587"/>
                </a:lnTo>
                <a:lnTo>
                  <a:pt x="0" y="0"/>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76592" tIns="13335" rIns="249922" bIns="13335" numCol="1" spcCol="1270" anchor="ctr" anchorCtr="0">
            <a:noAutofit/>
          </a:bodyPr>
          <a:lstStyle/>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基因信息存</a:t>
            </a:r>
            <a:endParaRPr lang="en-US" altLang="zh-CN" sz="1000" b="0" kern="1200" noProof="1">
              <a:latin typeface="微软雅黑" panose="020B0503020204020204" pitchFamily="34" charset="-122"/>
              <a:ea typeface="微软雅黑" panose="020B0503020204020204" pitchFamily="34" charset="-122"/>
            </a:endParaRPr>
          </a:p>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储管理服务</a:t>
            </a:r>
            <a:endParaRPr lang="zh-CN" altLang="en-US" sz="1000" b="0" kern="1200" dirty="0">
              <a:latin typeface="微软雅黑" pitchFamily="34" charset="-122"/>
              <a:ea typeface="微软雅黑" pitchFamily="34" charset="-122"/>
            </a:endParaRPr>
          </a:p>
        </p:txBody>
      </p:sp>
      <p:sp>
        <p:nvSpPr>
          <p:cNvPr id="18" name="任意多边形 17"/>
          <p:cNvSpPr/>
          <p:nvPr/>
        </p:nvSpPr>
        <p:spPr>
          <a:xfrm>
            <a:off x="4370262" y="2801113"/>
            <a:ext cx="1182935" cy="473174"/>
          </a:xfrm>
          <a:custGeom>
            <a:avLst/>
            <a:gdLst>
              <a:gd name="connsiteX0" fmla="*/ 0 w 1182935"/>
              <a:gd name="connsiteY0" fmla="*/ 0 h 473174"/>
              <a:gd name="connsiteX1" fmla="*/ 946348 w 1182935"/>
              <a:gd name="connsiteY1" fmla="*/ 0 h 473174"/>
              <a:gd name="connsiteX2" fmla="*/ 1182935 w 1182935"/>
              <a:gd name="connsiteY2" fmla="*/ 236587 h 473174"/>
              <a:gd name="connsiteX3" fmla="*/ 946348 w 1182935"/>
              <a:gd name="connsiteY3" fmla="*/ 473174 h 473174"/>
              <a:gd name="connsiteX4" fmla="*/ 0 w 1182935"/>
              <a:gd name="connsiteY4" fmla="*/ 473174 h 473174"/>
              <a:gd name="connsiteX5" fmla="*/ 236587 w 1182935"/>
              <a:gd name="connsiteY5" fmla="*/ 236587 h 473174"/>
              <a:gd name="connsiteX6" fmla="*/ 0 w 1182935"/>
              <a:gd name="connsiteY6" fmla="*/ 0 h 4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935" h="473174">
                <a:moveTo>
                  <a:pt x="0" y="0"/>
                </a:moveTo>
                <a:lnTo>
                  <a:pt x="946348" y="0"/>
                </a:lnTo>
                <a:lnTo>
                  <a:pt x="1182935" y="236587"/>
                </a:lnTo>
                <a:lnTo>
                  <a:pt x="946348" y="473174"/>
                </a:lnTo>
                <a:lnTo>
                  <a:pt x="0" y="473174"/>
                </a:lnTo>
                <a:lnTo>
                  <a:pt x="236587" y="236587"/>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76592" tIns="13335" rIns="249922" bIns="13335" numCol="1" spcCol="1270" anchor="ctr" anchorCtr="0">
            <a:noAutofit/>
          </a:bodyPr>
          <a:lstStyle/>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生物科技</a:t>
            </a:r>
            <a:endParaRPr lang="en-US" altLang="zh-CN" sz="1000" b="0" kern="1200" noProof="1">
              <a:latin typeface="微软雅黑" panose="020B0503020204020204" pitchFamily="34" charset="-122"/>
              <a:ea typeface="微软雅黑" panose="020B0503020204020204" pitchFamily="34" charset="-122"/>
            </a:endParaRPr>
          </a:p>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电商</a:t>
            </a:r>
            <a:endParaRPr lang="zh-CN" altLang="en-US" sz="1000" b="0" kern="1200" dirty="0">
              <a:latin typeface="微软雅黑" pitchFamily="34" charset="-122"/>
              <a:ea typeface="微软雅黑" pitchFamily="34" charset="-122"/>
            </a:endParaRPr>
          </a:p>
        </p:txBody>
      </p:sp>
      <p:sp>
        <p:nvSpPr>
          <p:cNvPr id="19" name="任意多边形 18"/>
          <p:cNvSpPr/>
          <p:nvPr/>
        </p:nvSpPr>
        <p:spPr>
          <a:xfrm>
            <a:off x="5407196" y="2801113"/>
            <a:ext cx="1182935" cy="473174"/>
          </a:xfrm>
          <a:custGeom>
            <a:avLst/>
            <a:gdLst>
              <a:gd name="connsiteX0" fmla="*/ 0 w 1182935"/>
              <a:gd name="connsiteY0" fmla="*/ 0 h 473174"/>
              <a:gd name="connsiteX1" fmla="*/ 946348 w 1182935"/>
              <a:gd name="connsiteY1" fmla="*/ 0 h 473174"/>
              <a:gd name="connsiteX2" fmla="*/ 1182935 w 1182935"/>
              <a:gd name="connsiteY2" fmla="*/ 236587 h 473174"/>
              <a:gd name="connsiteX3" fmla="*/ 946348 w 1182935"/>
              <a:gd name="connsiteY3" fmla="*/ 473174 h 473174"/>
              <a:gd name="connsiteX4" fmla="*/ 0 w 1182935"/>
              <a:gd name="connsiteY4" fmla="*/ 473174 h 473174"/>
              <a:gd name="connsiteX5" fmla="*/ 236587 w 1182935"/>
              <a:gd name="connsiteY5" fmla="*/ 236587 h 473174"/>
              <a:gd name="connsiteX6" fmla="*/ 0 w 1182935"/>
              <a:gd name="connsiteY6" fmla="*/ 0 h 4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935" h="473174">
                <a:moveTo>
                  <a:pt x="0" y="0"/>
                </a:moveTo>
                <a:lnTo>
                  <a:pt x="946348" y="0"/>
                </a:lnTo>
                <a:lnTo>
                  <a:pt x="1182935" y="236587"/>
                </a:lnTo>
                <a:lnTo>
                  <a:pt x="946348" y="473174"/>
                </a:lnTo>
                <a:lnTo>
                  <a:pt x="0" y="473174"/>
                </a:lnTo>
                <a:lnTo>
                  <a:pt x="236587" y="236587"/>
                </a:lnTo>
                <a:lnTo>
                  <a:pt x="0" y="0"/>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76592" tIns="13335" rIns="249922" bIns="13335" numCol="1" spcCol="1270" anchor="ctr" anchorCtr="0">
            <a:noAutofit/>
          </a:bodyPr>
          <a:lstStyle/>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实验室业务</a:t>
            </a:r>
            <a:endParaRPr lang="en-US" altLang="zh-CN" sz="1000" b="0" kern="1200" noProof="1">
              <a:latin typeface="微软雅黑" panose="020B0503020204020204" pitchFamily="34" charset="-122"/>
              <a:ea typeface="微软雅黑" panose="020B0503020204020204" pitchFamily="34" charset="-122"/>
            </a:endParaRPr>
          </a:p>
          <a:p>
            <a:pPr lvl="0" algn="ctr" defTabSz="444500">
              <a:lnSpc>
                <a:spcPct val="70000"/>
              </a:lnSpc>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运营管理</a:t>
            </a:r>
            <a:endParaRPr lang="en-US" altLang="zh-CN" sz="1000" b="0" kern="1200" dirty="0">
              <a:latin typeface="微软雅黑" pitchFamily="34" charset="-122"/>
              <a:ea typeface="微软雅黑" pitchFamily="34" charset="-122"/>
            </a:endParaRPr>
          </a:p>
        </p:txBody>
      </p:sp>
      <p:sp>
        <p:nvSpPr>
          <p:cNvPr id="20" name="任意多边形 19"/>
          <p:cNvSpPr/>
          <p:nvPr/>
        </p:nvSpPr>
        <p:spPr>
          <a:xfrm>
            <a:off x="6444130" y="2801113"/>
            <a:ext cx="1182935" cy="473174"/>
          </a:xfrm>
          <a:custGeom>
            <a:avLst/>
            <a:gdLst>
              <a:gd name="connsiteX0" fmla="*/ 0 w 1182935"/>
              <a:gd name="connsiteY0" fmla="*/ 0 h 473174"/>
              <a:gd name="connsiteX1" fmla="*/ 946348 w 1182935"/>
              <a:gd name="connsiteY1" fmla="*/ 0 h 473174"/>
              <a:gd name="connsiteX2" fmla="*/ 1182935 w 1182935"/>
              <a:gd name="connsiteY2" fmla="*/ 236587 h 473174"/>
              <a:gd name="connsiteX3" fmla="*/ 946348 w 1182935"/>
              <a:gd name="connsiteY3" fmla="*/ 473174 h 473174"/>
              <a:gd name="connsiteX4" fmla="*/ 0 w 1182935"/>
              <a:gd name="connsiteY4" fmla="*/ 473174 h 473174"/>
              <a:gd name="connsiteX5" fmla="*/ 236587 w 1182935"/>
              <a:gd name="connsiteY5" fmla="*/ 236587 h 473174"/>
              <a:gd name="connsiteX6" fmla="*/ 0 w 1182935"/>
              <a:gd name="connsiteY6" fmla="*/ 0 h 4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935" h="473174">
                <a:moveTo>
                  <a:pt x="0" y="0"/>
                </a:moveTo>
                <a:lnTo>
                  <a:pt x="946348" y="0"/>
                </a:lnTo>
                <a:lnTo>
                  <a:pt x="1182935" y="236587"/>
                </a:lnTo>
                <a:lnTo>
                  <a:pt x="946348" y="473174"/>
                </a:lnTo>
                <a:lnTo>
                  <a:pt x="0" y="473174"/>
                </a:lnTo>
                <a:lnTo>
                  <a:pt x="236587" y="236587"/>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76592" tIns="13335" rIns="249922" bIns="13335" numCol="1" spcCol="1270" anchor="ctr" anchorCtr="0">
            <a:noAutofit/>
          </a:bodyPr>
          <a:lstStyle/>
          <a:p>
            <a:pPr lvl="0" algn="ctr" defTabSz="444500">
              <a:spcBef>
                <a:spcPct val="0"/>
              </a:spcBef>
              <a:spcAft>
                <a:spcPct val="35000"/>
              </a:spcAft>
            </a:pPr>
            <a:r>
              <a:rPr lang="zh-CN" altLang="en-US" sz="1000" b="0" kern="1200" noProof="1">
                <a:latin typeface="微软雅黑" panose="020B0503020204020204" pitchFamily="34" charset="-122"/>
                <a:ea typeface="微软雅黑" panose="020B0503020204020204" pitchFamily="34" charset="-122"/>
              </a:rPr>
              <a:t>数据分析</a:t>
            </a:r>
            <a:r>
              <a:rPr lang="en-US" altLang="zh-CN" sz="1000" b="0" kern="1200" noProof="1">
                <a:latin typeface="微软雅黑" panose="020B0503020204020204" pitchFamily="34" charset="-122"/>
                <a:ea typeface="微软雅黑" panose="020B0503020204020204" pitchFamily="34" charset="-122"/>
              </a:rPr>
              <a:t/>
            </a:r>
            <a:br>
              <a:rPr lang="en-US" altLang="zh-CN" sz="1000" b="0" kern="1200" noProof="1">
                <a:latin typeface="微软雅黑" panose="020B0503020204020204" pitchFamily="34" charset="-122"/>
                <a:ea typeface="微软雅黑" panose="020B0503020204020204" pitchFamily="34" charset="-122"/>
              </a:rPr>
            </a:br>
            <a:r>
              <a:rPr lang="zh-CN" altLang="en-US" sz="1000" b="0" kern="1200" noProof="1">
                <a:latin typeface="微软雅黑" panose="020B0503020204020204" pitchFamily="34" charset="-122"/>
                <a:ea typeface="微软雅黑" panose="020B0503020204020204" pitchFamily="34" charset="-122"/>
              </a:rPr>
              <a:t>服务</a:t>
            </a:r>
            <a:endParaRPr lang="zh-CN" altLang="en-US" sz="1000" b="0" kern="1200" dirty="0">
              <a:latin typeface="微软雅黑" pitchFamily="34" charset="-122"/>
              <a:ea typeface="微软雅黑" pitchFamily="34" charset="-122"/>
            </a:endParaRPr>
          </a:p>
        </p:txBody>
      </p:sp>
      <p:sp>
        <p:nvSpPr>
          <p:cNvPr id="21" name="任意多边形 20"/>
          <p:cNvSpPr/>
          <p:nvPr/>
        </p:nvSpPr>
        <p:spPr>
          <a:xfrm>
            <a:off x="7481064" y="2801113"/>
            <a:ext cx="1182935" cy="473174"/>
          </a:xfrm>
          <a:custGeom>
            <a:avLst/>
            <a:gdLst>
              <a:gd name="connsiteX0" fmla="*/ 0 w 1182935"/>
              <a:gd name="connsiteY0" fmla="*/ 0 h 473174"/>
              <a:gd name="connsiteX1" fmla="*/ 946348 w 1182935"/>
              <a:gd name="connsiteY1" fmla="*/ 0 h 473174"/>
              <a:gd name="connsiteX2" fmla="*/ 1182935 w 1182935"/>
              <a:gd name="connsiteY2" fmla="*/ 236587 h 473174"/>
              <a:gd name="connsiteX3" fmla="*/ 946348 w 1182935"/>
              <a:gd name="connsiteY3" fmla="*/ 473174 h 473174"/>
              <a:gd name="connsiteX4" fmla="*/ 0 w 1182935"/>
              <a:gd name="connsiteY4" fmla="*/ 473174 h 473174"/>
              <a:gd name="connsiteX5" fmla="*/ 236587 w 1182935"/>
              <a:gd name="connsiteY5" fmla="*/ 236587 h 473174"/>
              <a:gd name="connsiteX6" fmla="*/ 0 w 1182935"/>
              <a:gd name="connsiteY6" fmla="*/ 0 h 4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935" h="473174">
                <a:moveTo>
                  <a:pt x="0" y="0"/>
                </a:moveTo>
                <a:lnTo>
                  <a:pt x="946348" y="0"/>
                </a:lnTo>
                <a:lnTo>
                  <a:pt x="1182935" y="236587"/>
                </a:lnTo>
                <a:lnTo>
                  <a:pt x="946348" y="473174"/>
                </a:lnTo>
                <a:lnTo>
                  <a:pt x="0" y="473174"/>
                </a:lnTo>
                <a:lnTo>
                  <a:pt x="236587" y="236587"/>
                </a:lnTo>
                <a:lnTo>
                  <a:pt x="0" y="0"/>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76592" tIns="13335" rIns="249922" bIns="13335" numCol="1" spcCol="1270" anchor="ctr" anchorCtr="0">
            <a:noAutofit/>
          </a:bodyPr>
          <a:lstStyle/>
          <a:p>
            <a:pPr lvl="0" algn="ctr" defTabSz="444500">
              <a:lnSpc>
                <a:spcPct val="90000"/>
              </a:lnSpc>
              <a:spcBef>
                <a:spcPct val="0"/>
              </a:spcBef>
              <a:spcAft>
                <a:spcPct val="35000"/>
              </a:spcAft>
            </a:pPr>
            <a:r>
              <a:rPr lang="zh-CN" altLang="en-US" sz="1000" b="0" kern="1200" dirty="0">
                <a:latin typeface="微软雅黑" pitchFamily="34" charset="-122"/>
                <a:ea typeface="微软雅黑" pitchFamily="34" charset="-122"/>
              </a:rPr>
              <a:t>报告交付</a:t>
            </a:r>
          </a:p>
        </p:txBody>
      </p:sp>
      <p:graphicFrame>
        <p:nvGraphicFramePr>
          <p:cNvPr id="32" name="图示 31"/>
          <p:cNvGraphicFramePr/>
          <p:nvPr>
            <p:extLst>
              <p:ext uri="{D42A27DB-BD31-4B8C-83A1-F6EECF244321}">
                <p14:modId xmlns:p14="http://schemas.microsoft.com/office/powerpoint/2010/main" val="3030326924"/>
              </p:ext>
            </p:extLst>
          </p:nvPr>
        </p:nvGraphicFramePr>
        <p:xfrm>
          <a:off x="3374644" y="4352612"/>
          <a:ext cx="5261967" cy="3260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任意多边形 10"/>
          <p:cNvSpPr/>
          <p:nvPr/>
        </p:nvSpPr>
        <p:spPr>
          <a:xfrm>
            <a:off x="3446625" y="3395681"/>
            <a:ext cx="1133207" cy="362530"/>
          </a:xfrm>
          <a:custGeom>
            <a:avLst/>
            <a:gdLst>
              <a:gd name="connsiteX0" fmla="*/ 0 w 1133207"/>
              <a:gd name="connsiteY0" fmla="*/ 36253 h 362530"/>
              <a:gd name="connsiteX1" fmla="*/ 36253 w 1133207"/>
              <a:gd name="connsiteY1" fmla="*/ 0 h 362530"/>
              <a:gd name="connsiteX2" fmla="*/ 1096954 w 1133207"/>
              <a:gd name="connsiteY2" fmla="*/ 0 h 362530"/>
              <a:gd name="connsiteX3" fmla="*/ 1133207 w 1133207"/>
              <a:gd name="connsiteY3" fmla="*/ 36253 h 362530"/>
              <a:gd name="connsiteX4" fmla="*/ 1133207 w 1133207"/>
              <a:gd name="connsiteY4" fmla="*/ 326277 h 362530"/>
              <a:gd name="connsiteX5" fmla="*/ 1096954 w 1133207"/>
              <a:gd name="connsiteY5" fmla="*/ 362530 h 362530"/>
              <a:gd name="connsiteX6" fmla="*/ 36253 w 1133207"/>
              <a:gd name="connsiteY6" fmla="*/ 362530 h 362530"/>
              <a:gd name="connsiteX7" fmla="*/ 0 w 1133207"/>
              <a:gd name="connsiteY7" fmla="*/ 326277 h 362530"/>
              <a:gd name="connsiteX8" fmla="*/ 0 w 1133207"/>
              <a:gd name="connsiteY8" fmla="*/ 36253 h 36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207" h="362530">
                <a:moveTo>
                  <a:pt x="0" y="36253"/>
                </a:moveTo>
                <a:cubicBezTo>
                  <a:pt x="0" y="16231"/>
                  <a:pt x="16231" y="0"/>
                  <a:pt x="36253" y="0"/>
                </a:cubicBezTo>
                <a:lnTo>
                  <a:pt x="1096954" y="0"/>
                </a:lnTo>
                <a:cubicBezTo>
                  <a:pt x="1116976" y="0"/>
                  <a:pt x="1133207" y="16231"/>
                  <a:pt x="1133207" y="36253"/>
                </a:cubicBezTo>
                <a:lnTo>
                  <a:pt x="1133207" y="326277"/>
                </a:lnTo>
                <a:cubicBezTo>
                  <a:pt x="1133207" y="346299"/>
                  <a:pt x="1116976" y="362530"/>
                  <a:pt x="1096954" y="362530"/>
                </a:cubicBezTo>
                <a:lnTo>
                  <a:pt x="36253" y="362530"/>
                </a:lnTo>
                <a:cubicBezTo>
                  <a:pt x="16231" y="362530"/>
                  <a:pt x="0" y="346299"/>
                  <a:pt x="0" y="326277"/>
                </a:cubicBezTo>
                <a:lnTo>
                  <a:pt x="0" y="36253"/>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3318" tIns="23318" rIns="23318" bIns="23318" numCol="1" spcCol="1270" anchor="ctr" anchorCtr="0">
            <a:noAutofit/>
          </a:bodyPr>
          <a:lstStyle/>
          <a:p>
            <a:pPr lvl="0" algn="ctr" defTabSz="444500">
              <a:lnSpc>
                <a:spcPct val="100000"/>
              </a:lnSpc>
              <a:spcBef>
                <a:spcPct val="0"/>
              </a:spcBef>
              <a:spcAft>
                <a:spcPct val="35000"/>
              </a:spcAft>
            </a:pPr>
            <a:r>
              <a:rPr lang="zh-CN" altLang="en-US" sz="1000" b="0" kern="1200" noProof="1">
                <a:latin typeface="Arial" pitchFamily="34" charset="0"/>
                <a:ea typeface="微软雅黑" pitchFamily="34" charset="-122"/>
              </a:rPr>
              <a:t>生物特性工作流</a:t>
            </a:r>
            <a:endParaRPr lang="zh-CN" altLang="en-US" sz="1000" b="0" kern="1200" dirty="0">
              <a:latin typeface="微软雅黑" pitchFamily="34" charset="-122"/>
              <a:ea typeface="微软雅黑" pitchFamily="34" charset="-122"/>
            </a:endParaRPr>
          </a:p>
        </p:txBody>
      </p:sp>
      <p:sp>
        <p:nvSpPr>
          <p:cNvPr id="12" name="任意多边形 11"/>
          <p:cNvSpPr/>
          <p:nvPr/>
        </p:nvSpPr>
        <p:spPr>
          <a:xfrm>
            <a:off x="4692731" y="3395681"/>
            <a:ext cx="1189055" cy="362530"/>
          </a:xfrm>
          <a:custGeom>
            <a:avLst/>
            <a:gdLst>
              <a:gd name="connsiteX0" fmla="*/ 0 w 1189055"/>
              <a:gd name="connsiteY0" fmla="*/ 36253 h 362530"/>
              <a:gd name="connsiteX1" fmla="*/ 36253 w 1189055"/>
              <a:gd name="connsiteY1" fmla="*/ 0 h 362530"/>
              <a:gd name="connsiteX2" fmla="*/ 1152802 w 1189055"/>
              <a:gd name="connsiteY2" fmla="*/ 0 h 362530"/>
              <a:gd name="connsiteX3" fmla="*/ 1189055 w 1189055"/>
              <a:gd name="connsiteY3" fmla="*/ 36253 h 362530"/>
              <a:gd name="connsiteX4" fmla="*/ 1189055 w 1189055"/>
              <a:gd name="connsiteY4" fmla="*/ 326277 h 362530"/>
              <a:gd name="connsiteX5" fmla="*/ 1152802 w 1189055"/>
              <a:gd name="connsiteY5" fmla="*/ 362530 h 362530"/>
              <a:gd name="connsiteX6" fmla="*/ 36253 w 1189055"/>
              <a:gd name="connsiteY6" fmla="*/ 362530 h 362530"/>
              <a:gd name="connsiteX7" fmla="*/ 0 w 1189055"/>
              <a:gd name="connsiteY7" fmla="*/ 326277 h 362530"/>
              <a:gd name="connsiteX8" fmla="*/ 0 w 1189055"/>
              <a:gd name="connsiteY8" fmla="*/ 36253 h 36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055" h="362530">
                <a:moveTo>
                  <a:pt x="0" y="36253"/>
                </a:moveTo>
                <a:cubicBezTo>
                  <a:pt x="0" y="16231"/>
                  <a:pt x="16231" y="0"/>
                  <a:pt x="36253" y="0"/>
                </a:cubicBezTo>
                <a:lnTo>
                  <a:pt x="1152802" y="0"/>
                </a:lnTo>
                <a:cubicBezTo>
                  <a:pt x="1172824" y="0"/>
                  <a:pt x="1189055" y="16231"/>
                  <a:pt x="1189055" y="36253"/>
                </a:cubicBezTo>
                <a:lnTo>
                  <a:pt x="1189055" y="326277"/>
                </a:lnTo>
                <a:cubicBezTo>
                  <a:pt x="1189055" y="346299"/>
                  <a:pt x="1172824" y="362530"/>
                  <a:pt x="1152802" y="362530"/>
                </a:cubicBezTo>
                <a:lnTo>
                  <a:pt x="36253" y="362530"/>
                </a:lnTo>
                <a:cubicBezTo>
                  <a:pt x="16231" y="362530"/>
                  <a:pt x="0" y="346299"/>
                  <a:pt x="0" y="326277"/>
                </a:cubicBezTo>
                <a:lnTo>
                  <a:pt x="0" y="36253"/>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3318" tIns="23318" rIns="23318" bIns="23318" numCol="1" spcCol="1270" anchor="ctr" anchorCtr="0">
            <a:noAutofit/>
          </a:bodyPr>
          <a:lstStyle/>
          <a:p>
            <a:pPr lvl="0" algn="ctr" defTabSz="444500">
              <a:lnSpc>
                <a:spcPct val="100000"/>
              </a:lnSpc>
              <a:spcBef>
                <a:spcPct val="0"/>
              </a:spcBef>
              <a:spcAft>
                <a:spcPct val="35000"/>
              </a:spcAft>
            </a:pPr>
            <a:r>
              <a:rPr lang="zh-CN" altLang="en-US" sz="1000" b="0" kern="1200" noProof="1">
                <a:latin typeface="Arial" pitchFamily="34" charset="0"/>
                <a:ea typeface="微软雅黑" pitchFamily="34" charset="-122"/>
              </a:rPr>
              <a:t>生物信息分析平台</a:t>
            </a:r>
            <a:endParaRPr lang="zh-CN" altLang="en-US" sz="1000" b="0" kern="1200" dirty="0">
              <a:latin typeface="微软雅黑" pitchFamily="34" charset="-122"/>
              <a:ea typeface="微软雅黑" pitchFamily="34" charset="-122"/>
            </a:endParaRPr>
          </a:p>
        </p:txBody>
      </p:sp>
      <p:sp>
        <p:nvSpPr>
          <p:cNvPr id="13" name="任意多边形 12"/>
          <p:cNvSpPr/>
          <p:nvPr/>
        </p:nvSpPr>
        <p:spPr>
          <a:xfrm>
            <a:off x="5993820" y="3395681"/>
            <a:ext cx="1184740" cy="362530"/>
          </a:xfrm>
          <a:custGeom>
            <a:avLst/>
            <a:gdLst>
              <a:gd name="connsiteX0" fmla="*/ 0 w 1184740"/>
              <a:gd name="connsiteY0" fmla="*/ 36253 h 362530"/>
              <a:gd name="connsiteX1" fmla="*/ 36253 w 1184740"/>
              <a:gd name="connsiteY1" fmla="*/ 0 h 362530"/>
              <a:gd name="connsiteX2" fmla="*/ 1148487 w 1184740"/>
              <a:gd name="connsiteY2" fmla="*/ 0 h 362530"/>
              <a:gd name="connsiteX3" fmla="*/ 1184740 w 1184740"/>
              <a:gd name="connsiteY3" fmla="*/ 36253 h 362530"/>
              <a:gd name="connsiteX4" fmla="*/ 1184740 w 1184740"/>
              <a:gd name="connsiteY4" fmla="*/ 326277 h 362530"/>
              <a:gd name="connsiteX5" fmla="*/ 1148487 w 1184740"/>
              <a:gd name="connsiteY5" fmla="*/ 362530 h 362530"/>
              <a:gd name="connsiteX6" fmla="*/ 36253 w 1184740"/>
              <a:gd name="connsiteY6" fmla="*/ 362530 h 362530"/>
              <a:gd name="connsiteX7" fmla="*/ 0 w 1184740"/>
              <a:gd name="connsiteY7" fmla="*/ 326277 h 362530"/>
              <a:gd name="connsiteX8" fmla="*/ 0 w 1184740"/>
              <a:gd name="connsiteY8" fmla="*/ 36253 h 36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740" h="362530">
                <a:moveTo>
                  <a:pt x="0" y="36253"/>
                </a:moveTo>
                <a:cubicBezTo>
                  <a:pt x="0" y="16231"/>
                  <a:pt x="16231" y="0"/>
                  <a:pt x="36253" y="0"/>
                </a:cubicBezTo>
                <a:lnTo>
                  <a:pt x="1148487" y="0"/>
                </a:lnTo>
                <a:cubicBezTo>
                  <a:pt x="1168509" y="0"/>
                  <a:pt x="1184740" y="16231"/>
                  <a:pt x="1184740" y="36253"/>
                </a:cubicBezTo>
                <a:lnTo>
                  <a:pt x="1184740" y="326277"/>
                </a:lnTo>
                <a:cubicBezTo>
                  <a:pt x="1184740" y="346299"/>
                  <a:pt x="1168509" y="362530"/>
                  <a:pt x="1148487" y="362530"/>
                </a:cubicBezTo>
                <a:lnTo>
                  <a:pt x="36253" y="362530"/>
                </a:lnTo>
                <a:cubicBezTo>
                  <a:pt x="16231" y="362530"/>
                  <a:pt x="0" y="346299"/>
                  <a:pt x="0" y="326277"/>
                </a:cubicBezTo>
                <a:lnTo>
                  <a:pt x="0" y="36253"/>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3318" tIns="23318" rIns="23318" bIns="23318" numCol="1" spcCol="1270" anchor="ctr" anchorCtr="0">
            <a:noAutofit/>
          </a:bodyPr>
          <a:lstStyle/>
          <a:p>
            <a:pPr lvl="0" algn="ctr" defTabSz="444500">
              <a:lnSpc>
                <a:spcPct val="90000"/>
              </a:lnSpc>
              <a:spcBef>
                <a:spcPct val="0"/>
              </a:spcBef>
              <a:spcAft>
                <a:spcPct val="35000"/>
              </a:spcAft>
            </a:pPr>
            <a:r>
              <a:rPr lang="zh-CN" altLang="en-US" sz="1000" b="0" kern="1200" noProof="1">
                <a:latin typeface="Arial" pitchFamily="34" charset="0"/>
                <a:ea typeface="微软雅黑" pitchFamily="34" charset="-122"/>
              </a:rPr>
              <a:t>生物大数据处理</a:t>
            </a:r>
            <a:endParaRPr lang="en-US" altLang="zh-CN" sz="1000" b="0" kern="1200" dirty="0">
              <a:latin typeface="微软雅黑" pitchFamily="34" charset="-122"/>
              <a:ea typeface="微软雅黑" pitchFamily="34" charset="-122"/>
            </a:endParaRPr>
          </a:p>
        </p:txBody>
      </p:sp>
      <p:sp>
        <p:nvSpPr>
          <p:cNvPr id="14" name="任意多边形 13"/>
          <p:cNvSpPr/>
          <p:nvPr/>
        </p:nvSpPr>
        <p:spPr>
          <a:xfrm>
            <a:off x="7281712" y="3395681"/>
            <a:ext cx="1212004" cy="362530"/>
          </a:xfrm>
          <a:custGeom>
            <a:avLst/>
            <a:gdLst>
              <a:gd name="connsiteX0" fmla="*/ 0 w 1212004"/>
              <a:gd name="connsiteY0" fmla="*/ 36253 h 362530"/>
              <a:gd name="connsiteX1" fmla="*/ 36253 w 1212004"/>
              <a:gd name="connsiteY1" fmla="*/ 0 h 362530"/>
              <a:gd name="connsiteX2" fmla="*/ 1175751 w 1212004"/>
              <a:gd name="connsiteY2" fmla="*/ 0 h 362530"/>
              <a:gd name="connsiteX3" fmla="*/ 1212004 w 1212004"/>
              <a:gd name="connsiteY3" fmla="*/ 36253 h 362530"/>
              <a:gd name="connsiteX4" fmla="*/ 1212004 w 1212004"/>
              <a:gd name="connsiteY4" fmla="*/ 326277 h 362530"/>
              <a:gd name="connsiteX5" fmla="*/ 1175751 w 1212004"/>
              <a:gd name="connsiteY5" fmla="*/ 362530 h 362530"/>
              <a:gd name="connsiteX6" fmla="*/ 36253 w 1212004"/>
              <a:gd name="connsiteY6" fmla="*/ 362530 h 362530"/>
              <a:gd name="connsiteX7" fmla="*/ 0 w 1212004"/>
              <a:gd name="connsiteY7" fmla="*/ 326277 h 362530"/>
              <a:gd name="connsiteX8" fmla="*/ 0 w 1212004"/>
              <a:gd name="connsiteY8" fmla="*/ 36253 h 36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004" h="362530">
                <a:moveTo>
                  <a:pt x="0" y="36253"/>
                </a:moveTo>
                <a:cubicBezTo>
                  <a:pt x="0" y="16231"/>
                  <a:pt x="16231" y="0"/>
                  <a:pt x="36253" y="0"/>
                </a:cubicBezTo>
                <a:lnTo>
                  <a:pt x="1175751" y="0"/>
                </a:lnTo>
                <a:cubicBezTo>
                  <a:pt x="1195773" y="0"/>
                  <a:pt x="1212004" y="16231"/>
                  <a:pt x="1212004" y="36253"/>
                </a:cubicBezTo>
                <a:lnTo>
                  <a:pt x="1212004" y="326277"/>
                </a:lnTo>
                <a:cubicBezTo>
                  <a:pt x="1212004" y="346299"/>
                  <a:pt x="1195773" y="362530"/>
                  <a:pt x="1175751" y="362530"/>
                </a:cubicBezTo>
                <a:lnTo>
                  <a:pt x="36253" y="362530"/>
                </a:lnTo>
                <a:cubicBezTo>
                  <a:pt x="16231" y="362530"/>
                  <a:pt x="0" y="346299"/>
                  <a:pt x="0" y="326277"/>
                </a:cubicBezTo>
                <a:lnTo>
                  <a:pt x="0" y="36253"/>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3318" tIns="23318" rIns="23318" bIns="23318" numCol="1" spcCol="1270" anchor="ctr" anchorCtr="0">
            <a:noAutofit/>
          </a:bodyPr>
          <a:lstStyle/>
          <a:p>
            <a:pPr lvl="0" algn="ctr" defTabSz="444500">
              <a:lnSpc>
                <a:spcPct val="90000"/>
              </a:lnSpc>
              <a:spcBef>
                <a:spcPct val="0"/>
              </a:spcBef>
              <a:spcAft>
                <a:spcPct val="35000"/>
              </a:spcAft>
            </a:pPr>
            <a:r>
              <a:rPr lang="zh-CN" altLang="en-US" sz="1000" b="0" kern="1200" noProof="1">
                <a:latin typeface="Arial" pitchFamily="34" charset="0"/>
                <a:ea typeface="微软雅黑" pitchFamily="34" charset="-122"/>
              </a:rPr>
              <a:t>可视化交付</a:t>
            </a:r>
            <a:endParaRPr lang="zh-CN" altLang="en-US" sz="1000" b="0" kern="1200" dirty="0">
              <a:latin typeface="微软雅黑" pitchFamily="34" charset="-122"/>
              <a:ea typeface="微软雅黑" pitchFamily="34" charset="-122"/>
            </a:endParaRPr>
          </a:p>
        </p:txBody>
      </p:sp>
      <p:sp>
        <p:nvSpPr>
          <p:cNvPr id="3" name="任意多边形 2"/>
          <p:cNvSpPr/>
          <p:nvPr/>
        </p:nvSpPr>
        <p:spPr>
          <a:xfrm>
            <a:off x="3446624" y="3789116"/>
            <a:ext cx="1133207" cy="435493"/>
          </a:xfrm>
          <a:custGeom>
            <a:avLst/>
            <a:gdLst>
              <a:gd name="connsiteX0" fmla="*/ 0 w 1080302"/>
              <a:gd name="connsiteY0" fmla="*/ 43549 h 435493"/>
              <a:gd name="connsiteX1" fmla="*/ 43549 w 1080302"/>
              <a:gd name="connsiteY1" fmla="*/ 0 h 435493"/>
              <a:gd name="connsiteX2" fmla="*/ 1036753 w 1080302"/>
              <a:gd name="connsiteY2" fmla="*/ 0 h 435493"/>
              <a:gd name="connsiteX3" fmla="*/ 1080302 w 1080302"/>
              <a:gd name="connsiteY3" fmla="*/ 43549 h 435493"/>
              <a:gd name="connsiteX4" fmla="*/ 1080302 w 1080302"/>
              <a:gd name="connsiteY4" fmla="*/ 391944 h 435493"/>
              <a:gd name="connsiteX5" fmla="*/ 1036753 w 1080302"/>
              <a:gd name="connsiteY5" fmla="*/ 435493 h 435493"/>
              <a:gd name="connsiteX6" fmla="*/ 43549 w 1080302"/>
              <a:gd name="connsiteY6" fmla="*/ 435493 h 435493"/>
              <a:gd name="connsiteX7" fmla="*/ 0 w 1080302"/>
              <a:gd name="connsiteY7" fmla="*/ 391944 h 435493"/>
              <a:gd name="connsiteX8" fmla="*/ 0 w 1080302"/>
              <a:gd name="connsiteY8" fmla="*/ 43549 h 43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302" h="435493">
                <a:moveTo>
                  <a:pt x="0" y="43549"/>
                </a:moveTo>
                <a:cubicBezTo>
                  <a:pt x="0" y="19498"/>
                  <a:pt x="19498" y="0"/>
                  <a:pt x="43549" y="0"/>
                </a:cubicBezTo>
                <a:lnTo>
                  <a:pt x="1036753" y="0"/>
                </a:lnTo>
                <a:cubicBezTo>
                  <a:pt x="1060804" y="0"/>
                  <a:pt x="1080302" y="19498"/>
                  <a:pt x="1080302" y="43549"/>
                </a:cubicBezTo>
                <a:lnTo>
                  <a:pt x="1080302" y="391944"/>
                </a:lnTo>
                <a:cubicBezTo>
                  <a:pt x="1080302" y="415995"/>
                  <a:pt x="1060804" y="435493"/>
                  <a:pt x="1036753" y="435493"/>
                </a:cubicBezTo>
                <a:lnTo>
                  <a:pt x="43549" y="435493"/>
                </a:lnTo>
                <a:cubicBezTo>
                  <a:pt x="19498" y="435493"/>
                  <a:pt x="0" y="415995"/>
                  <a:pt x="0" y="391944"/>
                </a:cubicBezTo>
                <a:lnTo>
                  <a:pt x="0" y="43549"/>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4185" tIns="24185" rIns="24185" bIns="24185" numCol="1" spcCol="1270" anchor="ctr" anchorCtr="0">
            <a:noAutofit/>
          </a:bodyPr>
          <a:lstStyle/>
          <a:p>
            <a:pPr lvl="0" algn="ctr" defTabSz="400050">
              <a:lnSpc>
                <a:spcPct val="50000"/>
              </a:lnSpc>
              <a:spcBef>
                <a:spcPct val="0"/>
              </a:spcBef>
              <a:spcAft>
                <a:spcPct val="35000"/>
              </a:spcAft>
            </a:pPr>
            <a:r>
              <a:rPr lang="zh-CN" altLang="en-US" sz="900" b="0" kern="1200" noProof="1">
                <a:latin typeface="Arial" pitchFamily="34" charset="0"/>
                <a:ea typeface="微软雅黑" pitchFamily="34" charset="-122"/>
              </a:rPr>
              <a:t>生物应用框架服务</a:t>
            </a:r>
            <a:endParaRPr lang="zh-CN" altLang="en-US" sz="900" b="0" kern="1200" dirty="0">
              <a:latin typeface="微软雅黑" pitchFamily="34" charset="-122"/>
              <a:ea typeface="微软雅黑" pitchFamily="34" charset="-122"/>
            </a:endParaRPr>
          </a:p>
        </p:txBody>
      </p:sp>
      <p:sp>
        <p:nvSpPr>
          <p:cNvPr id="4" name="任意多边形 3"/>
          <p:cNvSpPr/>
          <p:nvPr/>
        </p:nvSpPr>
        <p:spPr>
          <a:xfrm>
            <a:off x="4692732" y="3789116"/>
            <a:ext cx="1190886" cy="435493"/>
          </a:xfrm>
          <a:custGeom>
            <a:avLst/>
            <a:gdLst>
              <a:gd name="connsiteX0" fmla="*/ 0 w 1179747"/>
              <a:gd name="connsiteY0" fmla="*/ 43549 h 435493"/>
              <a:gd name="connsiteX1" fmla="*/ 43549 w 1179747"/>
              <a:gd name="connsiteY1" fmla="*/ 0 h 435493"/>
              <a:gd name="connsiteX2" fmla="*/ 1136198 w 1179747"/>
              <a:gd name="connsiteY2" fmla="*/ 0 h 435493"/>
              <a:gd name="connsiteX3" fmla="*/ 1179747 w 1179747"/>
              <a:gd name="connsiteY3" fmla="*/ 43549 h 435493"/>
              <a:gd name="connsiteX4" fmla="*/ 1179747 w 1179747"/>
              <a:gd name="connsiteY4" fmla="*/ 391944 h 435493"/>
              <a:gd name="connsiteX5" fmla="*/ 1136198 w 1179747"/>
              <a:gd name="connsiteY5" fmla="*/ 435493 h 435493"/>
              <a:gd name="connsiteX6" fmla="*/ 43549 w 1179747"/>
              <a:gd name="connsiteY6" fmla="*/ 435493 h 435493"/>
              <a:gd name="connsiteX7" fmla="*/ 0 w 1179747"/>
              <a:gd name="connsiteY7" fmla="*/ 391944 h 435493"/>
              <a:gd name="connsiteX8" fmla="*/ 0 w 1179747"/>
              <a:gd name="connsiteY8" fmla="*/ 43549 h 43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747" h="435493">
                <a:moveTo>
                  <a:pt x="0" y="43549"/>
                </a:moveTo>
                <a:cubicBezTo>
                  <a:pt x="0" y="19498"/>
                  <a:pt x="19498" y="0"/>
                  <a:pt x="43549" y="0"/>
                </a:cubicBezTo>
                <a:lnTo>
                  <a:pt x="1136198" y="0"/>
                </a:lnTo>
                <a:cubicBezTo>
                  <a:pt x="1160249" y="0"/>
                  <a:pt x="1179747" y="19498"/>
                  <a:pt x="1179747" y="43549"/>
                </a:cubicBezTo>
                <a:lnTo>
                  <a:pt x="1179747" y="391944"/>
                </a:lnTo>
                <a:cubicBezTo>
                  <a:pt x="1179747" y="415995"/>
                  <a:pt x="1160249" y="435493"/>
                  <a:pt x="1136198" y="435493"/>
                </a:cubicBezTo>
                <a:lnTo>
                  <a:pt x="43549" y="435493"/>
                </a:lnTo>
                <a:cubicBezTo>
                  <a:pt x="19498" y="435493"/>
                  <a:pt x="0" y="415995"/>
                  <a:pt x="0" y="391944"/>
                </a:cubicBezTo>
                <a:lnTo>
                  <a:pt x="0" y="43549"/>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4185" tIns="24185" rIns="24185" bIns="24185" numCol="1" spcCol="1270" anchor="ctr" anchorCtr="0">
            <a:noAutofit/>
          </a:bodyPr>
          <a:lstStyle/>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数据服务</a:t>
            </a:r>
            <a:endParaRPr lang="en-US" altLang="zh-CN" sz="900" b="0" kern="1200" noProof="1">
              <a:latin typeface="Arial" pitchFamily="34" charset="0"/>
              <a:ea typeface="微软雅黑" pitchFamily="34" charset="-122"/>
            </a:endParaRPr>
          </a:p>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（存储和查询）</a:t>
            </a:r>
            <a:endParaRPr lang="zh-CN" altLang="en-US" sz="900" b="0" kern="1200" dirty="0">
              <a:latin typeface="微软雅黑" pitchFamily="34" charset="-122"/>
              <a:ea typeface="微软雅黑" pitchFamily="34" charset="-122"/>
            </a:endParaRPr>
          </a:p>
        </p:txBody>
      </p:sp>
      <p:sp>
        <p:nvSpPr>
          <p:cNvPr id="8" name="任意多边形 7"/>
          <p:cNvSpPr/>
          <p:nvPr/>
        </p:nvSpPr>
        <p:spPr>
          <a:xfrm>
            <a:off x="5993820" y="3789116"/>
            <a:ext cx="1184740" cy="435493"/>
          </a:xfrm>
          <a:custGeom>
            <a:avLst/>
            <a:gdLst>
              <a:gd name="connsiteX0" fmla="*/ 0 w 1167578"/>
              <a:gd name="connsiteY0" fmla="*/ 43549 h 435493"/>
              <a:gd name="connsiteX1" fmla="*/ 43549 w 1167578"/>
              <a:gd name="connsiteY1" fmla="*/ 0 h 435493"/>
              <a:gd name="connsiteX2" fmla="*/ 1124029 w 1167578"/>
              <a:gd name="connsiteY2" fmla="*/ 0 h 435493"/>
              <a:gd name="connsiteX3" fmla="*/ 1167578 w 1167578"/>
              <a:gd name="connsiteY3" fmla="*/ 43549 h 435493"/>
              <a:gd name="connsiteX4" fmla="*/ 1167578 w 1167578"/>
              <a:gd name="connsiteY4" fmla="*/ 391944 h 435493"/>
              <a:gd name="connsiteX5" fmla="*/ 1124029 w 1167578"/>
              <a:gd name="connsiteY5" fmla="*/ 435493 h 435493"/>
              <a:gd name="connsiteX6" fmla="*/ 43549 w 1167578"/>
              <a:gd name="connsiteY6" fmla="*/ 435493 h 435493"/>
              <a:gd name="connsiteX7" fmla="*/ 0 w 1167578"/>
              <a:gd name="connsiteY7" fmla="*/ 391944 h 435493"/>
              <a:gd name="connsiteX8" fmla="*/ 0 w 1167578"/>
              <a:gd name="connsiteY8" fmla="*/ 43549 h 43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7578" h="435493">
                <a:moveTo>
                  <a:pt x="0" y="43549"/>
                </a:moveTo>
                <a:cubicBezTo>
                  <a:pt x="0" y="19498"/>
                  <a:pt x="19498" y="0"/>
                  <a:pt x="43549" y="0"/>
                </a:cubicBezTo>
                <a:lnTo>
                  <a:pt x="1124029" y="0"/>
                </a:lnTo>
                <a:cubicBezTo>
                  <a:pt x="1148080" y="0"/>
                  <a:pt x="1167578" y="19498"/>
                  <a:pt x="1167578" y="43549"/>
                </a:cubicBezTo>
                <a:lnTo>
                  <a:pt x="1167578" y="391944"/>
                </a:lnTo>
                <a:cubicBezTo>
                  <a:pt x="1167578" y="415995"/>
                  <a:pt x="1148080" y="435493"/>
                  <a:pt x="1124029" y="435493"/>
                </a:cubicBezTo>
                <a:lnTo>
                  <a:pt x="43549" y="435493"/>
                </a:lnTo>
                <a:cubicBezTo>
                  <a:pt x="19498" y="435493"/>
                  <a:pt x="0" y="415995"/>
                  <a:pt x="0" y="391944"/>
                </a:cubicBezTo>
                <a:lnTo>
                  <a:pt x="0" y="43549"/>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4185" tIns="24185" rIns="24185" bIns="24185" numCol="1" spcCol="1270" anchor="ctr" anchorCtr="0">
            <a:noAutofit/>
          </a:bodyPr>
          <a:lstStyle/>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实用微服务消息</a:t>
            </a:r>
            <a:endParaRPr lang="en-US" altLang="zh-CN" sz="900" b="0" kern="1200" noProof="1">
              <a:latin typeface="Arial" pitchFamily="34" charset="0"/>
              <a:ea typeface="微软雅黑" pitchFamily="34" charset="-122"/>
            </a:endParaRPr>
          </a:p>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短信</a:t>
            </a:r>
            <a:r>
              <a:rPr lang="en-US" altLang="zh-CN" sz="900" b="0" kern="1200" noProof="1">
                <a:latin typeface="Arial" pitchFamily="34" charset="0"/>
                <a:ea typeface="微软雅黑" pitchFamily="34" charset="-122"/>
              </a:rPr>
              <a:t>/</a:t>
            </a:r>
            <a:r>
              <a:rPr lang="zh-CN" altLang="en-US" sz="900" b="0" kern="1200" noProof="1">
                <a:latin typeface="Arial" pitchFamily="34" charset="0"/>
                <a:ea typeface="微软雅黑" pitchFamily="34" charset="-122"/>
              </a:rPr>
              <a:t>支付</a:t>
            </a:r>
            <a:endParaRPr lang="en-US" altLang="zh-CN" sz="900" b="0" kern="1200" dirty="0">
              <a:latin typeface="微软雅黑" pitchFamily="34" charset="-122"/>
              <a:ea typeface="微软雅黑" pitchFamily="34" charset="-122"/>
            </a:endParaRPr>
          </a:p>
        </p:txBody>
      </p:sp>
      <p:sp>
        <p:nvSpPr>
          <p:cNvPr id="9" name="任意多边形 8"/>
          <p:cNvSpPr/>
          <p:nvPr/>
        </p:nvSpPr>
        <p:spPr>
          <a:xfrm>
            <a:off x="7281712" y="3786937"/>
            <a:ext cx="1211123" cy="435493"/>
          </a:xfrm>
          <a:custGeom>
            <a:avLst/>
            <a:gdLst>
              <a:gd name="connsiteX0" fmla="*/ 0 w 1239190"/>
              <a:gd name="connsiteY0" fmla="*/ 43549 h 435493"/>
              <a:gd name="connsiteX1" fmla="*/ 43549 w 1239190"/>
              <a:gd name="connsiteY1" fmla="*/ 0 h 435493"/>
              <a:gd name="connsiteX2" fmla="*/ 1195641 w 1239190"/>
              <a:gd name="connsiteY2" fmla="*/ 0 h 435493"/>
              <a:gd name="connsiteX3" fmla="*/ 1239190 w 1239190"/>
              <a:gd name="connsiteY3" fmla="*/ 43549 h 435493"/>
              <a:gd name="connsiteX4" fmla="*/ 1239190 w 1239190"/>
              <a:gd name="connsiteY4" fmla="*/ 391944 h 435493"/>
              <a:gd name="connsiteX5" fmla="*/ 1195641 w 1239190"/>
              <a:gd name="connsiteY5" fmla="*/ 435493 h 435493"/>
              <a:gd name="connsiteX6" fmla="*/ 43549 w 1239190"/>
              <a:gd name="connsiteY6" fmla="*/ 435493 h 435493"/>
              <a:gd name="connsiteX7" fmla="*/ 0 w 1239190"/>
              <a:gd name="connsiteY7" fmla="*/ 391944 h 435493"/>
              <a:gd name="connsiteX8" fmla="*/ 0 w 1239190"/>
              <a:gd name="connsiteY8" fmla="*/ 43549 h 43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190" h="435493">
                <a:moveTo>
                  <a:pt x="0" y="43549"/>
                </a:moveTo>
                <a:cubicBezTo>
                  <a:pt x="0" y="19498"/>
                  <a:pt x="19498" y="0"/>
                  <a:pt x="43549" y="0"/>
                </a:cubicBezTo>
                <a:lnTo>
                  <a:pt x="1195641" y="0"/>
                </a:lnTo>
                <a:cubicBezTo>
                  <a:pt x="1219692" y="0"/>
                  <a:pt x="1239190" y="19498"/>
                  <a:pt x="1239190" y="43549"/>
                </a:cubicBezTo>
                <a:lnTo>
                  <a:pt x="1239190" y="391944"/>
                </a:lnTo>
                <a:cubicBezTo>
                  <a:pt x="1239190" y="415995"/>
                  <a:pt x="1219692" y="435493"/>
                  <a:pt x="1195641" y="435493"/>
                </a:cubicBezTo>
                <a:lnTo>
                  <a:pt x="43549" y="435493"/>
                </a:lnTo>
                <a:cubicBezTo>
                  <a:pt x="19498" y="435493"/>
                  <a:pt x="0" y="415995"/>
                  <a:pt x="0" y="391944"/>
                </a:cubicBezTo>
                <a:lnTo>
                  <a:pt x="0" y="43549"/>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4185" tIns="24185" rIns="24185" bIns="24185" numCol="1" spcCol="1270" anchor="ctr" anchorCtr="0">
            <a:noAutofit/>
          </a:bodyPr>
          <a:lstStyle/>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弹性调度容器</a:t>
            </a:r>
            <a:endParaRPr lang="en-US" altLang="zh-CN" sz="900" b="0" kern="1200" noProof="1">
              <a:latin typeface="Arial" pitchFamily="34" charset="0"/>
              <a:ea typeface="微软雅黑" pitchFamily="34" charset="-122"/>
            </a:endParaRPr>
          </a:p>
          <a:p>
            <a:pPr lvl="0" algn="ctr" defTabSz="400050">
              <a:lnSpc>
                <a:spcPct val="70000"/>
              </a:lnSpc>
              <a:spcBef>
                <a:spcPct val="0"/>
              </a:spcBef>
              <a:spcAft>
                <a:spcPct val="35000"/>
              </a:spcAft>
            </a:pPr>
            <a:r>
              <a:rPr lang="zh-CN" altLang="en-US" sz="900" b="0" kern="1200" noProof="1">
                <a:latin typeface="Arial" pitchFamily="34" charset="0"/>
                <a:ea typeface="微软雅黑" pitchFamily="34" charset="-122"/>
              </a:rPr>
              <a:t>生命周期管理</a:t>
            </a:r>
            <a:endParaRPr lang="zh-CN" altLang="en-US" sz="900" b="0" kern="1200" dirty="0">
              <a:latin typeface="微软雅黑" pitchFamily="34" charset="-122"/>
              <a:ea typeface="微软雅黑" pitchFamily="34" charset="-122"/>
            </a:endParaRPr>
          </a:p>
        </p:txBody>
      </p:sp>
      <p:sp>
        <p:nvSpPr>
          <p:cNvPr id="27" name="矩形 26"/>
          <p:cNvSpPr/>
          <p:nvPr/>
        </p:nvSpPr>
        <p:spPr>
          <a:xfrm>
            <a:off x="4475018" y="786247"/>
            <a:ext cx="4668982" cy="1782739"/>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4818494" y="952806"/>
            <a:ext cx="3903980" cy="1477328"/>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生物云平台依托计算生物学和云计算技术，在基因数据自动化分析与解读、基因数据传输与存储、业务运营管理、实验室信息管理（</a:t>
            </a:r>
            <a:r>
              <a:rPr lang="en-US" altLang="zh-CN" sz="1200" dirty="0">
                <a:solidFill>
                  <a:schemeClr val="bg1"/>
                </a:solidFill>
                <a:latin typeface="微软雅黑" panose="020B0503020204020204" pitchFamily="34" charset="-122"/>
                <a:ea typeface="微软雅黑" panose="020B0503020204020204" pitchFamily="34" charset="-122"/>
              </a:rPr>
              <a:t>LIMS</a:t>
            </a:r>
            <a:r>
              <a:rPr lang="zh-CN" altLang="en-US" sz="1200" dirty="0">
                <a:solidFill>
                  <a:schemeClr val="bg1"/>
                </a:solidFill>
                <a:latin typeface="微软雅黑" panose="020B0503020204020204" pitchFamily="34" charset="-122"/>
                <a:ea typeface="微软雅黑" panose="020B0503020204020204" pitchFamily="34" charset="-122"/>
              </a:rPr>
              <a:t>）、基因测序服务类电商等方面，为客户提供精准、高效、安全、易用、高性价比的整体解决方案。</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02121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wrap="square" lIns="68562" tIns="34282" rIns="68562" bIns="34282">
            <a:noAutofit/>
          </a:bodyPr>
          <a:lstStyle/>
          <a:p>
            <a:r>
              <a:rPr lang="zh-CN" altLang="en-US" dirty="0"/>
              <a:t>数字化医院</a:t>
            </a:r>
            <a:r>
              <a:rPr lang="en-US" altLang="zh-CN" dirty="0"/>
              <a:t>&amp;</a:t>
            </a:r>
            <a:r>
              <a:rPr lang="zh-CN" altLang="en-US" dirty="0"/>
              <a:t>医疗健康管理</a:t>
            </a:r>
            <a:endParaRPr lang="zh-CN" altLang="en-US" noProof="1"/>
          </a:p>
        </p:txBody>
      </p:sp>
      <p:pic>
        <p:nvPicPr>
          <p:cNvPr id="1026" name="Picture 2" descr="http://www.kangtan.com/d/file/201610/655110bbb47497204e34ae4fd495f78e.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792562"/>
            <a:ext cx="4591050" cy="183146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46028" y="2891263"/>
            <a:ext cx="6891797" cy="1854492"/>
            <a:chOff x="1056841" y="2707983"/>
            <a:chExt cx="7080219" cy="1905194"/>
          </a:xfrm>
        </p:grpSpPr>
        <p:grpSp>
          <p:nvGrpSpPr>
            <p:cNvPr id="43" name="组合 42"/>
            <p:cNvGrpSpPr/>
            <p:nvPr/>
          </p:nvGrpSpPr>
          <p:grpSpPr>
            <a:xfrm>
              <a:off x="4919933" y="2975379"/>
              <a:ext cx="864000" cy="648000"/>
              <a:chOff x="6577939" y="3966361"/>
              <a:chExt cx="1021090" cy="756000"/>
            </a:xfrm>
            <a:solidFill>
              <a:schemeClr val="accent2"/>
            </a:solidFill>
          </p:grpSpPr>
          <p:sp>
            <p:nvSpPr>
              <p:cNvPr id="44" name="Freeform 51"/>
              <p:cNvSpPr>
                <a:spLocks noEditPoints="1"/>
              </p:cNvSpPr>
              <p:nvPr/>
            </p:nvSpPr>
            <p:spPr bwMode="auto">
              <a:xfrm>
                <a:off x="6865509" y="4074986"/>
                <a:ext cx="482453" cy="526029"/>
              </a:xfrm>
              <a:custGeom>
                <a:avLst/>
                <a:gdLst>
                  <a:gd name="T0" fmla="*/ 182 w 244"/>
                  <a:gd name="T1" fmla="*/ 42 h 266"/>
                  <a:gd name="T2" fmla="*/ 28 w 244"/>
                  <a:gd name="T3" fmla="*/ 109 h 266"/>
                  <a:gd name="T4" fmla="*/ 3 w 244"/>
                  <a:gd name="T5" fmla="*/ 156 h 266"/>
                  <a:gd name="T6" fmla="*/ 23 w 244"/>
                  <a:gd name="T7" fmla="*/ 169 h 266"/>
                  <a:gd name="T8" fmla="*/ 23 w 244"/>
                  <a:gd name="T9" fmla="*/ 188 h 266"/>
                  <a:gd name="T10" fmla="*/ 27 w 244"/>
                  <a:gd name="T11" fmla="*/ 201 h 266"/>
                  <a:gd name="T12" fmla="*/ 33 w 244"/>
                  <a:gd name="T13" fmla="*/ 232 h 266"/>
                  <a:gd name="T14" fmla="*/ 93 w 244"/>
                  <a:gd name="T15" fmla="*/ 265 h 266"/>
                  <a:gd name="T16" fmla="*/ 188 w 244"/>
                  <a:gd name="T17" fmla="*/ 266 h 266"/>
                  <a:gd name="T18" fmla="*/ 202 w 244"/>
                  <a:gd name="T19" fmla="*/ 159 h 266"/>
                  <a:gd name="T20" fmla="*/ 117 w 244"/>
                  <a:gd name="T21" fmla="*/ 43 h 266"/>
                  <a:gd name="T22" fmla="*/ 121 w 244"/>
                  <a:gd name="T23" fmla="*/ 58 h 266"/>
                  <a:gd name="T24" fmla="*/ 113 w 244"/>
                  <a:gd name="T25" fmla="*/ 58 h 266"/>
                  <a:gd name="T26" fmla="*/ 75 w 244"/>
                  <a:gd name="T27" fmla="*/ 102 h 266"/>
                  <a:gd name="T28" fmla="*/ 60 w 244"/>
                  <a:gd name="T29" fmla="*/ 99 h 266"/>
                  <a:gd name="T30" fmla="*/ 75 w 244"/>
                  <a:gd name="T31" fmla="*/ 95 h 266"/>
                  <a:gd name="T32" fmla="*/ 75 w 244"/>
                  <a:gd name="T33" fmla="*/ 102 h 266"/>
                  <a:gd name="T34" fmla="*/ 83 w 244"/>
                  <a:gd name="T35" fmla="*/ 75 h 266"/>
                  <a:gd name="T36" fmla="*/ 75 w 244"/>
                  <a:gd name="T37" fmla="*/ 61 h 266"/>
                  <a:gd name="T38" fmla="*/ 88 w 244"/>
                  <a:gd name="T39" fmla="*/ 69 h 266"/>
                  <a:gd name="T40" fmla="*/ 85 w 244"/>
                  <a:gd name="T41" fmla="*/ 76 h 266"/>
                  <a:gd name="T42" fmla="*/ 132 w 244"/>
                  <a:gd name="T43" fmla="*/ 151 h 266"/>
                  <a:gd name="T44" fmla="*/ 119 w 244"/>
                  <a:gd name="T45" fmla="*/ 162 h 266"/>
                  <a:gd name="T46" fmla="*/ 107 w 244"/>
                  <a:gd name="T47" fmla="*/ 152 h 266"/>
                  <a:gd name="T48" fmla="*/ 107 w 244"/>
                  <a:gd name="T49" fmla="*/ 148 h 266"/>
                  <a:gd name="T50" fmla="*/ 131 w 244"/>
                  <a:gd name="T51" fmla="*/ 148 h 266"/>
                  <a:gd name="T52" fmla="*/ 132 w 244"/>
                  <a:gd name="T53" fmla="*/ 151 h 266"/>
                  <a:gd name="T54" fmla="*/ 132 w 244"/>
                  <a:gd name="T55" fmla="*/ 141 h 266"/>
                  <a:gd name="T56" fmla="*/ 107 w 244"/>
                  <a:gd name="T57" fmla="*/ 140 h 266"/>
                  <a:gd name="T58" fmla="*/ 120 w 244"/>
                  <a:gd name="T59" fmla="*/ 74 h 266"/>
                  <a:gd name="T60" fmla="*/ 133 w 244"/>
                  <a:gd name="T61" fmla="*/ 140 h 266"/>
                  <a:gd name="T62" fmla="*/ 152 w 244"/>
                  <a:gd name="T63" fmla="*/ 72 h 266"/>
                  <a:gd name="T64" fmla="*/ 147 w 244"/>
                  <a:gd name="T65" fmla="*/ 72 h 266"/>
                  <a:gd name="T66" fmla="*/ 154 w 244"/>
                  <a:gd name="T67" fmla="*/ 59 h 266"/>
                  <a:gd name="T68" fmla="*/ 160 w 244"/>
                  <a:gd name="T69" fmla="*/ 64 h 266"/>
                  <a:gd name="T70" fmla="*/ 165 w 244"/>
                  <a:gd name="T71" fmla="*/ 102 h 266"/>
                  <a:gd name="T72" fmla="*/ 165 w 244"/>
                  <a:gd name="T73" fmla="*/ 95 h 266"/>
                  <a:gd name="T74" fmla="*/ 180 w 244"/>
                  <a:gd name="T75" fmla="*/ 9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266">
                    <a:moveTo>
                      <a:pt x="202" y="159"/>
                    </a:moveTo>
                    <a:cubicBezTo>
                      <a:pt x="202" y="159"/>
                      <a:pt x="244" y="88"/>
                      <a:pt x="182" y="42"/>
                    </a:cubicBezTo>
                    <a:cubicBezTo>
                      <a:pt x="182" y="42"/>
                      <a:pt x="121" y="0"/>
                      <a:pt x="51" y="45"/>
                    </a:cubicBezTo>
                    <a:cubicBezTo>
                      <a:pt x="51" y="45"/>
                      <a:pt x="22" y="64"/>
                      <a:pt x="28" y="109"/>
                    </a:cubicBezTo>
                    <a:cubicBezTo>
                      <a:pt x="28" y="109"/>
                      <a:pt x="31" y="122"/>
                      <a:pt x="28" y="127"/>
                    </a:cubicBezTo>
                    <a:cubicBezTo>
                      <a:pt x="3" y="156"/>
                      <a:pt x="3" y="156"/>
                      <a:pt x="3" y="156"/>
                    </a:cubicBezTo>
                    <a:cubicBezTo>
                      <a:pt x="3" y="156"/>
                      <a:pt x="0" y="165"/>
                      <a:pt x="10" y="166"/>
                    </a:cubicBezTo>
                    <a:cubicBezTo>
                      <a:pt x="23" y="169"/>
                      <a:pt x="23" y="169"/>
                      <a:pt x="23" y="169"/>
                    </a:cubicBezTo>
                    <a:cubicBezTo>
                      <a:pt x="24" y="179"/>
                      <a:pt x="24" y="179"/>
                      <a:pt x="24" y="179"/>
                    </a:cubicBezTo>
                    <a:cubicBezTo>
                      <a:pt x="24" y="179"/>
                      <a:pt x="17" y="184"/>
                      <a:pt x="23" y="188"/>
                    </a:cubicBezTo>
                    <a:cubicBezTo>
                      <a:pt x="23" y="188"/>
                      <a:pt x="28" y="191"/>
                      <a:pt x="24" y="193"/>
                    </a:cubicBezTo>
                    <a:cubicBezTo>
                      <a:pt x="24" y="193"/>
                      <a:pt x="17" y="198"/>
                      <a:pt x="27" y="201"/>
                    </a:cubicBezTo>
                    <a:cubicBezTo>
                      <a:pt x="27" y="201"/>
                      <a:pt x="31" y="205"/>
                      <a:pt x="28" y="211"/>
                    </a:cubicBezTo>
                    <a:cubicBezTo>
                      <a:pt x="28" y="211"/>
                      <a:pt x="20" y="222"/>
                      <a:pt x="33" y="232"/>
                    </a:cubicBezTo>
                    <a:cubicBezTo>
                      <a:pt x="35" y="232"/>
                      <a:pt x="41" y="239"/>
                      <a:pt x="85" y="230"/>
                    </a:cubicBezTo>
                    <a:cubicBezTo>
                      <a:pt x="85" y="230"/>
                      <a:pt x="95" y="233"/>
                      <a:pt x="93" y="265"/>
                    </a:cubicBezTo>
                    <a:cubicBezTo>
                      <a:pt x="96" y="265"/>
                      <a:pt x="180" y="266"/>
                      <a:pt x="180" y="266"/>
                    </a:cubicBezTo>
                    <a:cubicBezTo>
                      <a:pt x="188" y="266"/>
                      <a:pt x="188" y="266"/>
                      <a:pt x="188" y="266"/>
                    </a:cubicBezTo>
                    <a:cubicBezTo>
                      <a:pt x="188" y="266"/>
                      <a:pt x="181" y="234"/>
                      <a:pt x="183" y="207"/>
                    </a:cubicBezTo>
                    <a:cubicBezTo>
                      <a:pt x="183" y="207"/>
                      <a:pt x="189" y="178"/>
                      <a:pt x="202" y="159"/>
                    </a:cubicBezTo>
                    <a:close/>
                    <a:moveTo>
                      <a:pt x="113" y="47"/>
                    </a:moveTo>
                    <a:cubicBezTo>
                      <a:pt x="113" y="45"/>
                      <a:pt x="115" y="43"/>
                      <a:pt x="117" y="43"/>
                    </a:cubicBezTo>
                    <a:cubicBezTo>
                      <a:pt x="119" y="43"/>
                      <a:pt x="121" y="45"/>
                      <a:pt x="121" y="47"/>
                    </a:cubicBezTo>
                    <a:cubicBezTo>
                      <a:pt x="121" y="58"/>
                      <a:pt x="121" y="58"/>
                      <a:pt x="121" y="58"/>
                    </a:cubicBezTo>
                    <a:cubicBezTo>
                      <a:pt x="121" y="60"/>
                      <a:pt x="119" y="62"/>
                      <a:pt x="117" y="62"/>
                    </a:cubicBezTo>
                    <a:cubicBezTo>
                      <a:pt x="115" y="62"/>
                      <a:pt x="113" y="60"/>
                      <a:pt x="113" y="58"/>
                    </a:cubicBezTo>
                    <a:lnTo>
                      <a:pt x="113" y="47"/>
                    </a:lnTo>
                    <a:close/>
                    <a:moveTo>
                      <a:pt x="75" y="102"/>
                    </a:moveTo>
                    <a:cubicBezTo>
                      <a:pt x="64" y="102"/>
                      <a:pt x="64" y="102"/>
                      <a:pt x="64" y="102"/>
                    </a:cubicBezTo>
                    <a:cubicBezTo>
                      <a:pt x="62" y="102"/>
                      <a:pt x="60" y="101"/>
                      <a:pt x="60" y="99"/>
                    </a:cubicBezTo>
                    <a:cubicBezTo>
                      <a:pt x="60" y="96"/>
                      <a:pt x="62" y="95"/>
                      <a:pt x="64" y="95"/>
                    </a:cubicBezTo>
                    <a:cubicBezTo>
                      <a:pt x="75" y="95"/>
                      <a:pt x="75" y="95"/>
                      <a:pt x="75" y="95"/>
                    </a:cubicBezTo>
                    <a:cubicBezTo>
                      <a:pt x="77" y="95"/>
                      <a:pt x="79" y="96"/>
                      <a:pt x="79" y="99"/>
                    </a:cubicBezTo>
                    <a:cubicBezTo>
                      <a:pt x="79" y="101"/>
                      <a:pt x="77" y="102"/>
                      <a:pt x="75" y="102"/>
                    </a:cubicBezTo>
                    <a:close/>
                    <a:moveTo>
                      <a:pt x="85" y="76"/>
                    </a:moveTo>
                    <a:cubicBezTo>
                      <a:pt x="84" y="76"/>
                      <a:pt x="83" y="75"/>
                      <a:pt x="83" y="75"/>
                    </a:cubicBezTo>
                    <a:cubicBezTo>
                      <a:pt x="75" y="67"/>
                      <a:pt x="75" y="67"/>
                      <a:pt x="75" y="67"/>
                    </a:cubicBezTo>
                    <a:cubicBezTo>
                      <a:pt x="73" y="65"/>
                      <a:pt x="73" y="63"/>
                      <a:pt x="75" y="61"/>
                    </a:cubicBezTo>
                    <a:cubicBezTo>
                      <a:pt x="76" y="60"/>
                      <a:pt x="79" y="60"/>
                      <a:pt x="80" y="61"/>
                    </a:cubicBezTo>
                    <a:cubicBezTo>
                      <a:pt x="88" y="69"/>
                      <a:pt x="88" y="69"/>
                      <a:pt x="88" y="69"/>
                    </a:cubicBezTo>
                    <a:cubicBezTo>
                      <a:pt x="90" y="71"/>
                      <a:pt x="90" y="73"/>
                      <a:pt x="88" y="75"/>
                    </a:cubicBezTo>
                    <a:cubicBezTo>
                      <a:pt x="87" y="75"/>
                      <a:pt x="86" y="76"/>
                      <a:pt x="85" y="76"/>
                    </a:cubicBezTo>
                    <a:close/>
                    <a:moveTo>
                      <a:pt x="132" y="151"/>
                    </a:moveTo>
                    <a:cubicBezTo>
                      <a:pt x="132" y="151"/>
                      <a:pt x="132" y="151"/>
                      <a:pt x="132" y="151"/>
                    </a:cubicBezTo>
                    <a:cubicBezTo>
                      <a:pt x="132" y="152"/>
                      <a:pt x="132" y="152"/>
                      <a:pt x="132" y="152"/>
                    </a:cubicBezTo>
                    <a:cubicBezTo>
                      <a:pt x="130" y="158"/>
                      <a:pt x="125" y="162"/>
                      <a:pt x="119" y="162"/>
                    </a:cubicBezTo>
                    <a:cubicBezTo>
                      <a:pt x="114" y="162"/>
                      <a:pt x="109" y="158"/>
                      <a:pt x="107" y="152"/>
                    </a:cubicBezTo>
                    <a:cubicBezTo>
                      <a:pt x="107" y="152"/>
                      <a:pt x="107" y="152"/>
                      <a:pt x="107" y="152"/>
                    </a:cubicBezTo>
                    <a:cubicBezTo>
                      <a:pt x="107" y="150"/>
                      <a:pt x="107" y="150"/>
                      <a:pt x="107" y="150"/>
                    </a:cubicBezTo>
                    <a:cubicBezTo>
                      <a:pt x="107" y="148"/>
                      <a:pt x="107" y="148"/>
                      <a:pt x="107" y="148"/>
                    </a:cubicBezTo>
                    <a:cubicBezTo>
                      <a:pt x="108" y="148"/>
                      <a:pt x="108" y="148"/>
                      <a:pt x="108" y="148"/>
                    </a:cubicBezTo>
                    <a:cubicBezTo>
                      <a:pt x="131" y="148"/>
                      <a:pt x="131" y="148"/>
                      <a:pt x="131" y="148"/>
                    </a:cubicBezTo>
                    <a:cubicBezTo>
                      <a:pt x="132" y="148"/>
                      <a:pt x="132" y="148"/>
                      <a:pt x="132" y="148"/>
                    </a:cubicBezTo>
                    <a:lnTo>
                      <a:pt x="132" y="151"/>
                    </a:lnTo>
                    <a:close/>
                    <a:moveTo>
                      <a:pt x="133" y="140"/>
                    </a:moveTo>
                    <a:cubicBezTo>
                      <a:pt x="133" y="141"/>
                      <a:pt x="133" y="141"/>
                      <a:pt x="132" y="141"/>
                    </a:cubicBezTo>
                    <a:cubicBezTo>
                      <a:pt x="108" y="141"/>
                      <a:pt x="108" y="141"/>
                      <a:pt x="108" y="141"/>
                    </a:cubicBezTo>
                    <a:cubicBezTo>
                      <a:pt x="107" y="141"/>
                      <a:pt x="107" y="141"/>
                      <a:pt x="107" y="140"/>
                    </a:cubicBezTo>
                    <a:cubicBezTo>
                      <a:pt x="102" y="129"/>
                      <a:pt x="88" y="123"/>
                      <a:pt x="88" y="106"/>
                    </a:cubicBezTo>
                    <a:cubicBezTo>
                      <a:pt x="88" y="89"/>
                      <a:pt x="102" y="74"/>
                      <a:pt x="120" y="74"/>
                    </a:cubicBezTo>
                    <a:cubicBezTo>
                      <a:pt x="138" y="74"/>
                      <a:pt x="152" y="89"/>
                      <a:pt x="152" y="106"/>
                    </a:cubicBezTo>
                    <a:cubicBezTo>
                      <a:pt x="152" y="124"/>
                      <a:pt x="136" y="133"/>
                      <a:pt x="133" y="140"/>
                    </a:cubicBezTo>
                    <a:close/>
                    <a:moveTo>
                      <a:pt x="160" y="64"/>
                    </a:moveTo>
                    <a:cubicBezTo>
                      <a:pt x="152" y="72"/>
                      <a:pt x="152" y="72"/>
                      <a:pt x="152" y="72"/>
                    </a:cubicBezTo>
                    <a:cubicBezTo>
                      <a:pt x="151" y="73"/>
                      <a:pt x="150" y="73"/>
                      <a:pt x="149" y="73"/>
                    </a:cubicBezTo>
                    <a:cubicBezTo>
                      <a:pt x="148" y="73"/>
                      <a:pt x="147" y="73"/>
                      <a:pt x="147" y="72"/>
                    </a:cubicBezTo>
                    <a:cubicBezTo>
                      <a:pt x="145" y="71"/>
                      <a:pt x="145" y="68"/>
                      <a:pt x="147" y="67"/>
                    </a:cubicBezTo>
                    <a:cubicBezTo>
                      <a:pt x="154" y="59"/>
                      <a:pt x="154" y="59"/>
                      <a:pt x="154" y="59"/>
                    </a:cubicBezTo>
                    <a:cubicBezTo>
                      <a:pt x="156" y="57"/>
                      <a:pt x="158" y="57"/>
                      <a:pt x="160" y="59"/>
                    </a:cubicBezTo>
                    <a:cubicBezTo>
                      <a:pt x="161" y="60"/>
                      <a:pt x="161" y="63"/>
                      <a:pt x="160" y="64"/>
                    </a:cubicBezTo>
                    <a:close/>
                    <a:moveTo>
                      <a:pt x="176" y="102"/>
                    </a:moveTo>
                    <a:cubicBezTo>
                      <a:pt x="165" y="102"/>
                      <a:pt x="165" y="102"/>
                      <a:pt x="165" y="102"/>
                    </a:cubicBezTo>
                    <a:cubicBezTo>
                      <a:pt x="163" y="102"/>
                      <a:pt x="161" y="101"/>
                      <a:pt x="161" y="99"/>
                    </a:cubicBezTo>
                    <a:cubicBezTo>
                      <a:pt x="161" y="96"/>
                      <a:pt x="163" y="95"/>
                      <a:pt x="165" y="95"/>
                    </a:cubicBezTo>
                    <a:cubicBezTo>
                      <a:pt x="176" y="95"/>
                      <a:pt x="176" y="95"/>
                      <a:pt x="176" y="95"/>
                    </a:cubicBezTo>
                    <a:cubicBezTo>
                      <a:pt x="178" y="95"/>
                      <a:pt x="180" y="96"/>
                      <a:pt x="180" y="99"/>
                    </a:cubicBezTo>
                    <a:cubicBezTo>
                      <a:pt x="180" y="101"/>
                      <a:pt x="178" y="102"/>
                      <a:pt x="176" y="102"/>
                    </a:cubicBez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p>
            </p:txBody>
          </p:sp>
          <p:sp>
            <p:nvSpPr>
              <p:cNvPr id="45" name="圆角矩形 61"/>
              <p:cNvSpPr/>
              <p:nvPr/>
            </p:nvSpPr>
            <p:spPr>
              <a:xfrm>
                <a:off x="6577939" y="3966361"/>
                <a:ext cx="1021090" cy="756000"/>
              </a:xfrm>
              <a:prstGeom prst="hexagon">
                <a:avLst/>
              </a:prstGeom>
              <a:noFill/>
              <a:ln w="19050">
                <a:solidFill>
                  <a:srgbClr val="00CC99"/>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46" name="组合 45"/>
            <p:cNvGrpSpPr/>
            <p:nvPr/>
          </p:nvGrpSpPr>
          <p:grpSpPr>
            <a:xfrm>
              <a:off x="4180204" y="3356837"/>
              <a:ext cx="817905" cy="612000"/>
              <a:chOff x="4388657" y="3445812"/>
              <a:chExt cx="929438" cy="720000"/>
            </a:xfrm>
          </p:grpSpPr>
          <p:sp>
            <p:nvSpPr>
              <p:cNvPr id="47" name="圆角矩形 55"/>
              <p:cNvSpPr/>
              <p:nvPr/>
            </p:nvSpPr>
            <p:spPr>
              <a:xfrm>
                <a:off x="4388657" y="3445812"/>
                <a:ext cx="929438" cy="720000"/>
              </a:xfrm>
              <a:prstGeom prst="hexagon">
                <a:avLst/>
              </a:prstGeom>
              <a:noFill/>
              <a:ln w="19050">
                <a:solidFill>
                  <a:srgbClr val="FF3399"/>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Freeform 23"/>
              <p:cNvSpPr>
                <a:spLocks noEditPoints="1"/>
              </p:cNvSpPr>
              <p:nvPr/>
            </p:nvSpPr>
            <p:spPr bwMode="auto">
              <a:xfrm>
                <a:off x="4619899" y="3629152"/>
                <a:ext cx="487212" cy="396253"/>
              </a:xfrm>
              <a:custGeom>
                <a:avLst/>
                <a:gdLst>
                  <a:gd name="T0" fmla="*/ 1528 w 1974"/>
                  <a:gd name="T1" fmla="*/ 479 h 1501"/>
                  <a:gd name="T2" fmla="*/ 1528 w 1974"/>
                  <a:gd name="T3" fmla="*/ 446 h 1501"/>
                  <a:gd name="T4" fmla="*/ 1495 w 1974"/>
                  <a:gd name="T5" fmla="*/ 446 h 1501"/>
                  <a:gd name="T6" fmla="*/ 1330 w 1974"/>
                  <a:gd name="T7" fmla="*/ 281 h 1501"/>
                  <a:gd name="T8" fmla="*/ 1432 w 1974"/>
                  <a:gd name="T9" fmla="*/ 128 h 1501"/>
                  <a:gd name="T10" fmla="*/ 1263 w 1974"/>
                  <a:gd name="T11" fmla="*/ 94 h 1501"/>
                  <a:gd name="T12" fmla="*/ 853 w 1974"/>
                  <a:gd name="T13" fmla="*/ 368 h 1501"/>
                  <a:gd name="T14" fmla="*/ 444 w 1974"/>
                  <a:gd name="T15" fmla="*/ 94 h 1501"/>
                  <a:gd name="T16" fmla="*/ 0 w 1974"/>
                  <a:gd name="T17" fmla="*/ 538 h 1501"/>
                  <a:gd name="T18" fmla="*/ 853 w 1974"/>
                  <a:gd name="T19" fmla="*/ 1501 h 1501"/>
                  <a:gd name="T20" fmla="*/ 1694 w 1974"/>
                  <a:gd name="T21" fmla="*/ 643 h 1501"/>
                  <a:gd name="T22" fmla="*/ 1693 w 1974"/>
                  <a:gd name="T23" fmla="*/ 643 h 1501"/>
                  <a:gd name="T24" fmla="*/ 1528 w 1974"/>
                  <a:gd name="T25" fmla="*/ 479 h 1501"/>
                  <a:gd name="T26" fmla="*/ 1890 w 1974"/>
                  <a:gd name="T27" fmla="*/ 197 h 1501"/>
                  <a:gd name="T28" fmla="*/ 1776 w 1974"/>
                  <a:gd name="T29" fmla="*/ 197 h 1501"/>
                  <a:gd name="T30" fmla="*/ 1776 w 1974"/>
                  <a:gd name="T31" fmla="*/ 83 h 1501"/>
                  <a:gd name="T32" fmla="*/ 1732 w 1974"/>
                  <a:gd name="T33" fmla="*/ 10 h 1501"/>
                  <a:gd name="T34" fmla="*/ 1693 w 1974"/>
                  <a:gd name="T35" fmla="*/ 0 h 1501"/>
                  <a:gd name="T36" fmla="*/ 1614 w 1974"/>
                  <a:gd name="T37" fmla="*/ 55 h 1501"/>
                  <a:gd name="T38" fmla="*/ 1609 w 1974"/>
                  <a:gd name="T39" fmla="*/ 83 h 1501"/>
                  <a:gd name="T40" fmla="*/ 1609 w 1974"/>
                  <a:gd name="T41" fmla="*/ 197 h 1501"/>
                  <a:gd name="T42" fmla="*/ 1495 w 1974"/>
                  <a:gd name="T43" fmla="*/ 197 h 1501"/>
                  <a:gd name="T44" fmla="*/ 1411 w 1974"/>
                  <a:gd name="T45" fmla="*/ 281 h 1501"/>
                  <a:gd name="T46" fmla="*/ 1495 w 1974"/>
                  <a:gd name="T47" fmla="*/ 365 h 1501"/>
                  <a:gd name="T48" fmla="*/ 1609 w 1974"/>
                  <a:gd name="T49" fmla="*/ 365 h 1501"/>
                  <a:gd name="T50" fmla="*/ 1609 w 1974"/>
                  <a:gd name="T51" fmla="*/ 479 h 1501"/>
                  <a:gd name="T52" fmla="*/ 1693 w 1974"/>
                  <a:gd name="T53" fmla="*/ 562 h 1501"/>
                  <a:gd name="T54" fmla="*/ 1732 w 1974"/>
                  <a:gd name="T55" fmla="*/ 552 h 1501"/>
                  <a:gd name="T56" fmla="*/ 1776 w 1974"/>
                  <a:gd name="T57" fmla="*/ 479 h 1501"/>
                  <a:gd name="T58" fmla="*/ 1776 w 1974"/>
                  <a:gd name="T59" fmla="*/ 365 h 1501"/>
                  <a:gd name="T60" fmla="*/ 1890 w 1974"/>
                  <a:gd name="T61" fmla="*/ 365 h 1501"/>
                  <a:gd name="T62" fmla="*/ 1939 w 1974"/>
                  <a:gd name="T63" fmla="*/ 349 h 1501"/>
                  <a:gd name="T64" fmla="*/ 1974 w 1974"/>
                  <a:gd name="T65" fmla="*/ 281 h 1501"/>
                  <a:gd name="T66" fmla="*/ 1890 w 1974"/>
                  <a:gd name="T67" fmla="*/ 197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4" h="1501">
                    <a:moveTo>
                      <a:pt x="1528" y="479"/>
                    </a:moveTo>
                    <a:cubicBezTo>
                      <a:pt x="1528" y="446"/>
                      <a:pt x="1528" y="446"/>
                      <a:pt x="1528" y="446"/>
                    </a:cubicBezTo>
                    <a:cubicBezTo>
                      <a:pt x="1495" y="446"/>
                      <a:pt x="1495" y="446"/>
                      <a:pt x="1495" y="446"/>
                    </a:cubicBezTo>
                    <a:cubicBezTo>
                      <a:pt x="1404" y="446"/>
                      <a:pt x="1330" y="372"/>
                      <a:pt x="1330" y="281"/>
                    </a:cubicBezTo>
                    <a:cubicBezTo>
                      <a:pt x="1330" y="212"/>
                      <a:pt x="1372" y="153"/>
                      <a:pt x="1432" y="128"/>
                    </a:cubicBezTo>
                    <a:cubicBezTo>
                      <a:pt x="1380" y="107"/>
                      <a:pt x="1323" y="94"/>
                      <a:pt x="1263" y="94"/>
                    </a:cubicBezTo>
                    <a:cubicBezTo>
                      <a:pt x="1078" y="94"/>
                      <a:pt x="920" y="207"/>
                      <a:pt x="853" y="368"/>
                    </a:cubicBezTo>
                    <a:cubicBezTo>
                      <a:pt x="786" y="207"/>
                      <a:pt x="628" y="94"/>
                      <a:pt x="444" y="94"/>
                    </a:cubicBezTo>
                    <a:cubicBezTo>
                      <a:pt x="199" y="94"/>
                      <a:pt x="0" y="293"/>
                      <a:pt x="0" y="538"/>
                    </a:cubicBezTo>
                    <a:cubicBezTo>
                      <a:pt x="0" y="1049"/>
                      <a:pt x="853" y="1501"/>
                      <a:pt x="853" y="1501"/>
                    </a:cubicBezTo>
                    <a:cubicBezTo>
                      <a:pt x="853" y="1501"/>
                      <a:pt x="1591" y="1110"/>
                      <a:pt x="1694" y="643"/>
                    </a:cubicBezTo>
                    <a:cubicBezTo>
                      <a:pt x="1694" y="643"/>
                      <a:pt x="1693" y="643"/>
                      <a:pt x="1693" y="643"/>
                    </a:cubicBezTo>
                    <a:cubicBezTo>
                      <a:pt x="1602" y="643"/>
                      <a:pt x="1528" y="569"/>
                      <a:pt x="1528" y="479"/>
                    </a:cubicBezTo>
                    <a:close/>
                    <a:moveTo>
                      <a:pt x="1890" y="197"/>
                    </a:moveTo>
                    <a:cubicBezTo>
                      <a:pt x="1776" y="197"/>
                      <a:pt x="1776" y="197"/>
                      <a:pt x="1776" y="197"/>
                    </a:cubicBezTo>
                    <a:cubicBezTo>
                      <a:pt x="1776" y="83"/>
                      <a:pt x="1776" y="83"/>
                      <a:pt x="1776" y="83"/>
                    </a:cubicBezTo>
                    <a:cubicBezTo>
                      <a:pt x="1776" y="51"/>
                      <a:pt x="1758" y="24"/>
                      <a:pt x="1732" y="10"/>
                    </a:cubicBezTo>
                    <a:cubicBezTo>
                      <a:pt x="1720" y="3"/>
                      <a:pt x="1707" y="0"/>
                      <a:pt x="1693" y="0"/>
                    </a:cubicBezTo>
                    <a:cubicBezTo>
                      <a:pt x="1656" y="0"/>
                      <a:pt x="1625" y="23"/>
                      <a:pt x="1614" y="55"/>
                    </a:cubicBezTo>
                    <a:cubicBezTo>
                      <a:pt x="1611" y="64"/>
                      <a:pt x="1609" y="73"/>
                      <a:pt x="1609" y="83"/>
                    </a:cubicBezTo>
                    <a:cubicBezTo>
                      <a:pt x="1609" y="197"/>
                      <a:pt x="1609" y="197"/>
                      <a:pt x="1609" y="197"/>
                    </a:cubicBezTo>
                    <a:cubicBezTo>
                      <a:pt x="1495" y="197"/>
                      <a:pt x="1495" y="197"/>
                      <a:pt x="1495" y="197"/>
                    </a:cubicBezTo>
                    <a:cubicBezTo>
                      <a:pt x="1449" y="197"/>
                      <a:pt x="1411" y="235"/>
                      <a:pt x="1411" y="281"/>
                    </a:cubicBezTo>
                    <a:cubicBezTo>
                      <a:pt x="1411" y="327"/>
                      <a:pt x="1449" y="365"/>
                      <a:pt x="1495" y="365"/>
                    </a:cubicBezTo>
                    <a:cubicBezTo>
                      <a:pt x="1609" y="365"/>
                      <a:pt x="1609" y="365"/>
                      <a:pt x="1609" y="365"/>
                    </a:cubicBezTo>
                    <a:cubicBezTo>
                      <a:pt x="1609" y="479"/>
                      <a:pt x="1609" y="479"/>
                      <a:pt x="1609" y="479"/>
                    </a:cubicBezTo>
                    <a:cubicBezTo>
                      <a:pt x="1609" y="525"/>
                      <a:pt x="1646" y="562"/>
                      <a:pt x="1693" y="562"/>
                    </a:cubicBezTo>
                    <a:cubicBezTo>
                      <a:pt x="1707" y="562"/>
                      <a:pt x="1720" y="559"/>
                      <a:pt x="1732" y="552"/>
                    </a:cubicBezTo>
                    <a:cubicBezTo>
                      <a:pt x="1758" y="538"/>
                      <a:pt x="1776" y="510"/>
                      <a:pt x="1776" y="479"/>
                    </a:cubicBezTo>
                    <a:cubicBezTo>
                      <a:pt x="1776" y="365"/>
                      <a:pt x="1776" y="365"/>
                      <a:pt x="1776" y="365"/>
                    </a:cubicBezTo>
                    <a:cubicBezTo>
                      <a:pt x="1890" y="365"/>
                      <a:pt x="1890" y="365"/>
                      <a:pt x="1890" y="365"/>
                    </a:cubicBezTo>
                    <a:cubicBezTo>
                      <a:pt x="1908" y="365"/>
                      <a:pt x="1925" y="359"/>
                      <a:pt x="1939" y="349"/>
                    </a:cubicBezTo>
                    <a:cubicBezTo>
                      <a:pt x="1960" y="334"/>
                      <a:pt x="1974" y="309"/>
                      <a:pt x="1974" y="281"/>
                    </a:cubicBezTo>
                    <a:cubicBezTo>
                      <a:pt x="1974" y="235"/>
                      <a:pt x="1936" y="197"/>
                      <a:pt x="1890" y="197"/>
                    </a:cubicBez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p>
            </p:txBody>
          </p:sp>
        </p:grpSp>
        <p:sp>
          <p:nvSpPr>
            <p:cNvPr id="49" name="六边形 48"/>
            <p:cNvSpPr/>
            <p:nvPr/>
          </p:nvSpPr>
          <p:spPr>
            <a:xfrm>
              <a:off x="1817946" y="2981664"/>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远程</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医疗</a:t>
              </a:r>
            </a:p>
          </p:txBody>
        </p:sp>
        <p:sp>
          <p:nvSpPr>
            <p:cNvPr id="50" name="六边形 49"/>
            <p:cNvSpPr/>
            <p:nvPr/>
          </p:nvSpPr>
          <p:spPr>
            <a:xfrm>
              <a:off x="1828818" y="3687412"/>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临床</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科研</a:t>
              </a:r>
            </a:p>
          </p:txBody>
        </p:sp>
        <p:sp>
          <p:nvSpPr>
            <p:cNvPr id="51" name="六边形 50"/>
            <p:cNvSpPr/>
            <p:nvPr/>
          </p:nvSpPr>
          <p:spPr>
            <a:xfrm>
              <a:off x="1056841" y="3358236"/>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人工</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智能</a:t>
              </a:r>
              <a:endParaRPr lang="en-US" altLang="zh-TW" sz="1100" b="1" dirty="0">
                <a:solidFill>
                  <a:schemeClr val="bg1"/>
                </a:solidFill>
                <a:latin typeface="微软雅黑" panose="020B0503020204020204" pitchFamily="34" charset="-122"/>
                <a:ea typeface="微软雅黑" panose="020B0503020204020204" pitchFamily="34" charset="-122"/>
              </a:endParaRPr>
            </a:p>
          </p:txBody>
        </p:sp>
        <p:sp>
          <p:nvSpPr>
            <p:cNvPr id="52" name="六边形 51"/>
            <p:cNvSpPr/>
            <p:nvPr/>
          </p:nvSpPr>
          <p:spPr>
            <a:xfrm>
              <a:off x="2595737" y="3343500"/>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医疗</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大数据</a:t>
              </a:r>
            </a:p>
          </p:txBody>
        </p:sp>
        <p:grpSp>
          <p:nvGrpSpPr>
            <p:cNvPr id="53" name="组合 52"/>
            <p:cNvGrpSpPr/>
            <p:nvPr/>
          </p:nvGrpSpPr>
          <p:grpSpPr>
            <a:xfrm>
              <a:off x="3387377" y="3007147"/>
              <a:ext cx="864000" cy="612000"/>
              <a:chOff x="3481102" y="3201547"/>
              <a:chExt cx="864000" cy="648000"/>
            </a:xfrm>
          </p:grpSpPr>
          <p:sp>
            <p:nvSpPr>
              <p:cNvPr id="54" name="Freeform 24"/>
              <p:cNvSpPr>
                <a:spLocks noEditPoints="1"/>
              </p:cNvSpPr>
              <p:nvPr/>
            </p:nvSpPr>
            <p:spPr bwMode="auto">
              <a:xfrm>
                <a:off x="3689754" y="3309239"/>
                <a:ext cx="433231" cy="442208"/>
              </a:xfrm>
              <a:custGeom>
                <a:avLst/>
                <a:gdLst>
                  <a:gd name="T0" fmla="*/ 1244 w 1998"/>
                  <a:gd name="T1" fmla="*/ 940 h 2012"/>
                  <a:gd name="T2" fmla="*/ 1072 w 1998"/>
                  <a:gd name="T3" fmla="*/ 769 h 2012"/>
                  <a:gd name="T4" fmla="*/ 903 w 1998"/>
                  <a:gd name="T5" fmla="*/ 512 h 2012"/>
                  <a:gd name="T6" fmla="*/ 692 w 1998"/>
                  <a:gd name="T7" fmla="*/ 679 h 2012"/>
                  <a:gd name="T8" fmla="*/ 450 w 1998"/>
                  <a:gd name="T9" fmla="*/ 563 h 2012"/>
                  <a:gd name="T10" fmla="*/ 342 w 1998"/>
                  <a:gd name="T11" fmla="*/ 851 h 2012"/>
                  <a:gd name="T12" fmla="*/ 213 w 1998"/>
                  <a:gd name="T13" fmla="*/ 1056 h 2012"/>
                  <a:gd name="T14" fmla="*/ 0 w 1998"/>
                  <a:gd name="T15" fmla="*/ 1279 h 2012"/>
                  <a:gd name="T16" fmla="*/ 210 w 1998"/>
                  <a:gd name="T17" fmla="*/ 1447 h 2012"/>
                  <a:gd name="T18" fmla="*/ 151 w 1998"/>
                  <a:gd name="T19" fmla="*/ 1709 h 2012"/>
                  <a:gd name="T20" fmla="*/ 455 w 1998"/>
                  <a:gd name="T21" fmla="*/ 1750 h 2012"/>
                  <a:gd name="T22" fmla="*/ 684 w 1998"/>
                  <a:gd name="T23" fmla="*/ 1830 h 2012"/>
                  <a:gd name="T24" fmla="*/ 948 w 1998"/>
                  <a:gd name="T25" fmla="*/ 1988 h 2012"/>
                  <a:gd name="T26" fmla="*/ 1065 w 1998"/>
                  <a:gd name="T27" fmla="*/ 1746 h 2012"/>
                  <a:gd name="T28" fmla="*/ 1334 w 1998"/>
                  <a:gd name="T29" fmla="*/ 1746 h 2012"/>
                  <a:gd name="T30" fmla="*/ 1307 w 1998"/>
                  <a:gd name="T31" fmla="*/ 1439 h 2012"/>
                  <a:gd name="T32" fmla="*/ 1334 w 1998"/>
                  <a:gd name="T33" fmla="*/ 1198 h 2012"/>
                  <a:gd name="T34" fmla="*/ 1429 w 1998"/>
                  <a:gd name="T35" fmla="*/ 905 h 2012"/>
                  <a:gd name="T36" fmla="*/ 611 w 1998"/>
                  <a:gd name="T37" fmla="*/ 1392 h 2012"/>
                  <a:gd name="T38" fmla="*/ 899 w 1998"/>
                  <a:gd name="T39" fmla="*/ 1103 h 2012"/>
                  <a:gd name="T40" fmla="*/ 1998 w 1998"/>
                  <a:gd name="T41" fmla="*/ 488 h 2012"/>
                  <a:gd name="T42" fmla="*/ 1827 w 1998"/>
                  <a:gd name="T43" fmla="*/ 312 h 2012"/>
                  <a:gd name="T44" fmla="*/ 1687 w 1998"/>
                  <a:gd name="T45" fmla="*/ 172 h 2012"/>
                  <a:gd name="T46" fmla="*/ 1511 w 1998"/>
                  <a:gd name="T47" fmla="*/ 0 h 2012"/>
                  <a:gd name="T48" fmla="*/ 1298 w 1998"/>
                  <a:gd name="T49" fmla="*/ 228 h 2012"/>
                  <a:gd name="T50" fmla="*/ 1080 w 1998"/>
                  <a:gd name="T51" fmla="*/ 343 h 2012"/>
                  <a:gd name="T52" fmla="*/ 1231 w 1998"/>
                  <a:gd name="T53" fmla="*/ 615 h 2012"/>
                  <a:gd name="T54" fmla="*/ 1273 w 1998"/>
                  <a:gd name="T55" fmla="*/ 857 h 2012"/>
                  <a:gd name="T56" fmla="*/ 1579 w 1998"/>
                  <a:gd name="T57" fmla="*/ 799 h 2012"/>
                  <a:gd name="T58" fmla="*/ 1822 w 1998"/>
                  <a:gd name="T59" fmla="*/ 833 h 2012"/>
                  <a:gd name="T60" fmla="*/ 1860 w 1998"/>
                  <a:gd name="T61" fmla="*/ 524 h 2012"/>
                  <a:gd name="T62" fmla="*/ 1631 w 1998"/>
                  <a:gd name="T63" fmla="*/ 568 h 2012"/>
                  <a:gd name="T64" fmla="*/ 1430 w 1998"/>
                  <a:gd name="T65" fmla="*/ 367 h 2012"/>
                  <a:gd name="T66" fmla="*/ 1631 w 1998"/>
                  <a:gd name="T67" fmla="*/ 568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8" h="2012">
                    <a:moveTo>
                      <a:pt x="1429" y="905"/>
                    </a:moveTo>
                    <a:cubicBezTo>
                      <a:pt x="1244" y="940"/>
                      <a:pt x="1244" y="940"/>
                      <a:pt x="1244" y="940"/>
                    </a:cubicBezTo>
                    <a:cubicBezTo>
                      <a:pt x="1244" y="940"/>
                      <a:pt x="1196" y="874"/>
                      <a:pt x="1167" y="845"/>
                    </a:cubicBezTo>
                    <a:cubicBezTo>
                      <a:pt x="1138" y="817"/>
                      <a:pt x="1072" y="769"/>
                      <a:pt x="1072" y="769"/>
                    </a:cubicBezTo>
                    <a:cubicBezTo>
                      <a:pt x="1107" y="583"/>
                      <a:pt x="1107" y="583"/>
                      <a:pt x="1107" y="583"/>
                    </a:cubicBezTo>
                    <a:cubicBezTo>
                      <a:pt x="903" y="512"/>
                      <a:pt x="903" y="512"/>
                      <a:pt x="903" y="512"/>
                    </a:cubicBezTo>
                    <a:cubicBezTo>
                      <a:pt x="814" y="678"/>
                      <a:pt x="814" y="678"/>
                      <a:pt x="814" y="678"/>
                    </a:cubicBezTo>
                    <a:cubicBezTo>
                      <a:pt x="814" y="678"/>
                      <a:pt x="733" y="675"/>
                      <a:pt x="692" y="679"/>
                    </a:cubicBezTo>
                    <a:cubicBezTo>
                      <a:pt x="652" y="683"/>
                      <a:pt x="573" y="705"/>
                      <a:pt x="573" y="705"/>
                    </a:cubicBezTo>
                    <a:cubicBezTo>
                      <a:pt x="450" y="563"/>
                      <a:pt x="450" y="563"/>
                      <a:pt x="450" y="563"/>
                    </a:cubicBezTo>
                    <a:cubicBezTo>
                      <a:pt x="267" y="678"/>
                      <a:pt x="267" y="678"/>
                      <a:pt x="267" y="678"/>
                    </a:cubicBezTo>
                    <a:cubicBezTo>
                      <a:pt x="342" y="851"/>
                      <a:pt x="342" y="851"/>
                      <a:pt x="342" y="851"/>
                    </a:cubicBezTo>
                    <a:cubicBezTo>
                      <a:pt x="342" y="851"/>
                      <a:pt x="288" y="912"/>
                      <a:pt x="266" y="947"/>
                    </a:cubicBezTo>
                    <a:cubicBezTo>
                      <a:pt x="244" y="981"/>
                      <a:pt x="213" y="1056"/>
                      <a:pt x="213" y="1056"/>
                    </a:cubicBezTo>
                    <a:cubicBezTo>
                      <a:pt x="24" y="1064"/>
                      <a:pt x="24" y="1064"/>
                      <a:pt x="24" y="1064"/>
                    </a:cubicBezTo>
                    <a:cubicBezTo>
                      <a:pt x="0" y="1279"/>
                      <a:pt x="0" y="1279"/>
                      <a:pt x="0" y="1279"/>
                    </a:cubicBezTo>
                    <a:cubicBezTo>
                      <a:pt x="182" y="1328"/>
                      <a:pt x="182" y="1328"/>
                      <a:pt x="182" y="1328"/>
                    </a:cubicBezTo>
                    <a:cubicBezTo>
                      <a:pt x="182" y="1328"/>
                      <a:pt x="196" y="1408"/>
                      <a:pt x="210" y="1447"/>
                    </a:cubicBezTo>
                    <a:cubicBezTo>
                      <a:pt x="223" y="1485"/>
                      <a:pt x="262" y="1557"/>
                      <a:pt x="262" y="1557"/>
                    </a:cubicBezTo>
                    <a:cubicBezTo>
                      <a:pt x="151" y="1709"/>
                      <a:pt x="151" y="1709"/>
                      <a:pt x="151" y="1709"/>
                    </a:cubicBezTo>
                    <a:cubicBezTo>
                      <a:pt x="303" y="1861"/>
                      <a:pt x="303" y="1861"/>
                      <a:pt x="303" y="1861"/>
                    </a:cubicBezTo>
                    <a:cubicBezTo>
                      <a:pt x="455" y="1750"/>
                      <a:pt x="455" y="1750"/>
                      <a:pt x="455" y="1750"/>
                    </a:cubicBezTo>
                    <a:cubicBezTo>
                      <a:pt x="455" y="1750"/>
                      <a:pt x="527" y="1789"/>
                      <a:pt x="566" y="1802"/>
                    </a:cubicBezTo>
                    <a:cubicBezTo>
                      <a:pt x="604" y="1816"/>
                      <a:pt x="684" y="1830"/>
                      <a:pt x="684" y="1830"/>
                    </a:cubicBezTo>
                    <a:cubicBezTo>
                      <a:pt x="734" y="2012"/>
                      <a:pt x="734" y="2012"/>
                      <a:pt x="734" y="2012"/>
                    </a:cubicBezTo>
                    <a:cubicBezTo>
                      <a:pt x="948" y="1988"/>
                      <a:pt x="948" y="1988"/>
                      <a:pt x="948" y="1988"/>
                    </a:cubicBezTo>
                    <a:cubicBezTo>
                      <a:pt x="956" y="1800"/>
                      <a:pt x="956" y="1800"/>
                      <a:pt x="956" y="1800"/>
                    </a:cubicBezTo>
                    <a:cubicBezTo>
                      <a:pt x="956" y="1800"/>
                      <a:pt x="1031" y="1768"/>
                      <a:pt x="1065" y="1746"/>
                    </a:cubicBezTo>
                    <a:cubicBezTo>
                      <a:pt x="1100" y="1724"/>
                      <a:pt x="1161" y="1670"/>
                      <a:pt x="1161" y="1670"/>
                    </a:cubicBezTo>
                    <a:cubicBezTo>
                      <a:pt x="1334" y="1746"/>
                      <a:pt x="1334" y="1746"/>
                      <a:pt x="1334" y="1746"/>
                    </a:cubicBezTo>
                    <a:cubicBezTo>
                      <a:pt x="1449" y="1562"/>
                      <a:pt x="1449" y="1562"/>
                      <a:pt x="1449" y="1562"/>
                    </a:cubicBezTo>
                    <a:cubicBezTo>
                      <a:pt x="1307" y="1439"/>
                      <a:pt x="1307" y="1439"/>
                      <a:pt x="1307" y="1439"/>
                    </a:cubicBezTo>
                    <a:cubicBezTo>
                      <a:pt x="1307" y="1439"/>
                      <a:pt x="1329" y="1361"/>
                      <a:pt x="1333" y="1320"/>
                    </a:cubicBezTo>
                    <a:cubicBezTo>
                      <a:pt x="1338" y="1280"/>
                      <a:pt x="1334" y="1198"/>
                      <a:pt x="1334" y="1198"/>
                    </a:cubicBezTo>
                    <a:cubicBezTo>
                      <a:pt x="1500" y="1110"/>
                      <a:pt x="1500" y="1110"/>
                      <a:pt x="1500" y="1110"/>
                    </a:cubicBezTo>
                    <a:lnTo>
                      <a:pt x="1429" y="905"/>
                    </a:lnTo>
                    <a:close/>
                    <a:moveTo>
                      <a:pt x="899" y="1392"/>
                    </a:moveTo>
                    <a:cubicBezTo>
                      <a:pt x="820" y="1472"/>
                      <a:pt x="690" y="1472"/>
                      <a:pt x="611" y="1392"/>
                    </a:cubicBezTo>
                    <a:cubicBezTo>
                      <a:pt x="531" y="1313"/>
                      <a:pt x="531" y="1183"/>
                      <a:pt x="611" y="1103"/>
                    </a:cubicBezTo>
                    <a:cubicBezTo>
                      <a:pt x="690" y="1024"/>
                      <a:pt x="820" y="1024"/>
                      <a:pt x="899" y="1103"/>
                    </a:cubicBezTo>
                    <a:cubicBezTo>
                      <a:pt x="979" y="1183"/>
                      <a:pt x="979" y="1313"/>
                      <a:pt x="899" y="1392"/>
                    </a:cubicBezTo>
                    <a:close/>
                    <a:moveTo>
                      <a:pt x="1998" y="488"/>
                    </a:moveTo>
                    <a:cubicBezTo>
                      <a:pt x="1969" y="304"/>
                      <a:pt x="1969" y="304"/>
                      <a:pt x="1969" y="304"/>
                    </a:cubicBezTo>
                    <a:cubicBezTo>
                      <a:pt x="1827" y="312"/>
                      <a:pt x="1827" y="312"/>
                      <a:pt x="1827" y="312"/>
                    </a:cubicBezTo>
                    <a:cubicBezTo>
                      <a:pt x="1811" y="283"/>
                      <a:pt x="1792" y="256"/>
                      <a:pt x="1767" y="231"/>
                    </a:cubicBezTo>
                    <a:cubicBezTo>
                      <a:pt x="1743" y="207"/>
                      <a:pt x="1716" y="187"/>
                      <a:pt x="1687" y="172"/>
                    </a:cubicBezTo>
                    <a:cubicBezTo>
                      <a:pt x="1694" y="30"/>
                      <a:pt x="1694" y="30"/>
                      <a:pt x="1694" y="30"/>
                    </a:cubicBezTo>
                    <a:cubicBezTo>
                      <a:pt x="1511" y="0"/>
                      <a:pt x="1511" y="0"/>
                      <a:pt x="1511" y="0"/>
                    </a:cubicBezTo>
                    <a:cubicBezTo>
                      <a:pt x="1474" y="138"/>
                      <a:pt x="1474" y="138"/>
                      <a:pt x="1474" y="138"/>
                    </a:cubicBezTo>
                    <a:cubicBezTo>
                      <a:pt x="1410" y="149"/>
                      <a:pt x="1348" y="179"/>
                      <a:pt x="1298" y="228"/>
                    </a:cubicBezTo>
                    <a:cubicBezTo>
                      <a:pt x="1165" y="176"/>
                      <a:pt x="1165" y="176"/>
                      <a:pt x="1165" y="176"/>
                    </a:cubicBezTo>
                    <a:cubicBezTo>
                      <a:pt x="1080" y="343"/>
                      <a:pt x="1080" y="343"/>
                      <a:pt x="1080" y="343"/>
                    </a:cubicBezTo>
                    <a:cubicBezTo>
                      <a:pt x="1200" y="420"/>
                      <a:pt x="1200" y="420"/>
                      <a:pt x="1200" y="420"/>
                    </a:cubicBezTo>
                    <a:cubicBezTo>
                      <a:pt x="1191" y="486"/>
                      <a:pt x="1201" y="554"/>
                      <a:pt x="1231" y="615"/>
                    </a:cubicBezTo>
                    <a:cubicBezTo>
                      <a:pt x="1141" y="726"/>
                      <a:pt x="1141" y="726"/>
                      <a:pt x="1141" y="726"/>
                    </a:cubicBezTo>
                    <a:cubicBezTo>
                      <a:pt x="1273" y="857"/>
                      <a:pt x="1273" y="857"/>
                      <a:pt x="1273" y="857"/>
                    </a:cubicBezTo>
                    <a:cubicBezTo>
                      <a:pt x="1383" y="768"/>
                      <a:pt x="1383" y="768"/>
                      <a:pt x="1383" y="768"/>
                    </a:cubicBezTo>
                    <a:cubicBezTo>
                      <a:pt x="1444" y="798"/>
                      <a:pt x="1513" y="808"/>
                      <a:pt x="1579" y="799"/>
                    </a:cubicBezTo>
                    <a:cubicBezTo>
                      <a:pt x="1656" y="918"/>
                      <a:pt x="1656" y="918"/>
                      <a:pt x="1656" y="918"/>
                    </a:cubicBezTo>
                    <a:cubicBezTo>
                      <a:pt x="1822" y="833"/>
                      <a:pt x="1822" y="833"/>
                      <a:pt x="1822" y="833"/>
                    </a:cubicBezTo>
                    <a:cubicBezTo>
                      <a:pt x="1771" y="701"/>
                      <a:pt x="1771" y="701"/>
                      <a:pt x="1771" y="701"/>
                    </a:cubicBezTo>
                    <a:cubicBezTo>
                      <a:pt x="1819" y="650"/>
                      <a:pt x="1849" y="589"/>
                      <a:pt x="1860" y="524"/>
                    </a:cubicBezTo>
                    <a:lnTo>
                      <a:pt x="1998" y="488"/>
                    </a:lnTo>
                    <a:close/>
                    <a:moveTo>
                      <a:pt x="1631" y="568"/>
                    </a:moveTo>
                    <a:cubicBezTo>
                      <a:pt x="1576" y="624"/>
                      <a:pt x="1486" y="624"/>
                      <a:pt x="1430" y="568"/>
                    </a:cubicBezTo>
                    <a:cubicBezTo>
                      <a:pt x="1375" y="513"/>
                      <a:pt x="1375" y="423"/>
                      <a:pt x="1430" y="367"/>
                    </a:cubicBezTo>
                    <a:cubicBezTo>
                      <a:pt x="1486" y="312"/>
                      <a:pt x="1576" y="312"/>
                      <a:pt x="1631" y="367"/>
                    </a:cubicBezTo>
                    <a:cubicBezTo>
                      <a:pt x="1687" y="423"/>
                      <a:pt x="1687" y="513"/>
                      <a:pt x="1631" y="568"/>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p>
            </p:txBody>
          </p:sp>
          <p:sp>
            <p:nvSpPr>
              <p:cNvPr id="55" name="六边形 54"/>
              <p:cNvSpPr/>
              <p:nvPr/>
            </p:nvSpPr>
            <p:spPr>
              <a:xfrm>
                <a:off x="3481102" y="3201547"/>
                <a:ext cx="864000" cy="648000"/>
              </a:xfrm>
              <a:prstGeom prst="hexagon">
                <a:avLst/>
              </a:prstGeom>
              <a:no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
          <p:nvSpPr>
            <p:cNvPr id="56" name="六边形 55"/>
            <p:cNvSpPr/>
            <p:nvPr/>
          </p:nvSpPr>
          <p:spPr>
            <a:xfrm>
              <a:off x="3367714" y="3692968"/>
              <a:ext cx="864000" cy="612000"/>
            </a:xfrm>
            <a:prstGeom prst="hexagon">
              <a:avLst/>
            </a:prstGeom>
            <a:solidFill>
              <a:srgbClr val="1DD1E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精准</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医疗</a:t>
              </a:r>
            </a:p>
          </p:txBody>
        </p:sp>
        <p:sp>
          <p:nvSpPr>
            <p:cNvPr id="57" name="六边形 56"/>
            <p:cNvSpPr/>
            <p:nvPr/>
          </p:nvSpPr>
          <p:spPr>
            <a:xfrm>
              <a:off x="4935377" y="3685357"/>
              <a:ext cx="864000" cy="612000"/>
            </a:xfrm>
            <a:prstGeom prst="hexagon">
              <a:avLst/>
            </a:prstGeom>
            <a:solidFill>
              <a:srgbClr val="1DD1E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健康</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管理</a:t>
              </a:r>
            </a:p>
          </p:txBody>
        </p:sp>
        <p:sp>
          <p:nvSpPr>
            <p:cNvPr id="58" name="六边形 57"/>
            <p:cNvSpPr/>
            <p:nvPr/>
          </p:nvSpPr>
          <p:spPr>
            <a:xfrm>
              <a:off x="5723719" y="3369537"/>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医院</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管理</a:t>
              </a:r>
            </a:p>
          </p:txBody>
        </p:sp>
        <p:sp>
          <p:nvSpPr>
            <p:cNvPr id="59" name="六边形 58"/>
            <p:cNvSpPr/>
            <p:nvPr/>
          </p:nvSpPr>
          <p:spPr>
            <a:xfrm>
              <a:off x="6505014" y="3692968"/>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医养</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结合</a:t>
              </a:r>
            </a:p>
          </p:txBody>
        </p:sp>
        <p:sp>
          <p:nvSpPr>
            <p:cNvPr id="60" name="六边形 59"/>
            <p:cNvSpPr/>
            <p:nvPr/>
          </p:nvSpPr>
          <p:spPr>
            <a:xfrm>
              <a:off x="6492890" y="3019657"/>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数字</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医院</a:t>
              </a:r>
            </a:p>
          </p:txBody>
        </p:sp>
        <p:sp>
          <p:nvSpPr>
            <p:cNvPr id="61" name="六边形 60"/>
            <p:cNvSpPr/>
            <p:nvPr/>
          </p:nvSpPr>
          <p:spPr>
            <a:xfrm>
              <a:off x="7273060" y="3345575"/>
              <a:ext cx="864000" cy="612000"/>
            </a:xfrm>
            <a:prstGeom prst="hexagon">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医学</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推广</a:t>
              </a:r>
            </a:p>
          </p:txBody>
        </p:sp>
        <p:sp>
          <p:nvSpPr>
            <p:cNvPr id="68" name="椭圆 67"/>
            <p:cNvSpPr/>
            <p:nvPr/>
          </p:nvSpPr>
          <p:spPr>
            <a:xfrm>
              <a:off x="4748754" y="3132307"/>
              <a:ext cx="108000" cy="10800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zh-CN" altLang="en-US" dirty="0">
                <a:solidFill>
                  <a:schemeClr val="bg1"/>
                </a:solidFill>
              </a:endParaRPr>
            </a:p>
          </p:txBody>
        </p:sp>
        <p:sp>
          <p:nvSpPr>
            <p:cNvPr id="73" name="矩形 72"/>
            <p:cNvSpPr/>
            <p:nvPr/>
          </p:nvSpPr>
          <p:spPr>
            <a:xfrm>
              <a:off x="2488870" y="2742338"/>
              <a:ext cx="1123307" cy="64800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000" b="1" dirty="0">
                  <a:solidFill>
                    <a:srgbClr val="1D2088"/>
                  </a:solidFill>
                  <a:latin typeface="微软雅黑" panose="020B0503020204020204" pitchFamily="34" charset="-122"/>
                  <a:ea typeface="微软雅黑" panose="020B0503020204020204" pitchFamily="34" charset="-122"/>
                </a:rPr>
                <a:t>前沿数字</a:t>
              </a:r>
              <a:endParaRPr lang="en-US" altLang="zh-CN" sz="1000" b="1" dirty="0">
                <a:solidFill>
                  <a:srgbClr val="1D2088"/>
                </a:solidFill>
                <a:latin typeface="微软雅黑" panose="020B0503020204020204" pitchFamily="34" charset="-122"/>
                <a:ea typeface="微软雅黑" panose="020B0503020204020204" pitchFamily="34" charset="-122"/>
              </a:endParaRPr>
            </a:p>
            <a:p>
              <a:pPr algn="ctr"/>
              <a:r>
                <a:rPr lang="zh-CN" altLang="en-US" sz="1000" b="1" dirty="0">
                  <a:solidFill>
                    <a:srgbClr val="1D2088"/>
                  </a:solidFill>
                  <a:latin typeface="微软雅黑" panose="020B0503020204020204" pitchFamily="34" charset="-122"/>
                  <a:ea typeface="微软雅黑" panose="020B0503020204020204" pitchFamily="34" charset="-122"/>
                </a:rPr>
                <a:t>技术应用</a:t>
              </a:r>
            </a:p>
          </p:txBody>
        </p:sp>
        <p:sp>
          <p:nvSpPr>
            <p:cNvPr id="74" name="矩形 73"/>
            <p:cNvSpPr/>
            <p:nvPr/>
          </p:nvSpPr>
          <p:spPr>
            <a:xfrm>
              <a:off x="5671768" y="2767167"/>
              <a:ext cx="986606" cy="64800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000" b="1" dirty="0">
                  <a:solidFill>
                    <a:srgbClr val="1D2088"/>
                  </a:solidFill>
                  <a:latin typeface="微软雅黑" panose="020B0503020204020204" pitchFamily="34" charset="-122"/>
                  <a:ea typeface="微软雅黑" panose="020B0503020204020204" pitchFamily="34" charset="-122"/>
                </a:rPr>
                <a:t>医疗健康</a:t>
              </a:r>
              <a:endParaRPr lang="en-US" altLang="zh-CN" sz="1000" b="1" dirty="0">
                <a:solidFill>
                  <a:srgbClr val="1D2088"/>
                </a:solidFill>
                <a:latin typeface="微软雅黑" panose="020B0503020204020204" pitchFamily="34" charset="-122"/>
                <a:ea typeface="微软雅黑" panose="020B0503020204020204" pitchFamily="34" charset="-122"/>
              </a:endParaRPr>
            </a:p>
            <a:p>
              <a:pPr algn="ctr"/>
              <a:r>
                <a:rPr lang="zh-CN" altLang="en-US" sz="1000" b="1" dirty="0">
                  <a:solidFill>
                    <a:srgbClr val="1D2088"/>
                  </a:solidFill>
                  <a:latin typeface="微软雅黑" panose="020B0503020204020204" pitchFamily="34" charset="-122"/>
                  <a:ea typeface="微软雅黑" panose="020B0503020204020204" pitchFamily="34" charset="-122"/>
                </a:rPr>
                <a:t>体系建设</a:t>
              </a:r>
            </a:p>
          </p:txBody>
        </p:sp>
        <p:sp>
          <p:nvSpPr>
            <p:cNvPr id="75" name="六边形 74"/>
            <p:cNvSpPr/>
            <p:nvPr/>
          </p:nvSpPr>
          <p:spPr>
            <a:xfrm>
              <a:off x="4173199" y="2707983"/>
              <a:ext cx="801279" cy="587733"/>
            </a:xfrm>
            <a:prstGeom prst="hexagon">
              <a:avLst/>
            </a:prstGeom>
            <a:solidFill>
              <a:srgbClr val="1DD1E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规划</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咨询</a:t>
              </a:r>
            </a:p>
          </p:txBody>
        </p:sp>
        <p:sp>
          <p:nvSpPr>
            <p:cNvPr id="76" name="六边形 75"/>
            <p:cNvSpPr/>
            <p:nvPr/>
          </p:nvSpPr>
          <p:spPr>
            <a:xfrm>
              <a:off x="4183737" y="4025005"/>
              <a:ext cx="790741" cy="588172"/>
            </a:xfrm>
            <a:prstGeom prst="hexagon">
              <a:avLst/>
            </a:prstGeom>
            <a:solidFill>
              <a:srgbClr val="1DD1E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投资</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ctr"/>
              <a:r>
                <a:rPr lang="zh-CN" altLang="en-US" sz="1100" b="1" dirty="0">
                  <a:solidFill>
                    <a:schemeClr val="bg1"/>
                  </a:solidFill>
                  <a:latin typeface="微软雅黑" panose="020B0503020204020204" pitchFamily="34" charset="-122"/>
                  <a:ea typeface="微软雅黑" panose="020B0503020204020204" pitchFamily="34" charset="-122"/>
                </a:rPr>
                <a:t>孵化</a:t>
              </a:r>
            </a:p>
          </p:txBody>
        </p:sp>
      </p:grpSp>
      <p:sp>
        <p:nvSpPr>
          <p:cNvPr id="30" name="矩形 29"/>
          <p:cNvSpPr/>
          <p:nvPr/>
        </p:nvSpPr>
        <p:spPr>
          <a:xfrm>
            <a:off x="4591050" y="786247"/>
            <a:ext cx="4552950" cy="1837776"/>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矩形 41"/>
          <p:cNvSpPr/>
          <p:nvPr/>
        </p:nvSpPr>
        <p:spPr>
          <a:xfrm>
            <a:off x="4754765" y="966471"/>
            <a:ext cx="4250324" cy="1477328"/>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立足</a:t>
            </a:r>
            <a:r>
              <a:rPr lang="zh-TW" altLang="en-US" sz="1200" dirty="0">
                <a:solidFill>
                  <a:schemeClr val="bg1"/>
                </a:solidFill>
                <a:latin typeface="微软雅黑" panose="020B0503020204020204" pitchFamily="34" charset="-122"/>
                <a:ea typeface="微软雅黑" panose="020B0503020204020204" pitchFamily="34" charset="-122"/>
              </a:rPr>
              <a:t>于全球最佳实践与</a:t>
            </a:r>
            <a:r>
              <a:rPr lang="zh-CN" altLang="en-US" sz="1200" dirty="0">
                <a:solidFill>
                  <a:schemeClr val="bg1"/>
                </a:solidFill>
                <a:latin typeface="微软雅黑" panose="020B0503020204020204" pitchFamily="34" charset="-122"/>
                <a:ea typeface="微软雅黑" panose="020B0503020204020204" pitchFamily="34" charset="-122"/>
              </a:rPr>
              <a:t>医疗数字化技术应用前沿，依托在生物信息、大数据、</a:t>
            </a:r>
            <a:r>
              <a:rPr lang="en-US" altLang="zh-CN" sz="1200" dirty="0">
                <a:solidFill>
                  <a:schemeClr val="bg1"/>
                </a:solidFill>
                <a:latin typeface="微软雅黑" panose="020B0503020204020204" pitchFamily="34" charset="-122"/>
                <a:ea typeface="微软雅黑" panose="020B0503020204020204" pitchFamily="34" charset="-122"/>
              </a:rPr>
              <a:t>AI</a:t>
            </a:r>
            <a:r>
              <a:rPr lang="zh-CN" altLang="en-US" sz="1200" dirty="0">
                <a:solidFill>
                  <a:schemeClr val="bg1"/>
                </a:solidFill>
                <a:latin typeface="微软雅黑" panose="020B0503020204020204" pitchFamily="34" charset="-122"/>
                <a:ea typeface="微软雅黑" panose="020B0503020204020204" pitchFamily="34" charset="-122"/>
              </a:rPr>
              <a:t>领域技术沉淀和优势资源，面向医疗大健康行业生态成员提供以数字化医疗为代表的</a:t>
            </a:r>
            <a:r>
              <a:rPr lang="zh-CN" altLang="zh-CN" sz="1200" dirty="0">
                <a:solidFill>
                  <a:schemeClr val="bg1"/>
                </a:solidFill>
                <a:latin typeface="微软雅黑" panose="020B0503020204020204" pitchFamily="34" charset="-122"/>
                <a:ea typeface="微软雅黑" panose="020B0503020204020204" pitchFamily="34" charset="-122"/>
              </a:rPr>
              <a:t>解决方案、实施平台</a:t>
            </a:r>
            <a:r>
              <a:rPr lang="zh-CN" altLang="en-US" sz="1200" dirty="0">
                <a:solidFill>
                  <a:schemeClr val="bg1"/>
                </a:solidFill>
                <a:latin typeface="微软雅黑" panose="020B0503020204020204" pitchFamily="34" charset="-122"/>
                <a:ea typeface="微软雅黑" panose="020B0503020204020204" pitchFamily="34" charset="-122"/>
              </a:rPr>
              <a:t>、管理咨询以及</a:t>
            </a:r>
            <a:r>
              <a:rPr lang="zh-CN" altLang="zh-CN" sz="1200" dirty="0">
                <a:solidFill>
                  <a:schemeClr val="bg1"/>
                </a:solidFill>
                <a:latin typeface="微软雅黑" panose="020B0503020204020204" pitchFamily="34" charset="-122"/>
                <a:ea typeface="微软雅黑" panose="020B0503020204020204" pitchFamily="34" charset="-122"/>
              </a:rPr>
              <a:t>端对端产品</a:t>
            </a:r>
            <a:r>
              <a:rPr lang="zh-CN" altLang="en-US" sz="1200" dirty="0">
                <a:solidFill>
                  <a:schemeClr val="bg1"/>
                </a:solidFill>
                <a:latin typeface="微软雅黑" panose="020B0503020204020204" pitchFamily="34" charset="-122"/>
                <a:ea typeface="微软雅黑" panose="020B0503020204020204" pitchFamily="34" charset="-122"/>
              </a:rPr>
              <a:t>，携手行业伙伴探索创新的业务模式，打造以人为本的卓越医疗健康</a:t>
            </a:r>
            <a:r>
              <a:rPr lang="zh-CN" altLang="en-US" sz="1200" dirty="0" smtClean="0">
                <a:solidFill>
                  <a:schemeClr val="bg1"/>
                </a:solidFill>
                <a:latin typeface="微软雅黑" panose="020B0503020204020204" pitchFamily="34" charset="-122"/>
                <a:ea typeface="微软雅黑" panose="020B0503020204020204" pitchFamily="34" charset="-122"/>
              </a:rPr>
              <a:t>“新生态体系” 。</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517045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1581" r="9611"/>
          <a:stretch/>
        </p:blipFill>
        <p:spPr>
          <a:xfrm>
            <a:off x="4657113" y="0"/>
            <a:ext cx="4541520" cy="5143500"/>
          </a:xfrm>
          <a:prstGeom prst="rect">
            <a:avLst/>
          </a:prstGeom>
        </p:spPr>
      </p:pic>
      <p:pic>
        <p:nvPicPr>
          <p:cNvPr id="7" name="Picture 7" descr="F:\荣之联\荣之联企业简介PPT设计排版\应用文件\图片素材\Nipic_20180988_017842a970a2b8a0\Nipic_20180988_201608221018143510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684" t="3595" r="27276" b="7228"/>
          <a:stretch/>
        </p:blipFill>
        <p:spPr bwMode="auto">
          <a:xfrm>
            <a:off x="0" y="-3"/>
            <a:ext cx="4657113" cy="514350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46825" y="508744"/>
            <a:ext cx="1614546" cy="3154710"/>
          </a:xfrm>
          <a:prstGeom prst="rect">
            <a:avLst/>
          </a:prstGeom>
        </p:spPr>
        <p:txBody>
          <a:bodyPr wrap="none">
            <a:spAutoFit/>
          </a:bodyPr>
          <a:lstStyle/>
          <a:p>
            <a:pPr algn="ctr"/>
            <a:r>
              <a:rPr lang="en-US" altLang="zh-CN" sz="19900" dirty="0" smtClean="0">
                <a:solidFill>
                  <a:schemeClr val="bg1"/>
                </a:solidFill>
                <a:latin typeface="Century Gothic" pitchFamily="34" charset="0"/>
              </a:rPr>
              <a:t>3</a:t>
            </a:r>
            <a:endParaRPr lang="zh-CN" altLang="en-US" sz="19900" dirty="0">
              <a:solidFill>
                <a:schemeClr val="bg1"/>
              </a:solidFill>
              <a:latin typeface="Century Gothic" pitchFamily="34" charset="0"/>
            </a:endParaRPr>
          </a:p>
        </p:txBody>
      </p:sp>
      <p:sp>
        <p:nvSpPr>
          <p:cNvPr id="9" name="文本框 14"/>
          <p:cNvSpPr txBox="1"/>
          <p:nvPr/>
        </p:nvSpPr>
        <p:spPr>
          <a:xfrm>
            <a:off x="1434691" y="3120995"/>
            <a:ext cx="1727200" cy="369332"/>
          </a:xfrm>
          <a:prstGeom prst="rect">
            <a:avLst/>
          </a:prstGeom>
          <a:noFill/>
        </p:spPr>
        <p:txBody>
          <a:bodyPr wrap="square" rtlCol="0">
            <a:spAutoFit/>
          </a:bodyPr>
          <a:lstStyle/>
          <a:p>
            <a:pPr algn="ctr"/>
            <a:r>
              <a:rPr lang="en-US" altLang="zh-CN" spc="-150" dirty="0">
                <a:solidFill>
                  <a:schemeClr val="bg1"/>
                </a:solidFill>
                <a:latin typeface="微软雅黑" panose="020B0503020204020204" pitchFamily="34" charset="-122"/>
                <a:ea typeface="微软雅黑" panose="020B0503020204020204" pitchFamily="34" charset="-122"/>
              </a:rPr>
              <a:t>PART </a:t>
            </a:r>
            <a:r>
              <a:rPr lang="en-US" altLang="zh-CN" spc="-150" dirty="0" smtClean="0">
                <a:solidFill>
                  <a:schemeClr val="bg1"/>
                </a:solidFill>
                <a:latin typeface="微软雅黑" panose="020B0503020204020204" pitchFamily="34" charset="-122"/>
                <a:ea typeface="微软雅黑" panose="020B0503020204020204" pitchFamily="34" charset="-122"/>
              </a:rPr>
              <a:t>THREE</a:t>
            </a:r>
            <a:endParaRPr lang="zh-CN" altLang="en-US" spc="-1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63057" y="3686532"/>
            <a:ext cx="2698176" cy="523220"/>
          </a:xfrm>
          <a:prstGeom prst="rect">
            <a:avLst/>
          </a:prstGeom>
        </p:spPr>
        <p:txBody>
          <a:bodyPr wrap="none">
            <a:spAutoFit/>
          </a:bodyPr>
          <a:lstStyle/>
          <a:p>
            <a:pPr algn="ctr"/>
            <a:r>
              <a:rPr lang="zh-CN" altLang="en-US" sz="2800" b="1" dirty="0">
                <a:solidFill>
                  <a:schemeClr val="bg1"/>
                </a:solidFill>
                <a:latin typeface="微软雅黑" pitchFamily="34" charset="-122"/>
                <a:ea typeface="微软雅黑" pitchFamily="34" charset="-122"/>
                <a:cs typeface="微软雅黑" pitchFamily="34" charset="-122"/>
              </a:rPr>
              <a:t>解决方案和客户</a:t>
            </a:r>
          </a:p>
        </p:txBody>
      </p:sp>
      <p:sp>
        <p:nvSpPr>
          <p:cNvPr id="12" name="矩形 11"/>
          <p:cNvSpPr/>
          <p:nvPr/>
        </p:nvSpPr>
        <p:spPr>
          <a:xfrm>
            <a:off x="4657114" y="0"/>
            <a:ext cx="4541520" cy="5143497"/>
          </a:xfrm>
          <a:prstGeom prst="rect">
            <a:avLst/>
          </a:prstGeom>
          <a:solidFill>
            <a:srgbClr val="0033CC">
              <a:alpha val="3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1892" y="4510080"/>
            <a:ext cx="751824" cy="437945"/>
          </a:xfrm>
          <a:prstGeom prst="rect">
            <a:avLst/>
          </a:prstGeom>
        </p:spPr>
      </p:pic>
    </p:spTree>
    <p:extLst>
      <p:ext uri="{BB962C8B-B14F-4D97-AF65-F5344CB8AC3E}">
        <p14:creationId xmlns:p14="http://schemas.microsoft.com/office/powerpoint/2010/main" val="3518056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多行业定制化解决方案</a:t>
            </a:r>
            <a:endParaRPr lang="zh-CN" altLang="en-US" noProof="1">
              <a:latin typeface="Calibri Light" pitchFamily="34" charset="0"/>
            </a:endParaRPr>
          </a:p>
        </p:txBody>
      </p:sp>
      <p:grpSp>
        <p:nvGrpSpPr>
          <p:cNvPr id="109" name="组合 108"/>
          <p:cNvGrpSpPr/>
          <p:nvPr/>
        </p:nvGrpSpPr>
        <p:grpSpPr>
          <a:xfrm>
            <a:off x="1744663" y="738618"/>
            <a:ext cx="5656155" cy="3898915"/>
            <a:chOff x="1744663" y="676275"/>
            <a:chExt cx="5656155" cy="3898915"/>
          </a:xfrm>
        </p:grpSpPr>
        <p:grpSp>
          <p:nvGrpSpPr>
            <p:cNvPr id="188" name="组合 187"/>
            <p:cNvGrpSpPr/>
            <p:nvPr/>
          </p:nvGrpSpPr>
          <p:grpSpPr>
            <a:xfrm>
              <a:off x="1744663" y="676275"/>
              <a:ext cx="5656155" cy="3898915"/>
              <a:chOff x="2316163" y="815975"/>
              <a:chExt cx="7567613" cy="5216526"/>
            </a:xfrm>
            <a:solidFill>
              <a:srgbClr val="1D2088"/>
            </a:solidFill>
          </p:grpSpPr>
          <p:grpSp>
            <p:nvGrpSpPr>
              <p:cNvPr id="58" name="组合 57"/>
              <p:cNvGrpSpPr/>
              <p:nvPr/>
            </p:nvGrpSpPr>
            <p:grpSpPr>
              <a:xfrm>
                <a:off x="2428875" y="1168400"/>
                <a:ext cx="7337425" cy="4691063"/>
                <a:chOff x="2428875" y="1082675"/>
                <a:chExt cx="7337425" cy="4691063"/>
              </a:xfrm>
              <a:grpFill/>
            </p:grpSpPr>
            <p:sp>
              <p:nvSpPr>
                <p:cNvPr id="59"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Freeform 328"/>
              <p:cNvSpPr>
                <a:spLocks/>
              </p:cNvSpPr>
              <p:nvPr/>
            </p:nvSpPr>
            <p:spPr bwMode="auto">
              <a:xfrm>
                <a:off x="2419349" y="931863"/>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4"/>
              <p:cNvSpPr>
                <a:spLocks/>
              </p:cNvSpPr>
              <p:nvPr/>
            </p:nvSpPr>
            <p:spPr bwMode="auto">
              <a:xfrm>
                <a:off x="7262813" y="3040063"/>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6"/>
              <p:cNvSpPr>
                <a:spLocks/>
              </p:cNvSpPr>
              <p:nvPr/>
            </p:nvSpPr>
            <p:spPr bwMode="auto">
              <a:xfrm>
                <a:off x="4221162"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9"/>
              <p:cNvSpPr>
                <a:spLocks/>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96"/>
              <p:cNvSpPr>
                <a:spLocks/>
              </p:cNvSpPr>
              <p:nvPr/>
            </p:nvSpPr>
            <p:spPr bwMode="auto">
              <a:xfrm>
                <a:off x="5698128" y="4911374"/>
                <a:ext cx="838395" cy="838395"/>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rgbClr val="33CCC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8"/>
              <p:cNvSpPr>
                <a:spLocks/>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0"/>
              <p:cNvSpPr>
                <a:spLocks/>
              </p:cNvSpPr>
              <p:nvPr/>
            </p:nvSpPr>
            <p:spPr bwMode="auto">
              <a:xfrm>
                <a:off x="8931276"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02"/>
              <p:cNvSpPr>
                <a:spLocks/>
              </p:cNvSpPr>
              <p:nvPr/>
            </p:nvSpPr>
            <p:spPr bwMode="auto">
              <a:xfrm>
                <a:off x="2786946" y="2267246"/>
                <a:ext cx="914865" cy="921219"/>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33CC33"/>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4"/>
              <p:cNvSpPr>
                <a:spLocks/>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6"/>
              <p:cNvSpPr>
                <a:spLocks/>
              </p:cNvSpPr>
              <p:nvPr/>
            </p:nvSpPr>
            <p:spPr bwMode="auto">
              <a:xfrm>
                <a:off x="5083175" y="4314824"/>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8"/>
              <p:cNvSpPr>
                <a:spLocks/>
              </p:cNvSpPr>
              <p:nvPr/>
            </p:nvSpPr>
            <p:spPr bwMode="auto">
              <a:xfrm>
                <a:off x="4210050" y="3001963"/>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09"/>
              <p:cNvSpPr>
                <a:spLocks/>
              </p:cNvSpPr>
              <p:nvPr/>
            </p:nvSpPr>
            <p:spPr bwMode="auto">
              <a:xfrm>
                <a:off x="5980113" y="815975"/>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10"/>
              <p:cNvSpPr>
                <a:spLocks/>
              </p:cNvSpPr>
              <p:nvPr/>
            </p:nvSpPr>
            <p:spPr bwMode="auto">
              <a:xfrm>
                <a:off x="7577138" y="1066800"/>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311"/>
              <p:cNvSpPr>
                <a:spLocks/>
              </p:cNvSpPr>
              <p:nvPr/>
            </p:nvSpPr>
            <p:spPr bwMode="auto">
              <a:xfrm>
                <a:off x="8972550" y="1870075"/>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312"/>
              <p:cNvSpPr>
                <a:spLocks/>
              </p:cNvSpPr>
              <p:nvPr/>
            </p:nvSpPr>
            <p:spPr bwMode="auto">
              <a:xfrm>
                <a:off x="9644063" y="3302000"/>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13"/>
              <p:cNvSpPr>
                <a:spLocks/>
              </p:cNvSpPr>
              <p:nvPr/>
            </p:nvSpPr>
            <p:spPr bwMode="auto">
              <a:xfrm>
                <a:off x="5980113" y="5789613"/>
                <a:ext cx="239713" cy="242888"/>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14"/>
              <p:cNvSpPr>
                <a:spLocks/>
              </p:cNvSpPr>
              <p:nvPr/>
            </p:nvSpPr>
            <p:spPr bwMode="auto">
              <a:xfrm>
                <a:off x="2316163" y="3302000"/>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5"/>
              <p:cNvSpPr>
                <a:spLocks/>
              </p:cNvSpPr>
              <p:nvPr/>
            </p:nvSpPr>
            <p:spPr bwMode="auto">
              <a:xfrm>
                <a:off x="4378325" y="1066800"/>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6"/>
              <p:cNvSpPr>
                <a:spLocks/>
              </p:cNvSpPr>
              <p:nvPr/>
            </p:nvSpPr>
            <p:spPr bwMode="auto">
              <a:xfrm>
                <a:off x="2982913" y="1870075"/>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7"/>
              <p:cNvSpPr>
                <a:spLocks/>
              </p:cNvSpPr>
              <p:nvPr/>
            </p:nvSpPr>
            <p:spPr bwMode="auto">
              <a:xfrm>
                <a:off x="7577138" y="5541963"/>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18"/>
              <p:cNvSpPr>
                <a:spLocks/>
              </p:cNvSpPr>
              <p:nvPr/>
            </p:nvSpPr>
            <p:spPr bwMode="auto">
              <a:xfrm>
                <a:off x="8972550" y="4735513"/>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19"/>
              <p:cNvSpPr>
                <a:spLocks/>
              </p:cNvSpPr>
              <p:nvPr/>
            </p:nvSpPr>
            <p:spPr bwMode="auto">
              <a:xfrm>
                <a:off x="4378325" y="5541963"/>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20"/>
              <p:cNvSpPr>
                <a:spLocks/>
              </p:cNvSpPr>
              <p:nvPr/>
            </p:nvSpPr>
            <p:spPr bwMode="auto">
              <a:xfrm>
                <a:off x="2982913" y="4735513"/>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21"/>
              <p:cNvSpPr>
                <a:spLocks/>
              </p:cNvSpPr>
              <p:nvPr/>
            </p:nvSpPr>
            <p:spPr bwMode="auto">
              <a:xfrm>
                <a:off x="7262813" y="2747963"/>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22"/>
              <p:cNvSpPr>
                <a:spLocks/>
              </p:cNvSpPr>
              <p:nvPr/>
            </p:nvSpPr>
            <p:spPr bwMode="auto">
              <a:xfrm>
                <a:off x="6054725" y="4570413"/>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23"/>
              <p:cNvSpPr>
                <a:spLocks/>
              </p:cNvSpPr>
              <p:nvPr/>
            </p:nvSpPr>
            <p:spPr bwMode="auto">
              <a:xfrm>
                <a:off x="3387725" y="3246438"/>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283"/>
              <p:cNvSpPr>
                <a:spLocks noChangeArrowheads="1"/>
              </p:cNvSpPr>
              <p:nvPr/>
            </p:nvSpPr>
            <p:spPr bwMode="auto">
              <a:xfrm>
                <a:off x="4152901" y="1396999"/>
                <a:ext cx="1192213" cy="1189038"/>
              </a:xfrm>
              <a:prstGeom prst="ellipse">
                <a:avLst/>
              </a:prstGeom>
              <a:solidFill>
                <a:srgbClr val="1DD1EF"/>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172" name="组合 171"/>
              <p:cNvGrpSpPr/>
              <p:nvPr/>
            </p:nvGrpSpPr>
            <p:grpSpPr>
              <a:xfrm>
                <a:off x="7896226" y="1873250"/>
                <a:ext cx="1035050" cy="1039813"/>
                <a:chOff x="7896226" y="1873250"/>
                <a:chExt cx="1035050" cy="1039813"/>
              </a:xfrm>
              <a:grpFill/>
            </p:grpSpPr>
            <p:sp>
              <p:nvSpPr>
                <p:cNvPr id="177" name="Freeform 560"/>
                <p:cNvSpPr>
                  <a:spLocks/>
                </p:cNvSpPr>
                <p:nvPr/>
              </p:nvSpPr>
              <p:spPr bwMode="auto">
                <a:xfrm>
                  <a:off x="8541805" y="2183417"/>
                  <a:ext cx="134767" cy="143904"/>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224"/>
                <p:cNvSpPr>
                  <a:spLocks noChangeArrowheads="1"/>
                </p:cNvSpPr>
                <p:nvPr/>
              </p:nvSpPr>
              <p:spPr bwMode="auto">
                <a:xfrm>
                  <a:off x="7896226" y="1873250"/>
                  <a:ext cx="1035050" cy="1039813"/>
                </a:xfrm>
                <a:prstGeom prst="ellipse">
                  <a:avLst/>
                </a:prstGeom>
                <a:solidFill>
                  <a:srgbClr val="FF3399"/>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0" name="Oval 270"/>
              <p:cNvSpPr>
                <a:spLocks noChangeArrowheads="1"/>
              </p:cNvSpPr>
              <p:nvPr/>
            </p:nvSpPr>
            <p:spPr bwMode="auto">
              <a:xfrm>
                <a:off x="3208338" y="3568700"/>
                <a:ext cx="1031875" cy="1031875"/>
              </a:xfrm>
              <a:prstGeom prst="ellipse">
                <a:avLst/>
              </a:prstGeom>
              <a:solidFill>
                <a:srgbClr val="FF6600"/>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83" name="Oval 271"/>
              <p:cNvSpPr>
                <a:spLocks noChangeArrowheads="1"/>
              </p:cNvSpPr>
              <p:nvPr/>
            </p:nvSpPr>
            <p:spPr bwMode="auto">
              <a:xfrm>
                <a:off x="7003756" y="4098749"/>
                <a:ext cx="1189038" cy="118903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272"/>
              <p:cNvSpPr>
                <a:spLocks noChangeArrowheads="1"/>
              </p:cNvSpPr>
              <p:nvPr/>
            </p:nvSpPr>
            <p:spPr bwMode="auto">
              <a:xfrm>
                <a:off x="5351462" y="2682875"/>
                <a:ext cx="1500189" cy="1503364"/>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zh-CN" altLang="en-US"/>
              </a:p>
            </p:txBody>
          </p:sp>
        </p:grpSp>
        <p:pic>
          <p:nvPicPr>
            <p:cNvPr id="189" name="图片 1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2508" y="2354272"/>
              <a:ext cx="923795" cy="538120"/>
            </a:xfrm>
            <a:prstGeom prst="rect">
              <a:avLst/>
            </a:prstGeom>
          </p:spPr>
        </p:pic>
        <p:sp>
          <p:nvSpPr>
            <p:cNvPr id="190" name="TextBox 189"/>
            <p:cNvSpPr txBox="1"/>
            <p:nvPr/>
          </p:nvSpPr>
          <p:spPr>
            <a:xfrm>
              <a:off x="3225800" y="1346200"/>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电信</a:t>
              </a:r>
              <a:endParaRPr lang="zh-CN" altLang="en-US" b="1" dirty="0">
                <a:solidFill>
                  <a:schemeClr val="bg1"/>
                </a:solidFill>
                <a:latin typeface="微软雅黑" pitchFamily="34" charset="-122"/>
                <a:ea typeface="微软雅黑" pitchFamily="34" charset="-122"/>
              </a:endParaRPr>
            </a:p>
          </p:txBody>
        </p:sp>
        <p:sp>
          <p:nvSpPr>
            <p:cNvPr id="191" name="TextBox 190"/>
            <p:cNvSpPr txBox="1"/>
            <p:nvPr/>
          </p:nvSpPr>
          <p:spPr>
            <a:xfrm>
              <a:off x="2463800" y="2895600"/>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金融</a:t>
              </a:r>
              <a:endParaRPr lang="zh-CN" altLang="en-US" b="1" dirty="0">
                <a:solidFill>
                  <a:schemeClr val="bg1"/>
                </a:solidFill>
                <a:latin typeface="微软雅黑" pitchFamily="34" charset="-122"/>
                <a:ea typeface="微软雅黑" pitchFamily="34" charset="-122"/>
              </a:endParaRPr>
            </a:p>
          </p:txBody>
        </p:sp>
        <p:sp>
          <p:nvSpPr>
            <p:cNvPr id="192" name="TextBox 191"/>
            <p:cNvSpPr txBox="1"/>
            <p:nvPr/>
          </p:nvSpPr>
          <p:spPr>
            <a:xfrm>
              <a:off x="2108200" y="1917700"/>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能源</a:t>
              </a:r>
              <a:endParaRPr lang="zh-CN" altLang="en-US" b="1" dirty="0">
                <a:solidFill>
                  <a:schemeClr val="bg1"/>
                </a:solidFill>
                <a:latin typeface="微软雅黑" pitchFamily="34" charset="-122"/>
                <a:ea typeface="微软雅黑" pitchFamily="34" charset="-122"/>
              </a:endParaRPr>
            </a:p>
          </p:txBody>
        </p:sp>
        <p:sp>
          <p:nvSpPr>
            <p:cNvPr id="194" name="TextBox 193"/>
            <p:cNvSpPr txBox="1"/>
            <p:nvPr/>
          </p:nvSpPr>
          <p:spPr>
            <a:xfrm>
              <a:off x="5384800" y="3365500"/>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政府</a:t>
              </a:r>
              <a:endParaRPr lang="zh-CN" altLang="en-US" b="1" dirty="0">
                <a:solidFill>
                  <a:schemeClr val="bg1"/>
                </a:solidFill>
                <a:latin typeface="微软雅黑" pitchFamily="34" charset="-122"/>
                <a:ea typeface="微软雅黑" pitchFamily="34" charset="-122"/>
              </a:endParaRPr>
            </a:p>
          </p:txBody>
        </p:sp>
        <p:sp>
          <p:nvSpPr>
            <p:cNvPr id="195" name="TextBox 194"/>
            <p:cNvSpPr txBox="1"/>
            <p:nvPr/>
          </p:nvSpPr>
          <p:spPr>
            <a:xfrm>
              <a:off x="4267200" y="3858553"/>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生物</a:t>
              </a:r>
              <a:endParaRPr lang="zh-CN" altLang="en-US" b="1" dirty="0">
                <a:solidFill>
                  <a:schemeClr val="bg1"/>
                </a:solidFill>
                <a:latin typeface="微软雅黑" pitchFamily="34" charset="-122"/>
                <a:ea typeface="微软雅黑" pitchFamily="34" charset="-122"/>
              </a:endParaRPr>
            </a:p>
          </p:txBody>
        </p:sp>
        <p:pic>
          <p:nvPicPr>
            <p:cNvPr id="197" name="图片 196" descr="1.png"/>
            <p:cNvPicPr>
              <a:picLocks noChangeAspect="1"/>
            </p:cNvPicPr>
            <p:nvPr/>
          </p:nvPicPr>
          <p:blipFill>
            <a:blip r:embed="rId3"/>
            <a:stretch>
              <a:fillRect/>
            </a:stretch>
          </p:blipFill>
          <p:spPr>
            <a:xfrm>
              <a:off x="5438666" y="2394478"/>
              <a:ext cx="402491" cy="429686"/>
            </a:xfrm>
            <a:prstGeom prst="rect">
              <a:avLst/>
            </a:prstGeom>
          </p:spPr>
        </p:pic>
        <p:pic>
          <p:nvPicPr>
            <p:cNvPr id="198" name="图片 197" descr="2.png"/>
            <p:cNvPicPr>
              <a:picLocks noChangeAspect="1"/>
            </p:cNvPicPr>
            <p:nvPr/>
          </p:nvPicPr>
          <p:blipFill>
            <a:blip r:embed="rId4"/>
            <a:stretch>
              <a:fillRect/>
            </a:stretch>
          </p:blipFill>
          <p:spPr>
            <a:xfrm>
              <a:off x="3199407" y="2356378"/>
              <a:ext cx="461570" cy="396348"/>
            </a:xfrm>
            <a:prstGeom prst="rect">
              <a:avLst/>
            </a:prstGeom>
          </p:spPr>
        </p:pic>
        <p:pic>
          <p:nvPicPr>
            <p:cNvPr id="199" name="图片 198" descr="3.png"/>
            <p:cNvPicPr>
              <a:picLocks noChangeAspect="1"/>
            </p:cNvPicPr>
            <p:nvPr/>
          </p:nvPicPr>
          <p:blipFill>
            <a:blip r:embed="rId5"/>
            <a:stretch>
              <a:fillRect/>
            </a:stretch>
          </p:blipFill>
          <p:spPr>
            <a:xfrm>
              <a:off x="6693943" y="2140478"/>
              <a:ext cx="463711" cy="339196"/>
            </a:xfrm>
            <a:prstGeom prst="rect">
              <a:avLst/>
            </a:prstGeom>
          </p:spPr>
        </p:pic>
        <p:pic>
          <p:nvPicPr>
            <p:cNvPr id="200" name="图片 199" descr="4.png"/>
            <p:cNvPicPr>
              <a:picLocks noChangeAspect="1"/>
            </p:cNvPicPr>
            <p:nvPr/>
          </p:nvPicPr>
          <p:blipFill>
            <a:blip r:embed="rId6"/>
            <a:stretch>
              <a:fillRect/>
            </a:stretch>
          </p:blipFill>
          <p:spPr>
            <a:xfrm>
              <a:off x="4442989" y="921278"/>
              <a:ext cx="452863" cy="425906"/>
            </a:xfrm>
            <a:prstGeom prst="rect">
              <a:avLst/>
            </a:prstGeom>
          </p:spPr>
        </p:pic>
        <p:pic>
          <p:nvPicPr>
            <p:cNvPr id="201" name="图片 200" descr="5.png"/>
            <p:cNvPicPr>
              <a:picLocks noChangeAspect="1"/>
            </p:cNvPicPr>
            <p:nvPr/>
          </p:nvPicPr>
          <p:blipFill>
            <a:blip r:embed="rId7"/>
            <a:stretch>
              <a:fillRect/>
            </a:stretch>
          </p:blipFill>
          <p:spPr>
            <a:xfrm>
              <a:off x="3181121" y="3677178"/>
              <a:ext cx="474885" cy="382815"/>
            </a:xfrm>
            <a:prstGeom prst="rect">
              <a:avLst/>
            </a:prstGeom>
          </p:spPr>
        </p:pic>
        <p:pic>
          <p:nvPicPr>
            <p:cNvPr id="202" name="图片 201" descr="6.png"/>
            <p:cNvPicPr>
              <a:picLocks noChangeAspect="1"/>
            </p:cNvPicPr>
            <p:nvPr/>
          </p:nvPicPr>
          <p:blipFill>
            <a:blip r:embed="rId8"/>
            <a:stretch>
              <a:fillRect/>
            </a:stretch>
          </p:blipFill>
          <p:spPr>
            <a:xfrm>
              <a:off x="3852185" y="3334278"/>
              <a:ext cx="421294" cy="405880"/>
            </a:xfrm>
            <a:prstGeom prst="rect">
              <a:avLst/>
            </a:prstGeom>
          </p:spPr>
        </p:pic>
        <p:pic>
          <p:nvPicPr>
            <p:cNvPr id="203" name="图片 202" descr="7.png"/>
            <p:cNvPicPr>
              <a:picLocks noChangeAspect="1"/>
            </p:cNvPicPr>
            <p:nvPr/>
          </p:nvPicPr>
          <p:blipFill>
            <a:blip r:embed="rId9"/>
            <a:stretch>
              <a:fillRect/>
            </a:stretch>
          </p:blipFill>
          <p:spPr>
            <a:xfrm>
              <a:off x="6297189" y="2737378"/>
              <a:ext cx="423124" cy="397938"/>
            </a:xfrm>
            <a:prstGeom prst="rect">
              <a:avLst/>
            </a:prstGeom>
          </p:spPr>
        </p:pic>
        <p:pic>
          <p:nvPicPr>
            <p:cNvPr id="204" name="图片 203" descr="8.png"/>
            <p:cNvPicPr>
              <a:picLocks noChangeAspect="1"/>
            </p:cNvPicPr>
            <p:nvPr/>
          </p:nvPicPr>
          <p:blipFill>
            <a:blip r:embed="rId10"/>
            <a:stretch>
              <a:fillRect/>
            </a:stretch>
          </p:blipFill>
          <p:spPr>
            <a:xfrm>
              <a:off x="5059702" y="1480077"/>
              <a:ext cx="415592" cy="364797"/>
            </a:xfrm>
            <a:prstGeom prst="rect">
              <a:avLst/>
            </a:prstGeom>
          </p:spPr>
        </p:pic>
        <p:sp>
          <p:nvSpPr>
            <p:cNvPr id="193" name="TextBox 192"/>
            <p:cNvSpPr txBox="1"/>
            <p:nvPr/>
          </p:nvSpPr>
          <p:spPr>
            <a:xfrm>
              <a:off x="5878946" y="1663700"/>
              <a:ext cx="877163"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制造业</a:t>
              </a:r>
              <a:endParaRPr lang="zh-CN" altLang="en-US"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28043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1.sinaimg.cn/mw690/004lDxWVgy6Jwdrtoti20&amp;690"/>
          <p:cNvPicPr>
            <a:picLocks noChangeAspect="1" noChangeArrowheads="1"/>
          </p:cNvPicPr>
          <p:nvPr/>
        </p:nvPicPr>
        <p:blipFill rotWithShape="1">
          <a:blip r:embed="rId2">
            <a:extLst>
              <a:ext uri="{28A0092B-C50C-407E-A947-70E740481C1C}">
                <a14:useLocalDpi xmlns:a14="http://schemas.microsoft.com/office/drawing/2010/main" val="0"/>
              </a:ext>
            </a:extLst>
          </a:blip>
          <a:srcRect l="7886" r="43590"/>
          <a:stretch/>
        </p:blipFill>
        <p:spPr bwMode="auto">
          <a:xfrm>
            <a:off x="4839277" y="0"/>
            <a:ext cx="43053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5"/>
          <p:cNvSpPr>
            <a:spLocks noGrp="1"/>
          </p:cNvSpPr>
          <p:nvPr>
            <p:ph type="ctrTitle"/>
          </p:nvPr>
        </p:nvSpPr>
        <p:spPr>
          <a:xfrm>
            <a:off x="473554" y="191659"/>
            <a:ext cx="8385884" cy="440183"/>
          </a:xfrm>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中海油</a:t>
            </a:r>
            <a:endParaRPr lang="zh-CN" altLang="en-US" noProof="1">
              <a:latin typeface="Calibri Light" pitchFamily="34" charset="0"/>
            </a:endParaRPr>
          </a:p>
        </p:txBody>
      </p:sp>
      <p:sp>
        <p:nvSpPr>
          <p:cNvPr id="8" name="矩形 7"/>
          <p:cNvSpPr/>
          <p:nvPr/>
        </p:nvSpPr>
        <p:spPr>
          <a:xfrm>
            <a:off x="4838700" y="3906982"/>
            <a:ext cx="4305300" cy="1236518"/>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4918365" y="3965578"/>
            <a:ext cx="4174548" cy="1350370"/>
          </a:xfrm>
          <a:prstGeom prst="rect">
            <a:avLst/>
          </a:prstGeom>
        </p:spPr>
        <p:txBody>
          <a:bodyPr wrap="square">
            <a:spAutoFit/>
          </a:bodyPr>
          <a:lstStyle/>
          <a:p>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为</a:t>
            </a:r>
            <a:r>
              <a:rPr lang="zh-CN" altLang="zh-CN" sz="1000" dirty="0">
                <a:solidFill>
                  <a:schemeClr val="bg1"/>
                </a:solidFill>
                <a:latin typeface="微软雅黑" panose="020B0503020204020204" pitchFamily="34" charset="-122"/>
                <a:ea typeface="微软雅黑" panose="020B0503020204020204" pitchFamily="34" charset="-122"/>
              </a:rPr>
              <a:t>客户提供快捷、有效的维保技术服务。帮助中海油公司有效提高相关设备的运维能力。以客户为中心，保证中海油公司维保合同内设备的日常维护技术支持，保证中海油公司关于设备的技术性问题得到及时、有效的解答。</a:t>
            </a:r>
          </a:p>
          <a:p>
            <a:pPr>
              <a:lnSpc>
                <a:spcPct val="110000"/>
              </a:lnSpc>
              <a:spcBef>
                <a:spcPts val="600"/>
              </a:spcBef>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49824" y="849335"/>
            <a:ext cx="4256812" cy="4470968"/>
          </a:xfrm>
          <a:prstGeom prst="rect">
            <a:avLst/>
          </a:prstGeom>
        </p:spPr>
        <p:txBody>
          <a:bodyPr wrap="square">
            <a:spAutoFit/>
          </a:bodyPr>
          <a:lstStyle/>
          <a:p>
            <a:pPr>
              <a:lnSpc>
                <a:spcPts val="1400"/>
              </a:lnSpc>
            </a:pPr>
            <a:r>
              <a:rPr lang="zh-CN" altLang="en-US" sz="1400" b="1" noProof="1" smtClean="0">
                <a:solidFill>
                  <a:srgbClr val="1D2088"/>
                </a:solidFill>
                <a:latin typeface="微软雅黑" panose="020B0503020204020204" pitchFamily="34" charset="-122"/>
                <a:ea typeface="微软雅黑" panose="020B0503020204020204" pitchFamily="34" charset="-122"/>
              </a:rPr>
              <a:t>项目背景</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nSpc>
                <a:spcPts val="1400"/>
              </a:lnSpc>
            </a:pPr>
            <a:endParaRPr lang="en-US" altLang="zh-CN" sz="1000"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中国海洋石油总公司</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现网</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中网络</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设备过保，需要购买硬件质保服务，同时需要购买总公司数据中心及广域网技术支持及现场运维服务来保障网络健康稳定运行。</a:t>
            </a:r>
          </a:p>
          <a:p>
            <a:pPr>
              <a:lnSpc>
                <a:spcPts val="1400"/>
              </a:lnSpc>
            </a:pPr>
            <a:endParaRPr lang="en-US" altLang="zh-CN" sz="1050"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endParaRPr lang="en-US" altLang="zh-CN" sz="1100" b="1"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en-US" sz="1400" b="1" noProof="1" smtClean="0">
                <a:solidFill>
                  <a:srgbClr val="1D2088"/>
                </a:solidFill>
                <a:latin typeface="微软雅黑" panose="020B0503020204020204" pitchFamily="34" charset="-122"/>
                <a:ea typeface="微软雅黑" panose="020B0503020204020204" pitchFamily="34" charset="-122"/>
              </a:rPr>
              <a:t>荣之联提供整套规范的技术支持服务运作体系流程</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nSpc>
                <a:spcPts val="1400"/>
              </a:lnSpc>
            </a:pPr>
            <a:endParaRPr lang="en-US" altLang="zh-CN" sz="1000" noProof="1"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1000" noProof="1" smtClean="0">
                <a:solidFill>
                  <a:schemeClr val="tx1">
                    <a:lumMod val="50000"/>
                  </a:schemeClr>
                </a:solidFill>
                <a:latin typeface="微软雅黑" panose="020B0503020204020204" pitchFamily="34" charset="-122"/>
                <a:ea typeface="微软雅黑" panose="020B0503020204020204" pitchFamily="34" charset="-122"/>
              </a:rPr>
              <a:t>系统升级扩容是在保证生产系统不停顿的情况下进行的，使用了数据泵快速数据迁移、最新的</a:t>
            </a:r>
            <a:r>
              <a:rPr lang="en-US" altLang="zh-CN" sz="1000" noProof="1" smtClean="0">
                <a:solidFill>
                  <a:schemeClr val="tx1">
                    <a:lumMod val="50000"/>
                  </a:schemeClr>
                </a:solidFill>
                <a:latin typeface="微软雅黑" panose="020B0503020204020204" pitchFamily="34" charset="-122"/>
                <a:ea typeface="微软雅黑" panose="020B0503020204020204" pitchFamily="34" charset="-122"/>
              </a:rPr>
              <a:t>HDLM</a:t>
            </a:r>
            <a:r>
              <a:rPr lang="zh-CN" altLang="en-US" sz="1000" noProof="1" smtClean="0">
                <a:solidFill>
                  <a:schemeClr val="tx1">
                    <a:lumMod val="50000"/>
                  </a:schemeClr>
                </a:solidFill>
                <a:latin typeface="微软雅黑" panose="020B0503020204020204" pitchFamily="34" charset="-122"/>
                <a:ea typeface="微软雅黑" panose="020B0503020204020204" pitchFamily="34" charset="-122"/>
              </a:rPr>
              <a:t>动态路径管理、多路硬件冗余等许多先进技术，和油田数据管理人员一起成功地将目前的生产数据无缝迁移到新的数据库系统架构上，使新的数据系统具有更高的安全性、可用性和技术领先性。</a:t>
            </a:r>
            <a:endParaRPr lang="en-US" altLang="zh-CN" sz="1000"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en-US" sz="1000" noProof="1" smtClean="0">
                <a:solidFill>
                  <a:schemeClr val="tx1">
                    <a:lumMod val="50000"/>
                  </a:schemeClr>
                </a:solidFill>
                <a:latin typeface="微软雅黑" panose="020B0503020204020204" pitchFamily="34" charset="-122"/>
                <a:ea typeface="微软雅黑" panose="020B0503020204020204" pitchFamily="34" charset="-122"/>
              </a:rPr>
              <a:t> </a:t>
            </a:r>
          </a:p>
          <a:p>
            <a:pPr>
              <a:lnSpc>
                <a:spcPts val="14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指定</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专职本地客户服务经理以及稳定的技术服务队伍，提供故障诊断、技术咨询等全方位的技术支持服务。同时，我公司建立相应的用户档案库（含设备以及服务），便于及时获得系统运行报告、用户随访意见反馈、常见故障及处理方案等重要技术资料</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为</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用户</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提供多种技术支持方式，并对用户所提交问题指派专职服务队伍进行解答并提供相关建议，对未能彻底解决的问题应进行跟踪、反馈并及时处理。</a:t>
            </a:r>
          </a:p>
          <a:p>
            <a:pPr>
              <a:lnSpc>
                <a:spcPct val="120000"/>
              </a:lnSpc>
            </a:pPr>
            <a:endParaRPr lang="en-US" altLang="zh-CN" sz="1000"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endParaRPr lang="en-US" altLang="zh-CN" sz="1000" noProof="1">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100" b="1" noProof="1">
                <a:solidFill>
                  <a:schemeClr val="tx1">
                    <a:lumMod val="50000"/>
                  </a:schemeClr>
                </a:solidFill>
                <a:latin typeface="微软雅黑" panose="020B0503020204020204" pitchFamily="34" charset="-122"/>
                <a:ea typeface="微软雅黑" panose="020B0503020204020204" pitchFamily="34" charset="-122"/>
              </a:rPr>
              <a:t>	</a:t>
            </a:r>
          </a:p>
          <a:p>
            <a:endParaRPr lang="zh-CN" altLang="en-US" sz="1400" b="1" noProof="1">
              <a:solidFill>
                <a:srgbClr val="FF66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05901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585" b="16307"/>
          <a:stretch/>
        </p:blipFill>
        <p:spPr>
          <a:xfrm>
            <a:off x="4843721" y="-1213"/>
            <a:ext cx="4300279" cy="5151430"/>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太平洋保险</a:t>
            </a:r>
            <a:endParaRPr lang="zh-CN" altLang="en-US" noProof="1">
              <a:latin typeface="Calibri Light" pitchFamily="34" charset="0"/>
            </a:endParaRPr>
          </a:p>
        </p:txBody>
      </p:sp>
      <p:sp>
        <p:nvSpPr>
          <p:cNvPr id="8" name="矩形 7"/>
          <p:cNvSpPr/>
          <p:nvPr/>
        </p:nvSpPr>
        <p:spPr>
          <a:xfrm>
            <a:off x="4838700" y="4051300"/>
            <a:ext cx="4305300" cy="1092200"/>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4919230" y="4097195"/>
            <a:ext cx="4072369" cy="1124154"/>
          </a:xfrm>
          <a:prstGeom prst="rect">
            <a:avLst/>
          </a:prstGeom>
        </p:spPr>
        <p:txBody>
          <a:bodyPr wrap="square">
            <a:spAutoFit/>
          </a:bodyPr>
          <a:lstStyle/>
          <a:p>
            <a:pPr algn="just"/>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在</a:t>
            </a:r>
            <a:r>
              <a:rPr lang="zh-CN" altLang="zh-CN" sz="1000" dirty="0">
                <a:solidFill>
                  <a:schemeClr val="bg1"/>
                </a:solidFill>
                <a:latin typeface="微软雅黑" panose="020B0503020204020204" pitchFamily="34" charset="-122"/>
                <a:ea typeface="微软雅黑" panose="020B0503020204020204" pitchFamily="34" charset="-122"/>
              </a:rPr>
              <a:t>云计算数据中心当中，企业的</a:t>
            </a:r>
            <a:r>
              <a:rPr lang="en-US"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流程被固化下来，各个部门的权利以及责任被完全明晰下来，所有业务能够明确地找到其所需要的</a:t>
            </a:r>
            <a:r>
              <a:rPr lang="en-US"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资源，兼之虚拟化、自动化技术的实施，将会使到</a:t>
            </a:r>
            <a:r>
              <a:rPr lang="en-US"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效率大大提升。</a:t>
            </a:r>
          </a:p>
          <a:p>
            <a:pPr algn="just">
              <a:lnSpc>
                <a:spcPct val="110000"/>
              </a:lnSpc>
              <a:spcBef>
                <a:spcPts val="600"/>
              </a:spcBef>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94408" y="745430"/>
            <a:ext cx="4282440" cy="4080604"/>
          </a:xfrm>
          <a:prstGeom prst="rect">
            <a:avLst/>
          </a:prstGeom>
        </p:spPr>
        <p:txBody>
          <a:bodyPr wrap="square">
            <a:spAutoFit/>
          </a:bodyPr>
          <a:lstStyle/>
          <a:p>
            <a:pPr algn="just">
              <a:lnSpc>
                <a:spcPts val="1300"/>
              </a:lnSpc>
            </a:pPr>
            <a:r>
              <a:rPr lang="zh-CN" altLang="en-US" sz="1400" b="1" noProof="1" smtClean="0">
                <a:solidFill>
                  <a:srgbClr val="1D2088"/>
                </a:solidFill>
                <a:latin typeface="微软雅黑" panose="020B0503020204020204" pitchFamily="34" charset="-122"/>
                <a:ea typeface="微软雅黑" panose="020B0503020204020204" pitchFamily="34" charset="-122"/>
              </a:rPr>
              <a:t>项目背景</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gn="just">
              <a:lnSpc>
                <a:spcPts val="1300"/>
              </a:lnSpc>
            </a:pPr>
            <a:endParaRPr lang="en-US" altLang="zh-CN" sz="1000" noProof="1">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en-US" altLang="zh-CN" sz="1000" dirty="0">
                <a:solidFill>
                  <a:schemeClr val="tx1">
                    <a:lumMod val="50000"/>
                  </a:schemeClr>
                </a:solidFill>
                <a:latin typeface="微软雅黑" panose="020B0503020204020204" pitchFamily="34" charset="-122"/>
                <a:ea typeface="微软雅黑" panose="020B0503020204020204" pitchFamily="34" charset="-122"/>
              </a:rPr>
              <a:t>2009</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年太平洋保险在上海的数据中心，开始大规模实施虚拟化</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但</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由于上海数据中心</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运行</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5</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年，基础架构未作大幅调整，传统的基础架构部署模式难以支持越来越多的互联网应用的爆发式需求，传统的基础设施交付模式无法支持业务部门快速、弹性响应市场需求的变化</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为有效支撑业务系统的运行，太保在成都投资建设新的数据中心，随着成都数据中心将于</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2015</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年交付，为在现有虚拟化基础上优化提升至云计算平台提供了契机</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a:solidFill>
                  <a:schemeClr val="tx1">
                    <a:lumMod val="50000"/>
                  </a:schemeClr>
                </a:solidFill>
                <a:latin typeface="微软雅黑" panose="020B0503020204020204" pitchFamily="34" charset="-122"/>
                <a:ea typeface="微软雅黑" panose="020B0503020204020204" pitchFamily="34" charset="-122"/>
              </a:rPr>
              <a:t>根据成都数据中心定位，云平台上线后，随着电商类应用、数据类应用迁移到成都，云平台快速部署，弹性扩展等特性能充分支撑业务发展，支持业务系统创造经济效益和社会效益</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b="1" noProof="1">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endParaRPr lang="en-US" altLang="zh-CN" sz="1100" b="1" noProof="1"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en-US" sz="1400" b="1" noProof="1">
                <a:solidFill>
                  <a:srgbClr val="1D2088"/>
                </a:solidFill>
                <a:latin typeface="微软雅黑" panose="020B0503020204020204" pitchFamily="34" charset="-122"/>
                <a:ea typeface="微软雅黑" panose="020B0503020204020204" pitchFamily="34" charset="-122"/>
              </a:rPr>
              <a:t>荣之</a:t>
            </a:r>
            <a:r>
              <a:rPr lang="zh-CN" altLang="en-US" sz="1400" b="1" noProof="1" smtClean="0">
                <a:solidFill>
                  <a:srgbClr val="1D2088"/>
                </a:solidFill>
                <a:latin typeface="微软雅黑" panose="020B0503020204020204" pitchFamily="34" charset="-122"/>
                <a:ea typeface="微软雅黑" panose="020B0503020204020204" pitchFamily="34" charset="-122"/>
              </a:rPr>
              <a:t>联基于云计算技术服务，为客户实现两中心运行。</a:t>
            </a:r>
            <a:endParaRPr lang="en-US" altLang="zh-CN" sz="1400" b="1" noProof="1" smtClean="0">
              <a:solidFill>
                <a:srgbClr val="1D2088"/>
              </a:solidFill>
              <a:latin typeface="微软雅黑" panose="020B0503020204020204" pitchFamily="34" charset="-122"/>
              <a:ea typeface="微软雅黑" panose="020B0503020204020204" pitchFamily="34" charset="-122"/>
            </a:endParaRPr>
          </a:p>
          <a:p>
            <a:pPr algn="just">
              <a:lnSpc>
                <a:spcPts val="1300"/>
              </a:lnSpc>
            </a:pP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形成</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上海</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成都两中心动态双活的运行能力，建立两地资源动态调配能力，提升灾难恢复能力。基于云计算技术，通过共享的</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基础资源池，建立支持快速部署、弹性扩展、快速响应、可计量、自服务的私有云平台，保留支持公有云的混合云接口</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a:solidFill>
                  <a:schemeClr val="tx1">
                    <a:lumMod val="50000"/>
                  </a:schemeClr>
                </a:solidFill>
                <a:latin typeface="微软雅黑" panose="020B0503020204020204" pitchFamily="34" charset="-122"/>
                <a:ea typeface="微软雅黑" panose="020B0503020204020204" pitchFamily="34" charset="-122"/>
              </a:rPr>
              <a:t>借鉴信息运维服务的国家标准以及行业最佳</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实践，</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提出面向云计算的集中式运维服务标准，以及中心逐步向集中运维模式转变的解决方案，提供运维流程的规划设计。</a:t>
            </a:r>
          </a:p>
          <a:p>
            <a:pPr algn="just"/>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16021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F:\荣之联\荣之联企业简介PPT设计排版\应用文件\图片素材\Nipic_20180988_017842a970a2b8a0\Nipic_20180988_201608221018143510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684" t="3595" r="27758" b="7228"/>
          <a:stretch/>
        </p:blipFill>
        <p:spPr bwMode="auto">
          <a:xfrm>
            <a:off x="0" y="-3"/>
            <a:ext cx="4606185" cy="514350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8301" r="28764"/>
          <a:stretch/>
        </p:blipFill>
        <p:spPr>
          <a:xfrm>
            <a:off x="4606185" y="-3"/>
            <a:ext cx="4537815" cy="5143500"/>
          </a:xfrm>
          <a:prstGeom prst="rect">
            <a:avLst/>
          </a:prstGeom>
        </p:spPr>
      </p:pic>
      <p:sp>
        <p:nvSpPr>
          <p:cNvPr id="14" name="矩形 13"/>
          <p:cNvSpPr/>
          <p:nvPr/>
        </p:nvSpPr>
        <p:spPr>
          <a:xfrm>
            <a:off x="1446825" y="508744"/>
            <a:ext cx="1614546" cy="3154710"/>
          </a:xfrm>
          <a:prstGeom prst="rect">
            <a:avLst/>
          </a:prstGeom>
        </p:spPr>
        <p:txBody>
          <a:bodyPr wrap="none">
            <a:spAutoFit/>
          </a:bodyPr>
          <a:lstStyle/>
          <a:p>
            <a:pPr algn="ctr"/>
            <a:r>
              <a:rPr lang="en-US" altLang="zh-CN" sz="19900" dirty="0" smtClean="0">
                <a:solidFill>
                  <a:schemeClr val="bg1"/>
                </a:solidFill>
                <a:latin typeface="Century Gothic" pitchFamily="34" charset="0"/>
              </a:rPr>
              <a:t>1</a:t>
            </a:r>
            <a:endParaRPr lang="zh-CN" altLang="en-US" sz="19900" dirty="0">
              <a:solidFill>
                <a:schemeClr val="bg1"/>
              </a:solidFill>
              <a:latin typeface="Century Gothic" pitchFamily="34" charset="0"/>
            </a:endParaRPr>
          </a:p>
        </p:txBody>
      </p:sp>
      <p:sp>
        <p:nvSpPr>
          <p:cNvPr id="15" name="文本框 14"/>
          <p:cNvSpPr txBox="1"/>
          <p:nvPr/>
        </p:nvSpPr>
        <p:spPr>
          <a:xfrm>
            <a:off x="1434691" y="3120995"/>
            <a:ext cx="1727200" cy="369332"/>
          </a:xfrm>
          <a:prstGeom prst="rect">
            <a:avLst/>
          </a:prstGeom>
          <a:noFill/>
        </p:spPr>
        <p:txBody>
          <a:bodyPr wrap="square" rtlCol="0">
            <a:spAutoFit/>
          </a:bodyPr>
          <a:lstStyle/>
          <a:p>
            <a:pPr algn="ctr"/>
            <a:r>
              <a:rPr lang="en-US" altLang="zh-CN" spc="-150" dirty="0">
                <a:solidFill>
                  <a:schemeClr val="bg1"/>
                </a:solidFill>
                <a:latin typeface="微软雅黑" panose="020B0503020204020204" pitchFamily="34" charset="-122"/>
                <a:ea typeface="微软雅黑" panose="020B0503020204020204" pitchFamily="34" charset="-122"/>
              </a:rPr>
              <a:t>PART ONE</a:t>
            </a:r>
            <a:endParaRPr lang="zh-CN" altLang="en-US" spc="-15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501666" y="3686532"/>
            <a:ext cx="1620958" cy="523220"/>
          </a:xfrm>
          <a:prstGeom prst="rect">
            <a:avLst/>
          </a:prstGeom>
        </p:spPr>
        <p:txBody>
          <a:bodyPr wrap="none">
            <a:spAutoFit/>
          </a:bodyPr>
          <a:lstStyle/>
          <a:p>
            <a:pPr algn="ctr"/>
            <a:r>
              <a:rPr lang="zh-CN" altLang="en-US" sz="2800" b="1" dirty="0">
                <a:solidFill>
                  <a:schemeClr val="bg1"/>
                </a:solidFill>
                <a:latin typeface="微软雅黑" pitchFamily="34" charset="-122"/>
                <a:ea typeface="微软雅黑" pitchFamily="34" charset="-122"/>
                <a:cs typeface="微软雅黑" pitchFamily="34" charset="-122"/>
              </a:rPr>
              <a:t>公司概况</a:t>
            </a:r>
          </a:p>
        </p:txBody>
      </p:sp>
      <p:sp>
        <p:nvSpPr>
          <p:cNvPr id="9" name="矩形 8"/>
          <p:cNvSpPr/>
          <p:nvPr/>
        </p:nvSpPr>
        <p:spPr>
          <a:xfrm>
            <a:off x="4606185" y="0"/>
            <a:ext cx="4537815" cy="5143497"/>
          </a:xfrm>
          <a:prstGeom prst="rect">
            <a:avLst/>
          </a:prstGeom>
          <a:solidFill>
            <a:srgbClr val="0033CC">
              <a:alpha val="3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1892" y="4510080"/>
            <a:ext cx="751824" cy="437945"/>
          </a:xfrm>
          <a:prstGeom prst="rect">
            <a:avLst/>
          </a:prstGeom>
        </p:spPr>
      </p:pic>
    </p:spTree>
    <p:extLst>
      <p:ext uri="{BB962C8B-B14F-4D97-AF65-F5344CB8AC3E}">
        <p14:creationId xmlns:p14="http://schemas.microsoft.com/office/powerpoint/2010/main" val="13224935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307" r="45119"/>
          <a:stretch/>
        </p:blipFill>
        <p:spPr>
          <a:xfrm>
            <a:off x="4838700" y="9729"/>
            <a:ext cx="4305300" cy="5143500"/>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广汽本田</a:t>
            </a:r>
            <a:endParaRPr lang="zh-CN" altLang="en-US" noProof="1">
              <a:latin typeface="Calibri Light" pitchFamily="34" charset="0"/>
            </a:endParaRPr>
          </a:p>
        </p:txBody>
      </p:sp>
      <p:sp>
        <p:nvSpPr>
          <p:cNvPr id="8" name="矩形 7"/>
          <p:cNvSpPr/>
          <p:nvPr/>
        </p:nvSpPr>
        <p:spPr>
          <a:xfrm>
            <a:off x="4838700" y="3893127"/>
            <a:ext cx="4305300" cy="1250373"/>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4889358" y="3947972"/>
            <a:ext cx="4053752" cy="1555811"/>
          </a:xfrm>
          <a:prstGeom prst="rect">
            <a:avLst/>
          </a:prstGeom>
        </p:spPr>
        <p:txBody>
          <a:bodyPr wrap="square">
            <a:spAutoFit/>
          </a:bodyPr>
          <a:lstStyle/>
          <a:p>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平台</a:t>
            </a:r>
            <a:r>
              <a:rPr lang="zh-CN" altLang="zh-CN" sz="1000" dirty="0">
                <a:solidFill>
                  <a:schemeClr val="bg1"/>
                </a:solidFill>
                <a:latin typeface="微软雅黑" panose="020B0503020204020204" pitchFamily="34" charset="-122"/>
                <a:ea typeface="微软雅黑" panose="020B0503020204020204" pitchFamily="34" charset="-122"/>
              </a:rPr>
              <a:t>提供详细的统计数据和分析结果</a:t>
            </a:r>
            <a:r>
              <a:rPr lang="zh-CN" altLang="zh-CN" sz="1000" dirty="0" smtClean="0">
                <a:solidFill>
                  <a:schemeClr val="bg1"/>
                </a:solidFill>
                <a:latin typeface="微软雅黑" panose="020B0503020204020204" pitchFamily="34" charset="-122"/>
                <a:ea typeface="微软雅黑" panose="020B0503020204020204" pitchFamily="34" charset="-122"/>
              </a:rPr>
              <a:t>，帮助</a:t>
            </a:r>
            <a:r>
              <a:rPr lang="zh-CN" altLang="zh-CN" sz="1000" dirty="0">
                <a:solidFill>
                  <a:schemeClr val="bg1"/>
                </a:solidFill>
                <a:latin typeface="微软雅黑" panose="020B0503020204020204" pitchFamily="34" charset="-122"/>
                <a:ea typeface="微软雅黑" panose="020B0503020204020204" pitchFamily="34" charset="-122"/>
              </a:rPr>
              <a:t>广本提升精益化管理</a:t>
            </a:r>
            <a:r>
              <a:rPr lang="zh-CN" altLang="zh-CN" sz="1000" dirty="0" smtClean="0">
                <a:solidFill>
                  <a:schemeClr val="bg1"/>
                </a:solidFill>
                <a:latin typeface="微软雅黑" panose="020B0503020204020204" pitchFamily="34" charset="-122"/>
                <a:ea typeface="微软雅黑" panose="020B0503020204020204" pitchFamily="34" charset="-122"/>
              </a:rPr>
              <a:t>水平</a:t>
            </a:r>
            <a:r>
              <a:rPr lang="zh-CN" altLang="en-US" sz="1000" dirty="0">
                <a:solidFill>
                  <a:schemeClr val="bg1"/>
                </a:solidFill>
                <a:latin typeface="微软雅黑" panose="020B0503020204020204" pitchFamily="34" charset="-122"/>
                <a:ea typeface="微软雅黑" panose="020B0503020204020204" pitchFamily="34" charset="-122"/>
              </a:rPr>
              <a:t>；</a:t>
            </a:r>
            <a:r>
              <a:rPr lang="zh-CN" altLang="en-US" sz="1000" dirty="0" smtClean="0">
                <a:solidFill>
                  <a:schemeClr val="bg1"/>
                </a:solidFill>
                <a:latin typeface="微软雅黑" panose="020B0503020204020204" pitchFamily="34" charset="-122"/>
                <a:ea typeface="微软雅黑" panose="020B0503020204020204" pitchFamily="34" charset="-122"/>
              </a:rPr>
              <a:t>通过行家管家应用，为车主提供活动和优惠信息并对服务进行反馈，提升客户服务；产品险服务优惠，帮助提升产品销量；通过平台宣传，节省大量广告费用；有效节省调研成本，提升效果，方便的组织活动。</a:t>
            </a:r>
            <a:endParaRPr lang="zh-CN" altLang="zh-CN" sz="1000" dirty="0">
              <a:solidFill>
                <a:schemeClr val="bg1"/>
              </a:solidFill>
              <a:latin typeface="微软雅黑" panose="020B0503020204020204" pitchFamily="34" charset="-122"/>
              <a:ea typeface="微软雅黑" panose="020B0503020204020204" pitchFamily="34" charset="-122"/>
            </a:endParaRPr>
          </a:p>
          <a:p>
            <a:pPr>
              <a:lnSpc>
                <a:spcPct val="110000"/>
              </a:lnSpc>
              <a:spcBef>
                <a:spcPts val="600"/>
              </a:spcBef>
            </a:pPr>
            <a:endParaRPr lang="zh-CN" altLang="zh-CN" sz="1050" dirty="0">
              <a:solidFill>
                <a:schemeClr val="bg1"/>
              </a:solidFill>
              <a:latin typeface="微软雅黑" panose="020B0503020204020204" pitchFamily="34" charset="-122"/>
              <a:ea typeface="微软雅黑" panose="020B0503020204020204" pitchFamily="34" charset="-122"/>
            </a:endParaRPr>
          </a:p>
          <a:p>
            <a:pPr>
              <a:lnSpc>
                <a:spcPct val="110000"/>
              </a:lnSpc>
              <a:spcBef>
                <a:spcPts val="600"/>
              </a:spcBef>
            </a:pP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66700" y="683087"/>
            <a:ext cx="4373880" cy="2581861"/>
          </a:xfrm>
          <a:prstGeom prst="rect">
            <a:avLst/>
          </a:prstGeom>
        </p:spPr>
        <p:txBody>
          <a:bodyPr wrap="square">
            <a:spAutoFit/>
          </a:bodyPr>
          <a:lstStyle/>
          <a:p>
            <a:pPr>
              <a:lnSpc>
                <a:spcPts val="1300"/>
              </a:lnSpc>
            </a:pPr>
            <a:r>
              <a:rPr lang="zh-CN" altLang="en-US" sz="1400" b="1" noProof="1" smtClean="0">
                <a:solidFill>
                  <a:srgbClr val="1D2088"/>
                </a:solidFill>
                <a:latin typeface="微软雅黑" panose="020B0503020204020204" pitchFamily="34" charset="-122"/>
                <a:ea typeface="微软雅黑" panose="020B0503020204020204" pitchFamily="34" charset="-122"/>
              </a:rPr>
              <a:t>项目背景</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nSpc>
                <a:spcPts val="1300"/>
              </a:lnSpc>
            </a:pPr>
            <a:endParaRPr lang="en-US" altLang="zh-CN" sz="1000" noProof="1">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广</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汽本田汽车有限公司（简称“广汽本田</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）是一家具备独立自主研发能力、拥有自主品牌的汽车企业。</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2012</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年，中国汽车市场在经历了过去</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10</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年汽车年销量从</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200</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万辆攀升至</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1800</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万辆的“井喷”后步入了微增长时代，汽车经销商库存调查结果也显示，</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2012</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年以来经销商综合库存系数绝大多数都超过警戒线，对严峻的汽车市场，掌握用户成为汽车企业的关键。</a:t>
            </a:r>
          </a:p>
          <a:p>
            <a:pPr>
              <a:lnSpc>
                <a:spcPts val="1300"/>
              </a:lnSpc>
            </a:pPr>
            <a:endParaRPr lang="en-US" altLang="zh-CN" sz="1100" b="1" noProof="1" smtClean="0">
              <a:solidFill>
                <a:schemeClr val="tx1">
                  <a:lumMod val="50000"/>
                </a:schemeClr>
              </a:solidFill>
              <a:latin typeface="微软雅黑" panose="020B0503020204020204" pitchFamily="34" charset="-122"/>
              <a:ea typeface="微软雅黑" panose="020B0503020204020204" pitchFamily="34" charset="-122"/>
            </a:endParaRPr>
          </a:p>
          <a:p>
            <a:pPr>
              <a:lnSpc>
                <a:spcPts val="1300"/>
              </a:lnSpc>
            </a:pPr>
            <a:r>
              <a:rPr lang="zh-CN" altLang="en-US" sz="1400" b="1" noProof="1">
                <a:solidFill>
                  <a:srgbClr val="1D2088"/>
                </a:solidFill>
                <a:latin typeface="微软雅黑" panose="020B0503020204020204" pitchFamily="34" charset="-122"/>
                <a:ea typeface="微软雅黑" panose="020B0503020204020204" pitchFamily="34" charset="-122"/>
              </a:rPr>
              <a:t>荣之</a:t>
            </a:r>
            <a:r>
              <a:rPr lang="zh-CN" altLang="en-US" sz="1400" b="1" noProof="1" smtClean="0">
                <a:solidFill>
                  <a:srgbClr val="1D2088"/>
                </a:solidFill>
                <a:latin typeface="微软雅黑" panose="020B0503020204020204" pitchFamily="34" charset="-122"/>
                <a:ea typeface="微软雅黑" panose="020B0503020204020204" pitchFamily="34" charset="-122"/>
              </a:rPr>
              <a:t>联车联网通过数据分析和挖掘，提升服务体验。</a:t>
            </a:r>
            <a:endParaRPr lang="en-US" altLang="zh-CN" sz="1400" b="1" noProof="1" smtClean="0">
              <a:solidFill>
                <a:srgbClr val="1D2088"/>
              </a:solidFill>
              <a:latin typeface="微软雅黑" panose="020B0503020204020204" pitchFamily="34" charset="-122"/>
              <a:ea typeface="微软雅黑" panose="020B0503020204020204" pitchFamily="34" charset="-122"/>
            </a:endParaRPr>
          </a:p>
          <a:p>
            <a:pPr>
              <a:lnSpc>
                <a:spcPts val="1300"/>
              </a:lnSpc>
            </a:pP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ts val="13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利用</a:t>
            </a:r>
            <a:r>
              <a:rPr lang="en-US" altLang="zh-CN" sz="1000" dirty="0" err="1">
                <a:solidFill>
                  <a:schemeClr val="tx1">
                    <a:lumMod val="50000"/>
                  </a:schemeClr>
                </a:solidFill>
                <a:latin typeface="微软雅黑" panose="020B0503020204020204" pitchFamily="34" charset="-122"/>
                <a:ea typeface="微软雅黑" panose="020B0503020204020204" pitchFamily="34" charset="-122"/>
              </a:rPr>
              <a:t>iOBD</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数据采集终端以及网络监测技术，获取车主的实时车况数据以及大量反映车主需求的数据，通过平台数据分析能力，对这些数据进行深入的分析和挖掘，从海量数据中提炼出价值决策信息，全面监控车辆运行状态以及车主对广汽本田的反馈信息，以辅助广汽本田精准定位用户，快速响应车主需求，并建立车厂、特约店和车主之间的紧密联系，创新服务体验</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32" y="3270721"/>
            <a:ext cx="4160248" cy="1583403"/>
          </a:xfrm>
          <a:prstGeom prst="rect">
            <a:avLst/>
          </a:prstGeom>
        </p:spPr>
      </p:pic>
    </p:spTree>
    <p:extLst>
      <p:ext uri="{BB962C8B-B14F-4D97-AF65-F5344CB8AC3E}">
        <p14:creationId xmlns:p14="http://schemas.microsoft.com/office/powerpoint/2010/main" val="106311443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8761" r="36040" b="4904"/>
          <a:stretch/>
        </p:blipFill>
        <p:spPr>
          <a:xfrm>
            <a:off x="4850063" y="0"/>
            <a:ext cx="4295776" cy="5143500"/>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中国联通集团</a:t>
            </a:r>
            <a:endParaRPr lang="zh-CN" altLang="en-US" noProof="1">
              <a:latin typeface="Calibri Light" pitchFamily="34" charset="0"/>
            </a:endParaRPr>
          </a:p>
        </p:txBody>
      </p:sp>
      <p:sp>
        <p:nvSpPr>
          <p:cNvPr id="8" name="矩形 7"/>
          <p:cNvSpPr/>
          <p:nvPr/>
        </p:nvSpPr>
        <p:spPr>
          <a:xfrm>
            <a:off x="4850062" y="3893128"/>
            <a:ext cx="4293937" cy="1257300"/>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4898445" y="3951724"/>
            <a:ext cx="4107007" cy="1066446"/>
          </a:xfrm>
          <a:prstGeom prst="rect">
            <a:avLst/>
          </a:prstGeom>
        </p:spPr>
        <p:txBody>
          <a:bodyPr wrap="square">
            <a:spAutoFit/>
          </a:bodyPr>
          <a:lstStyle/>
          <a:p>
            <a:pPr algn="just">
              <a:lnSpc>
                <a:spcPct val="110000"/>
              </a:lnSpc>
            </a:pPr>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运营</a:t>
            </a:r>
            <a:r>
              <a:rPr lang="zh-CN" altLang="zh-CN" sz="1000" dirty="0">
                <a:solidFill>
                  <a:schemeClr val="bg1"/>
                </a:solidFill>
                <a:latin typeface="微软雅黑" panose="020B0503020204020204" pitchFamily="34" charset="-122"/>
                <a:ea typeface="微软雅黑" panose="020B0503020204020204" pitchFamily="34" charset="-122"/>
              </a:rPr>
              <a:t>商通过建设用户感知评估体系，将极大地减少对传统专业测试仪表的依赖，通过对用户感知评估体系采集的海量数据的统计分析，并结合运营商定期的专业测试，即可实时掌控网络质量，对于提升网络优化效率和网络质量意义重大</a:t>
            </a:r>
            <a:r>
              <a:rPr lang="zh-CN" altLang="zh-CN" sz="1000" dirty="0" smtClean="0">
                <a:solidFill>
                  <a:schemeClr val="bg1"/>
                </a:solidFill>
                <a:latin typeface="微软雅黑" panose="020B0503020204020204" pitchFamily="34" charset="-122"/>
                <a:ea typeface="微软雅黑" panose="020B0503020204020204" pitchFamily="34" charset="-122"/>
              </a:rPr>
              <a:t>。</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66700" y="773138"/>
            <a:ext cx="4282440" cy="3913892"/>
          </a:xfrm>
          <a:prstGeom prst="rect">
            <a:avLst/>
          </a:prstGeom>
        </p:spPr>
        <p:txBody>
          <a:bodyPr wrap="square">
            <a:spAutoFit/>
          </a:bodyPr>
          <a:lstStyle/>
          <a:p>
            <a:pPr algn="just">
              <a:lnSpc>
                <a:spcPts val="1300"/>
              </a:lnSpc>
            </a:pPr>
            <a:r>
              <a:rPr lang="zh-CN" altLang="en-US" sz="1400" b="1" noProof="1" smtClean="0">
                <a:solidFill>
                  <a:srgbClr val="1D2088"/>
                </a:solidFill>
                <a:latin typeface="微软雅黑" panose="020B0503020204020204" pitchFamily="34" charset="-122"/>
                <a:ea typeface="微软雅黑" panose="020B0503020204020204" pitchFamily="34" charset="-122"/>
              </a:rPr>
              <a:t>项目背景</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gn="just">
              <a:lnSpc>
                <a:spcPts val="1300"/>
              </a:lnSpc>
            </a:pPr>
            <a:endParaRPr lang="en-US" altLang="zh-CN" sz="1000" noProof="1">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电信</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运营商为了面对内外激烈竞争的态势，急需改变传统的运维支撑手段和方法，一方面要提升用户体验、业务感知，及服务质量，以便提升用户粘性，避免用户流失；另一方面在营收增速下滑的同时，也正在转变</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大而全没有</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重点的运营思维，对于网络建设、网络优化、运维及客服支撑等方面需要变革原有的零散、烟囱式、垂直多头管理的方式，避免重复建设、提升工作效率。</a:t>
            </a:r>
          </a:p>
          <a:p>
            <a:pPr algn="just">
              <a:lnSpc>
                <a:spcPts val="1300"/>
              </a:lnSpc>
            </a:pPr>
            <a:endParaRPr lang="en-US" altLang="zh-CN" sz="1000" b="1" noProof="1">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endParaRPr lang="en-US" altLang="zh-CN" sz="1100" b="1" noProof="1"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en-US" sz="1400" b="1" noProof="1">
                <a:solidFill>
                  <a:srgbClr val="1D2088"/>
                </a:solidFill>
                <a:latin typeface="微软雅黑" panose="020B0503020204020204" pitchFamily="34" charset="-122"/>
                <a:ea typeface="微软雅黑" panose="020B0503020204020204" pitchFamily="34" charset="-122"/>
              </a:rPr>
              <a:t>荣之</a:t>
            </a:r>
            <a:r>
              <a:rPr lang="zh-CN" altLang="en-US" sz="1400" b="1" noProof="1" smtClean="0">
                <a:solidFill>
                  <a:srgbClr val="1D2088"/>
                </a:solidFill>
                <a:latin typeface="微软雅黑" panose="020B0503020204020204" pitchFamily="34" charset="-122"/>
                <a:ea typeface="微软雅黑" panose="020B0503020204020204" pitchFamily="34" charset="-122"/>
              </a:rPr>
              <a:t>联结合大数据用户感知系统</a:t>
            </a:r>
            <a:r>
              <a:rPr lang="zh-CN" altLang="en-US" sz="1400" b="1" noProof="1">
                <a:solidFill>
                  <a:srgbClr val="1D2088"/>
                </a:solidFill>
                <a:latin typeface="微软雅黑" panose="020B0503020204020204" pitchFamily="34" charset="-122"/>
                <a:ea typeface="微软雅黑" panose="020B0503020204020204" pitchFamily="34" charset="-122"/>
              </a:rPr>
              <a:t>，</a:t>
            </a:r>
            <a:r>
              <a:rPr lang="zh-CN" altLang="zh-CN" sz="1400" b="1" dirty="0">
                <a:solidFill>
                  <a:srgbClr val="1D2088"/>
                </a:solidFill>
                <a:latin typeface="微软雅黑" panose="020B0503020204020204" pitchFamily="34" charset="-122"/>
                <a:ea typeface="微软雅黑" panose="020B0503020204020204" pitchFamily="34" charset="-122"/>
              </a:rPr>
              <a:t>提供数据分析</a:t>
            </a:r>
            <a:r>
              <a:rPr lang="zh-CN" altLang="zh-CN" sz="1400" b="1" dirty="0" smtClean="0">
                <a:solidFill>
                  <a:srgbClr val="1D2088"/>
                </a:solidFill>
                <a:latin typeface="微软雅黑" panose="020B0503020204020204" pitchFamily="34" charset="-122"/>
                <a:ea typeface="微软雅黑" panose="020B0503020204020204" pitchFamily="34" charset="-122"/>
              </a:rPr>
              <a:t>服务</a:t>
            </a:r>
            <a:r>
              <a:rPr lang="zh-CN" altLang="en-US" sz="1400" b="1" dirty="0" smtClean="0">
                <a:solidFill>
                  <a:srgbClr val="1D2088"/>
                </a:solidFill>
                <a:latin typeface="微软雅黑" panose="020B0503020204020204" pitchFamily="34" charset="-122"/>
                <a:ea typeface="微软雅黑" panose="020B0503020204020204" pitchFamily="34" charset="-122"/>
              </a:rPr>
              <a:t>。</a:t>
            </a:r>
            <a:endParaRPr lang="en-US" altLang="zh-CN" sz="1400" b="1" dirty="0" smtClean="0">
              <a:solidFill>
                <a:srgbClr val="1D2088"/>
              </a:solidFill>
              <a:latin typeface="微软雅黑" panose="020B0503020204020204" pitchFamily="34" charset="-122"/>
              <a:ea typeface="微软雅黑" panose="020B0503020204020204" pitchFamily="34" charset="-122"/>
            </a:endParaRPr>
          </a:p>
          <a:p>
            <a:pPr algn="just">
              <a:lnSpc>
                <a:spcPts val="1300"/>
              </a:lnSpc>
            </a:pPr>
            <a:endParaRPr lang="en-US" altLang="zh-CN" sz="1400" b="1" dirty="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用户</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感知系统通过安装于智能终端上的信息采集软件，记录用户业务应用的感知信息及相应的无线环境和信令消息，利用</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3</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4G</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网络实时采集数据并上传至集团云化的数据中心，对数据进行集中存储和处理，由后台用户感知评估体系根据不同的运营支撑应用需求，对所采集的信息加以整理、分析、呈现，为运营商及时发现网络问题、减少用户投诉、提升网络质量和服务质量提供数据分析服务</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a:p>
            <a:pPr algn="just">
              <a:lnSpc>
                <a:spcPts val="1300"/>
              </a:lnSpc>
            </a:pPr>
            <a:r>
              <a:rPr lang="zh-CN" altLang="zh-CN" sz="1000" dirty="0">
                <a:solidFill>
                  <a:schemeClr val="tx1">
                    <a:lumMod val="50000"/>
                  </a:schemeClr>
                </a:solidFill>
                <a:latin typeface="微软雅黑" panose="020B0503020204020204" pitchFamily="34" charset="-122"/>
                <a:ea typeface="微软雅黑" panose="020B0503020204020204" pitchFamily="34" charset="-122"/>
              </a:rPr>
              <a:t>该系统打破了传统各省、各部门烟囱式的重复系统建设方式，实现了数据的分散的灵活采集，实现数据的集中存储和处理，实现数据全国分权分域的管理和共享。</a:t>
            </a:r>
          </a:p>
          <a:p>
            <a:pPr algn="just"/>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726178"/>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zhhjw.org/uploads/allimg/160816/1-160Q6120G7.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7786" b="2948"/>
          <a:stretch/>
        </p:blipFill>
        <p:spPr bwMode="auto">
          <a:xfrm>
            <a:off x="4838700" y="0"/>
            <a:ext cx="4305300" cy="377536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海尔集团</a:t>
            </a:r>
            <a:endParaRPr lang="zh-CN" altLang="en-US" noProof="1">
              <a:latin typeface="Calibri Light" pitchFamily="34" charset="0"/>
            </a:endParaRPr>
          </a:p>
        </p:txBody>
      </p:sp>
      <p:sp>
        <p:nvSpPr>
          <p:cNvPr id="4" name="矩形 3"/>
          <p:cNvSpPr/>
          <p:nvPr/>
        </p:nvSpPr>
        <p:spPr>
          <a:xfrm>
            <a:off x="349824" y="773138"/>
            <a:ext cx="4132122" cy="3862596"/>
          </a:xfrm>
          <a:prstGeom prst="rect">
            <a:avLst/>
          </a:prstGeom>
        </p:spPr>
        <p:txBody>
          <a:bodyPr wrap="square">
            <a:spAutoFit/>
          </a:bodyPr>
          <a:lstStyle/>
          <a:p>
            <a:pPr>
              <a:lnSpc>
                <a:spcPts val="1400"/>
              </a:lnSpc>
            </a:pPr>
            <a:r>
              <a:rPr lang="zh-CN" altLang="en-US" sz="1400" b="1" dirty="0" smtClean="0">
                <a:solidFill>
                  <a:srgbClr val="1D2088"/>
                </a:solidFill>
                <a:latin typeface="微软雅黑" panose="020B0503020204020204" pitchFamily="34" charset="-122"/>
                <a:ea typeface="微软雅黑" panose="020B0503020204020204" pitchFamily="34" charset="-122"/>
              </a:rPr>
              <a:t>项目背景</a:t>
            </a:r>
            <a:endParaRPr lang="en-US" altLang="zh-CN" sz="1400" b="1" dirty="0" smtClean="0">
              <a:solidFill>
                <a:srgbClr val="1D2088"/>
              </a:solidFill>
              <a:latin typeface="微软雅黑" panose="020B0503020204020204" pitchFamily="34" charset="-122"/>
              <a:ea typeface="微软雅黑" panose="020B0503020204020204" pitchFamily="34" charset="-122"/>
            </a:endParaRPr>
          </a:p>
          <a:p>
            <a:pPr>
              <a:lnSpc>
                <a:spcPts val="1400"/>
              </a:lnSpc>
            </a:pPr>
            <a:endParaRPr lang="en-US" altLang="zh-CN" b="1" dirty="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海尔</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作为一个面向公众的消费品服务企业</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，拥有</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大量的个人、交易对手等敏感信息，同时海尔自身也有大量的商业机密信息。这些信息大量的分散在各个</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系统中，这些敏感信息在</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日常工作中不可避免的会被使用，查看，尤其是在外包、测试、开发和培训过程中，极易造成泄漏</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。随着</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海</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尔</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认识到数据隐私的重要性，面对客户对个人隐私保护意识的逐渐提高，政府机构越来越严厉的法律和法规，引入数据脱敏技术，提升在上述环节中信息安全保护的能力是青岛海尔迫切的需求。</a:t>
            </a:r>
          </a:p>
          <a:p>
            <a:pPr>
              <a:lnSpc>
                <a:spcPts val="1400"/>
              </a:lnSpc>
            </a:pP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en-US" sz="1400" b="1" noProof="1" smtClean="0">
                <a:solidFill>
                  <a:srgbClr val="1D2088"/>
                </a:solidFill>
                <a:latin typeface="微软雅黑" panose="020B0503020204020204" pitchFamily="34" charset="-122"/>
                <a:ea typeface="微软雅黑" panose="020B0503020204020204" pitchFamily="34" charset="-122"/>
              </a:rPr>
              <a:t>荣之联提供专业的</a:t>
            </a:r>
            <a:r>
              <a:rPr lang="zh-CN" altLang="zh-CN" sz="1400" b="1" dirty="0" smtClean="0">
                <a:solidFill>
                  <a:srgbClr val="1D2088"/>
                </a:solidFill>
                <a:latin typeface="微软雅黑" panose="020B0503020204020204" pitchFamily="34" charset="-122"/>
                <a:ea typeface="微软雅黑" panose="020B0503020204020204" pitchFamily="34" charset="-122"/>
              </a:rPr>
              <a:t>数据安全</a:t>
            </a:r>
            <a:r>
              <a:rPr lang="zh-CN" altLang="zh-CN" sz="1400" b="1" dirty="0">
                <a:solidFill>
                  <a:srgbClr val="1D2088"/>
                </a:solidFill>
                <a:latin typeface="微软雅黑" panose="020B0503020204020204" pitchFamily="34" charset="-122"/>
                <a:ea typeface="微软雅黑" panose="020B0503020204020204" pitchFamily="34" charset="-122"/>
              </a:rPr>
              <a:t>与</a:t>
            </a:r>
            <a:r>
              <a:rPr lang="zh-CN" altLang="zh-CN" sz="1400" b="1" dirty="0" smtClean="0">
                <a:solidFill>
                  <a:srgbClr val="1D2088"/>
                </a:solidFill>
                <a:latin typeface="微软雅黑" panose="020B0503020204020204" pitchFamily="34" charset="-122"/>
                <a:ea typeface="微软雅黑" panose="020B0503020204020204" pitchFamily="34" charset="-122"/>
              </a:rPr>
              <a:t>脱敏</a:t>
            </a:r>
            <a:r>
              <a:rPr lang="zh-CN" altLang="en-US" sz="1400" b="1" dirty="0" smtClean="0">
                <a:solidFill>
                  <a:srgbClr val="1D2088"/>
                </a:solidFill>
                <a:latin typeface="微软雅黑" panose="020B0503020204020204" pitchFamily="34" charset="-122"/>
                <a:ea typeface="微软雅黑" panose="020B0503020204020204" pitchFamily="34" charset="-122"/>
              </a:rPr>
              <a:t>平台解决方案</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nSpc>
                <a:spcPts val="1400"/>
              </a:lnSpc>
            </a:pP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rPr>
              <a:t/>
            </a:r>
            <a:br>
              <a:rPr lang="en-US" altLang="zh-CN" sz="1000" dirty="0" smtClean="0">
                <a:solidFill>
                  <a:schemeClr val="tx1">
                    <a:lumMod val="50000"/>
                  </a:schemeClr>
                </a:solidFill>
                <a:latin typeface="微软雅黑" panose="020B0503020204020204" pitchFamily="34" charset="-122"/>
                <a:ea typeface="微软雅黑" panose="020B0503020204020204" pitchFamily="34" charset="-122"/>
              </a:rPr>
            </a:b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制定</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全面的信息科技风险管理策略</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对敏感信息进行分级、分类管理；明确脱密信息的质量标准，在质量保证和开发中定义仿真的数据的要求，减少开发、返工和生产的故障时间；定义测试数据服务的等级水平，提高测试生产率，减少识别最佳测试案例数据所需的时间，减少总体测试时间</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
            </a:r>
            <a:br>
              <a:rPr lang="en-US" altLang="zh-CN" sz="1000" dirty="0">
                <a:solidFill>
                  <a:schemeClr val="tx1">
                    <a:lumMod val="50000"/>
                  </a:schemeClr>
                </a:solidFill>
                <a:latin typeface="微软雅黑" panose="020B0503020204020204" pitchFamily="34" charset="-122"/>
                <a:ea typeface="微软雅黑" panose="020B0503020204020204" pitchFamily="34" charset="-122"/>
              </a:rPr>
            </a:b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pPr>
            <a:r>
              <a:rPr lang="zh-CN" altLang="zh-CN" sz="1000" b="1" dirty="0">
                <a:solidFill>
                  <a:schemeClr val="tx1">
                    <a:lumMod val="50000"/>
                  </a:schemeClr>
                </a:solidFill>
                <a:latin typeface="微软雅黑" panose="020B0503020204020204" pitchFamily="34" charset="-122"/>
                <a:ea typeface="微软雅黑" panose="020B0503020204020204" pitchFamily="34" charset="-122"/>
              </a:rPr>
              <a:t>敏感数据分类和分级</a:t>
            </a:r>
            <a:r>
              <a:rPr lang="zh-CN" altLang="en-US" sz="1000" b="1"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b="1" dirty="0">
                <a:solidFill>
                  <a:schemeClr val="tx1">
                    <a:lumMod val="50000"/>
                  </a:schemeClr>
                </a:solidFill>
                <a:latin typeface="微软雅黑" panose="020B0503020204020204" pitchFamily="34" charset="-122"/>
                <a:ea typeface="微软雅黑" panose="020B0503020204020204" pitchFamily="34" charset="-122"/>
              </a:rPr>
              <a:t>明确敏感信息的脱密策略</a:t>
            </a:r>
            <a:r>
              <a:rPr lang="zh-CN" altLang="en-US" sz="1000" b="1"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b="1" dirty="0">
                <a:solidFill>
                  <a:schemeClr val="tx1">
                    <a:lumMod val="50000"/>
                  </a:schemeClr>
                </a:solidFill>
                <a:latin typeface="微软雅黑" panose="020B0503020204020204" pitchFamily="34" charset="-122"/>
                <a:ea typeface="微软雅黑" panose="020B0503020204020204" pitchFamily="34" charset="-122"/>
              </a:rPr>
              <a:t>理清敏感信息开发测试使用各种场景</a:t>
            </a:r>
            <a:r>
              <a:rPr lang="zh-CN" altLang="en-US" sz="1000" b="1"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b="1" dirty="0">
                <a:solidFill>
                  <a:schemeClr val="tx1">
                    <a:lumMod val="50000"/>
                  </a:schemeClr>
                </a:solidFill>
                <a:latin typeface="微软雅黑" panose="020B0503020204020204" pitchFamily="34" charset="-122"/>
                <a:ea typeface="微软雅黑" panose="020B0503020204020204" pitchFamily="34" charset="-122"/>
              </a:rPr>
              <a:t>定义审计策略</a:t>
            </a:r>
            <a:r>
              <a:rPr lang="zh-CN" altLang="en-US" sz="1000" b="1"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b="1" dirty="0">
                <a:solidFill>
                  <a:schemeClr val="tx1">
                    <a:lumMod val="50000"/>
                  </a:schemeClr>
                </a:solidFill>
                <a:latin typeface="微软雅黑" panose="020B0503020204020204" pitchFamily="34" charset="-122"/>
                <a:ea typeface="微软雅黑" panose="020B0503020204020204" pitchFamily="34" charset="-122"/>
              </a:rPr>
              <a:t>定义测试数据的销毁策略</a:t>
            </a:r>
          </a:p>
          <a:p>
            <a:pPr>
              <a:lnSpc>
                <a:spcPts val="1400"/>
              </a:lnSpc>
            </a:pPr>
            <a:r>
              <a:rPr lang="zh-CN" altLang="en-US" sz="1000" b="1" dirty="0">
                <a:solidFill>
                  <a:schemeClr val="tx1">
                    <a:lumMod val="50000"/>
                  </a:schemeClr>
                </a:solidFill>
                <a:latin typeface="微软雅黑" panose="020B0503020204020204" pitchFamily="34" charset="-122"/>
                <a:ea typeface="微软雅黑" panose="020B0503020204020204" pitchFamily="34" charset="-122"/>
              </a:rPr>
              <a:t>	</a:t>
            </a:r>
          </a:p>
        </p:txBody>
      </p:sp>
      <p:sp>
        <p:nvSpPr>
          <p:cNvPr id="6" name="矩形 5"/>
          <p:cNvSpPr/>
          <p:nvPr/>
        </p:nvSpPr>
        <p:spPr>
          <a:xfrm>
            <a:off x="4838700" y="3775365"/>
            <a:ext cx="4305300" cy="1368136"/>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4918363" y="3816936"/>
            <a:ext cx="4114800" cy="1420389"/>
          </a:xfrm>
          <a:prstGeom prst="rect">
            <a:avLst/>
          </a:prstGeom>
        </p:spPr>
        <p:txBody>
          <a:bodyPr wrap="square">
            <a:spAutoFit/>
          </a:bodyPr>
          <a:lstStyle/>
          <a:p>
            <a:pPr algn="just">
              <a:lnSpc>
                <a:spcPct val="110000"/>
              </a:lnSpc>
            </a:pPr>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平台</a:t>
            </a:r>
            <a:r>
              <a:rPr lang="zh-CN" altLang="zh-CN" sz="1000" dirty="0">
                <a:solidFill>
                  <a:schemeClr val="bg1"/>
                </a:solidFill>
                <a:latin typeface="微软雅黑" panose="020B0503020204020204" pitchFamily="34" charset="-122"/>
                <a:ea typeface="微软雅黑" panose="020B0503020204020204" pitchFamily="34" charset="-122"/>
              </a:rPr>
              <a:t>的持久数据隐私保护技术以高效、低数据泄露风险及高性能和扩展性为企业提供数据隐私完善保护的高效测试、培训、开发数据的开发环境。其与动态数据隐私保护技术一起构成企业统一的全方位的数据隐私保护平台的基础，一起高效快捷的保护数据隐私，监控数据隐私的访问和使用的合规性。</a:t>
            </a:r>
            <a:endParaRPr lang="zh-CN" altLang="en-US" sz="1000" dirty="0">
              <a:solidFill>
                <a:schemeClr val="bg1"/>
              </a:solidFill>
              <a:latin typeface="微软雅黑" panose="020B0503020204020204" pitchFamily="34" charset="-122"/>
              <a:ea typeface="微软雅黑" panose="020B0503020204020204" pitchFamily="34" charset="-122"/>
            </a:endParaRPr>
          </a:p>
          <a:p>
            <a:pPr algn="just"/>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37803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1813" r="11290"/>
          <a:stretch/>
        </p:blipFill>
        <p:spPr>
          <a:xfrm>
            <a:off x="4860866" y="4780"/>
            <a:ext cx="4280511" cy="5143500"/>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a:latin typeface="Calibri Light" pitchFamily="34" charset="0"/>
              </a:rPr>
              <a:t>华大基因</a:t>
            </a:r>
          </a:p>
        </p:txBody>
      </p:sp>
      <p:sp>
        <p:nvSpPr>
          <p:cNvPr id="4" name="矩形 3"/>
          <p:cNvSpPr/>
          <p:nvPr/>
        </p:nvSpPr>
        <p:spPr>
          <a:xfrm>
            <a:off x="294411" y="745430"/>
            <a:ext cx="4222172" cy="5733877"/>
          </a:xfrm>
          <a:prstGeom prst="rect">
            <a:avLst/>
          </a:prstGeom>
        </p:spPr>
        <p:txBody>
          <a:bodyPr wrap="square">
            <a:spAutoFit/>
          </a:bodyPr>
          <a:lstStyle/>
          <a:p>
            <a:pPr algn="just">
              <a:lnSpc>
                <a:spcPts val="1400"/>
              </a:lnSpc>
              <a:spcBef>
                <a:spcPts val="600"/>
              </a:spcBef>
              <a:spcAft>
                <a:spcPts val="600"/>
              </a:spcAft>
            </a:pPr>
            <a:r>
              <a:rPr lang="zh-CN" altLang="en-US" sz="1400" b="1" dirty="0">
                <a:solidFill>
                  <a:srgbClr val="1D2088"/>
                </a:solidFill>
                <a:latin typeface="微软雅黑" panose="020B0503020204020204" pitchFamily="34" charset="-122"/>
                <a:ea typeface="微软雅黑" panose="020B0503020204020204" pitchFamily="34" charset="-122"/>
              </a:rPr>
              <a:t>项目</a:t>
            </a:r>
            <a:r>
              <a:rPr lang="zh-CN" altLang="en-US" sz="1400" b="1" dirty="0" smtClean="0">
                <a:solidFill>
                  <a:srgbClr val="1D2088"/>
                </a:solidFill>
                <a:latin typeface="微软雅黑" panose="020B0503020204020204" pitchFamily="34" charset="-122"/>
                <a:ea typeface="微软雅黑" panose="020B0503020204020204" pitchFamily="34" charset="-122"/>
              </a:rPr>
              <a:t>背景</a:t>
            </a:r>
            <a:endParaRPr lang="en-US" altLang="zh-CN" sz="1400" b="1" dirty="0">
              <a:solidFill>
                <a:srgbClr val="1D2088"/>
              </a:solidFill>
              <a:latin typeface="微软雅黑" panose="020B0503020204020204" pitchFamily="34" charset="-122"/>
              <a:ea typeface="微软雅黑" panose="020B0503020204020204" pitchFamily="34" charset="-122"/>
            </a:endParaRPr>
          </a:p>
          <a:p>
            <a:pPr algn="just">
              <a:lnSpc>
                <a:spcPts val="1400"/>
              </a:lnSpc>
              <a:spcBef>
                <a:spcPts val="600"/>
              </a:spcBef>
              <a:spcAft>
                <a:spcPts val="600"/>
              </a:spcAft>
            </a:pPr>
            <a:r>
              <a:rPr lang="zh-CN" altLang="en-US" sz="1000" dirty="0">
                <a:solidFill>
                  <a:schemeClr val="tx1">
                    <a:lumMod val="50000"/>
                  </a:schemeClr>
                </a:solidFill>
                <a:latin typeface="微软雅黑" panose="020B0503020204020204" pitchFamily="34" charset="-122"/>
                <a:ea typeface="微软雅黑" panose="020B0503020204020204" pitchFamily="34" charset="-122"/>
              </a:rPr>
              <a:t>生物云计算数据中心是服务于生物产业的、基于云计算架构搭建的数据中心。由于基因组测序数据迅猛增加，使得生物产业对于计算与存储的需求呈现指数级的增长速度。这种由于不断产生的信息洪流而形成的对计算与存储能力超常规的增长，使得生物云计算数据中心区别于其他行业的数据中心，具有独特的特征和对技术的更高要求。本次生物云平台建设， 主要目标是搭建生物云基础设施与基础管理平台，按规划纳入部分现有</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 </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系统之外，建立起统一服务管理模式及新服务节点建设标准</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400"/>
              </a:lnSpc>
              <a:spcBef>
                <a:spcPts val="600"/>
              </a:spcBef>
              <a:spcAft>
                <a:spcPts val="600"/>
              </a:spcAft>
            </a:pPr>
            <a:r>
              <a:rPr lang="en-US" altLang="zh-CN" sz="1400" b="1" noProof="1" smtClean="0">
                <a:solidFill>
                  <a:srgbClr val="F8981D"/>
                </a:solidFill>
                <a:latin typeface="微软雅黑" panose="020B0503020204020204" pitchFamily="34" charset="-122"/>
                <a:ea typeface="微软雅黑" panose="020B0503020204020204" pitchFamily="34" charset="-122"/>
              </a:rPr>
              <a:t/>
            </a:r>
            <a:br>
              <a:rPr lang="en-US" altLang="zh-CN" sz="1400" b="1" noProof="1" smtClean="0">
                <a:solidFill>
                  <a:srgbClr val="F8981D"/>
                </a:solidFill>
                <a:latin typeface="微软雅黑" panose="020B0503020204020204" pitchFamily="34" charset="-122"/>
                <a:ea typeface="微软雅黑" panose="020B0503020204020204" pitchFamily="34" charset="-122"/>
              </a:rPr>
            </a:br>
            <a:r>
              <a:rPr lang="zh-CN" altLang="en-US" sz="1400" b="1" noProof="1">
                <a:solidFill>
                  <a:srgbClr val="1D2088"/>
                </a:solidFill>
                <a:latin typeface="微软雅黑" panose="020B0503020204020204" pitchFamily="34" charset="-122"/>
                <a:ea typeface="微软雅黑" panose="020B0503020204020204" pitchFamily="34" charset="-122"/>
              </a:rPr>
              <a:t>荣之联基于生物云</a:t>
            </a:r>
            <a:r>
              <a:rPr lang="en-US" altLang="zh-CN" sz="1400" b="1" noProof="1">
                <a:solidFill>
                  <a:srgbClr val="1D2088"/>
                </a:solidFill>
                <a:latin typeface="微软雅黑" panose="020B0503020204020204" pitchFamily="34" charset="-122"/>
                <a:ea typeface="微软雅黑" panose="020B0503020204020204" pitchFamily="34" charset="-122"/>
              </a:rPr>
              <a:t>IaaS</a:t>
            </a:r>
            <a:r>
              <a:rPr lang="zh-CN" altLang="en-US" sz="1400" b="1" noProof="1">
                <a:solidFill>
                  <a:srgbClr val="1D2088"/>
                </a:solidFill>
                <a:latin typeface="微软雅黑" panose="020B0503020204020204" pitchFamily="34" charset="-122"/>
                <a:ea typeface="微软雅黑" panose="020B0503020204020204" pitchFamily="34" charset="-122"/>
              </a:rPr>
              <a:t>方案完成对数据中心搭建</a:t>
            </a:r>
            <a:r>
              <a:rPr lang="zh-CN" altLang="en-US" sz="1400" b="1" noProof="1" smtClean="0">
                <a:solidFill>
                  <a:srgbClr val="1D2088"/>
                </a:solidFill>
                <a:latin typeface="微软雅黑" panose="020B0503020204020204" pitchFamily="34" charset="-122"/>
                <a:ea typeface="微软雅黑" panose="020B0503020204020204" pitchFamily="34" charset="-122"/>
              </a:rPr>
              <a:t>。</a:t>
            </a:r>
            <a:endParaRPr lang="en-US" altLang="zh-CN" sz="1400" b="1" noProof="1">
              <a:solidFill>
                <a:srgbClr val="1D2088"/>
              </a:solidFill>
              <a:latin typeface="微软雅黑" panose="020B0503020204020204" pitchFamily="34" charset="-122"/>
              <a:ea typeface="微软雅黑" panose="020B0503020204020204" pitchFamily="34" charset="-122"/>
            </a:endParaRPr>
          </a:p>
          <a:p>
            <a:pPr algn="just">
              <a:lnSpc>
                <a:spcPts val="1400"/>
              </a:lnSpc>
              <a:spcBef>
                <a:spcPts val="600"/>
              </a:spcBef>
              <a:spcAft>
                <a:spcPts val="600"/>
              </a:spcAft>
            </a:pPr>
            <a:r>
              <a:rPr lang="zh-CN" altLang="en-US" sz="1000" dirty="0">
                <a:solidFill>
                  <a:schemeClr val="tx1">
                    <a:lumMod val="50000"/>
                  </a:schemeClr>
                </a:solidFill>
                <a:latin typeface="微软雅黑" panose="020B0503020204020204" pitchFamily="34" charset="-122"/>
                <a:ea typeface="微软雅黑" panose="020B0503020204020204" pitchFamily="34" charset="-122"/>
              </a:rPr>
              <a:t>整个私有云平台由虚拟化资源池和</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BOSS </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两个系统构成</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虚拟化资源池提供计算、存储、网络等云资源， </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BOSS </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对这些资源提供统一的管理。根据</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 </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系统现状及三年内的规划预测，建立统一的数据存储及文档存储服务器。生产项目管理系统平台设计主要由商业智能、生产项目管理和流程平台三部分内容组成。制订统一安全运行规范，建立统一标准的双机备份机制。该项目采用虚拟化技术、高性能计算、高速并行云存储系统等先进技术，保证了整个系统从设计到技术的领先</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并符合当前生命科学技术的发展方向 。	</a:t>
            </a:r>
          </a:p>
          <a:p>
            <a:pPr algn="just">
              <a:lnSpc>
                <a:spcPct val="120000"/>
              </a:lnSpc>
              <a:spcBef>
                <a:spcPts val="600"/>
              </a:spcBef>
            </a:pPr>
            <a:r>
              <a:rPr lang="zh-CN" altLang="en-US" sz="1000" dirty="0">
                <a:latin typeface="微软雅黑" panose="020B0503020204020204" pitchFamily="34" charset="-122"/>
                <a:ea typeface="微软雅黑" panose="020B0503020204020204" pitchFamily="34" charset="-122"/>
              </a:rPr>
              <a:t>	</a:t>
            </a:r>
          </a:p>
          <a:p>
            <a:pPr algn="just">
              <a:lnSpc>
                <a:spcPct val="120000"/>
              </a:lnSpc>
              <a:spcBef>
                <a:spcPts val="600"/>
              </a:spcBef>
            </a:pPr>
            <a:r>
              <a:rPr lang="zh-CN" altLang="en-US" sz="1000" dirty="0">
                <a:latin typeface="微软雅黑" panose="020B0503020204020204" pitchFamily="34" charset="-122"/>
                <a:ea typeface="微软雅黑" panose="020B0503020204020204" pitchFamily="34" charset="-122"/>
              </a:rPr>
              <a:t>	</a:t>
            </a:r>
          </a:p>
          <a:p>
            <a:pPr algn="just">
              <a:lnSpc>
                <a:spcPct val="120000"/>
              </a:lnSpc>
              <a:spcBef>
                <a:spcPts val="600"/>
              </a:spcBef>
            </a:pPr>
            <a:endParaRPr lang="zh-CN" altLang="en-US" sz="1100" dirty="0">
              <a:solidFill>
                <a:schemeClr val="bg1"/>
              </a:solidFill>
              <a:latin typeface="微软雅黑" panose="020B0503020204020204" pitchFamily="34" charset="-122"/>
              <a:ea typeface="微软雅黑" panose="020B0503020204020204" pitchFamily="34" charset="-122"/>
            </a:endParaRPr>
          </a:p>
          <a:p>
            <a:pPr algn="just">
              <a:lnSpc>
                <a:spcPct val="120000"/>
              </a:lnSpc>
              <a:spcBef>
                <a:spcPts val="600"/>
              </a:spcBef>
            </a:pPr>
            <a:r>
              <a:rPr lang="zh-CN" altLang="en-US" sz="1100" dirty="0">
                <a:solidFill>
                  <a:schemeClr val="bg1"/>
                </a:solidFill>
                <a:latin typeface="微软雅黑" panose="020B0503020204020204" pitchFamily="34" charset="-122"/>
                <a:ea typeface="微软雅黑" panose="020B0503020204020204" pitchFamily="34" charset="-122"/>
              </a:rPr>
              <a:t> </a:t>
            </a:r>
          </a:p>
          <a:p>
            <a:pPr algn="just">
              <a:lnSpc>
                <a:spcPct val="120000"/>
              </a:lnSpc>
              <a:spcBef>
                <a:spcPts val="600"/>
              </a:spcBef>
            </a:pPr>
            <a:r>
              <a:rPr lang="zh-CN" altLang="en-US" sz="1100" dirty="0" smtClean="0">
                <a:solidFill>
                  <a:schemeClr val="bg1"/>
                </a:solidFill>
                <a:latin typeface="微软雅黑" panose="020B0503020204020204" pitchFamily="34" charset="-122"/>
                <a:ea typeface="微软雅黑" panose="020B0503020204020204" pitchFamily="34" charset="-122"/>
              </a:rPr>
              <a:t>	</a:t>
            </a:r>
          </a:p>
          <a:p>
            <a:pPr algn="just"/>
            <a:endParaRPr lang="zh-CN" altLang="en-US" sz="1100" dirty="0">
              <a:solidFill>
                <a:schemeClr val="bg1"/>
              </a:solidFill>
              <a:latin typeface="微软雅黑" panose="020B0503020204020204" pitchFamily="34" charset="-122"/>
              <a:ea typeface="微软雅黑" panose="020B0503020204020204" pitchFamily="34" charset="-122"/>
            </a:endParaRPr>
          </a:p>
          <a:p>
            <a:pPr algn="just"/>
            <a:r>
              <a:rPr lang="zh-CN" altLang="en-US" sz="1100" dirty="0"/>
              <a:t>	</a:t>
            </a:r>
          </a:p>
          <a:p>
            <a:pPr algn="just"/>
            <a:r>
              <a:rPr lang="zh-CN" altLang="en-US" sz="1100" dirty="0"/>
              <a:t>	</a:t>
            </a:r>
          </a:p>
        </p:txBody>
      </p:sp>
      <p:sp>
        <p:nvSpPr>
          <p:cNvPr id="6" name="矩形 5"/>
          <p:cNvSpPr/>
          <p:nvPr/>
        </p:nvSpPr>
        <p:spPr>
          <a:xfrm>
            <a:off x="4860866" y="3913909"/>
            <a:ext cx="4290753" cy="1229591"/>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4925537" y="3973337"/>
            <a:ext cx="4066063" cy="1066446"/>
          </a:xfrm>
          <a:prstGeom prst="rect">
            <a:avLst/>
          </a:prstGeom>
        </p:spPr>
        <p:txBody>
          <a:bodyPr wrap="square">
            <a:spAutoFit/>
          </a:bodyPr>
          <a:lstStyle/>
          <a:p>
            <a:pPr>
              <a:lnSpc>
                <a:spcPct val="110000"/>
              </a:lnSpc>
              <a:spcBef>
                <a:spcPts val="600"/>
              </a:spcBef>
            </a:pPr>
            <a:r>
              <a:rPr lang="zh-CN" altLang="en-US" sz="1300" b="1" dirty="0" smtClean="0">
                <a:solidFill>
                  <a:schemeClr val="bg1"/>
                </a:solidFill>
                <a:latin typeface="微软雅黑" panose="020B0503020204020204" pitchFamily="34" charset="-122"/>
                <a:ea typeface="微软雅黑" panose="020B0503020204020204" pitchFamily="34" charset="-122"/>
              </a:rPr>
              <a:t>客户收益：</a:t>
            </a:r>
            <a:endParaRPr lang="en-US" altLang="zh-CN" sz="1300" b="1" dirty="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en-US" sz="1000" dirty="0" smtClean="0">
                <a:solidFill>
                  <a:schemeClr val="bg1"/>
                </a:solidFill>
                <a:latin typeface="微软雅黑" panose="020B0503020204020204" pitchFamily="34" charset="-122"/>
                <a:ea typeface="微软雅黑" panose="020B0503020204020204" pitchFamily="34" charset="-122"/>
              </a:rPr>
              <a:t>完成</a:t>
            </a:r>
            <a:r>
              <a:rPr lang="zh-CN" altLang="en-US" sz="1000" dirty="0">
                <a:solidFill>
                  <a:schemeClr val="bg1"/>
                </a:solidFill>
                <a:latin typeface="微软雅黑" panose="020B0503020204020204" pitchFamily="34" charset="-122"/>
                <a:ea typeface="微软雅黑" panose="020B0503020204020204" pitchFamily="34" charset="-122"/>
              </a:rPr>
              <a:t>机房整体网络及服务器规划建设，包括相关热备及负载均衡方案的实现</a:t>
            </a:r>
            <a:r>
              <a:rPr lang="zh-CN" altLang="en-US" sz="1000" dirty="0" smtClean="0">
                <a:solidFill>
                  <a:schemeClr val="bg1"/>
                </a:solidFill>
                <a:latin typeface="微软雅黑" panose="020B0503020204020204" pitchFamily="34" charset="-122"/>
                <a:ea typeface="微软雅黑" panose="020B0503020204020204" pitchFamily="34" charset="-122"/>
              </a:rPr>
              <a:t>。采用</a:t>
            </a:r>
            <a:r>
              <a:rPr lang="zh-CN" altLang="en-US" sz="1000" dirty="0">
                <a:solidFill>
                  <a:schemeClr val="bg1"/>
                </a:solidFill>
                <a:latin typeface="微软雅黑" panose="020B0503020204020204" pitchFamily="34" charset="-122"/>
                <a:ea typeface="微软雅黑" panose="020B0503020204020204" pitchFamily="34" charset="-122"/>
              </a:rPr>
              <a:t>虚拟化技术、高性能计算、高速并行云存储系统等先进技术，保证了整个系统从设计到技术的领先</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并符合当前生命科学技术的发展</a:t>
            </a:r>
            <a:r>
              <a:rPr lang="zh-CN" altLang="en-US" sz="1000" dirty="0" smtClean="0">
                <a:solidFill>
                  <a:schemeClr val="bg1"/>
                </a:solidFill>
                <a:latin typeface="微软雅黑" panose="020B0503020204020204" pitchFamily="34" charset="-122"/>
                <a:ea typeface="微软雅黑" panose="020B0503020204020204" pitchFamily="34" charset="-122"/>
              </a:rPr>
              <a:t>方向。 </a:t>
            </a:r>
            <a:r>
              <a:rPr lang="zh-CN" altLang="en-US" sz="950" dirty="0">
                <a:solidFill>
                  <a:schemeClr val="bg1"/>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162561966"/>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21595" r="22355"/>
          <a:stretch/>
        </p:blipFill>
        <p:spPr>
          <a:xfrm>
            <a:off x="4818956" y="0"/>
            <a:ext cx="4324350" cy="5143500"/>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a:latin typeface="Calibri Light" pitchFamily="34" charset="0"/>
              </a:rPr>
              <a:t>诺禾致源</a:t>
            </a:r>
          </a:p>
        </p:txBody>
      </p:sp>
      <p:sp>
        <p:nvSpPr>
          <p:cNvPr id="4" name="矩形 3"/>
          <p:cNvSpPr/>
          <p:nvPr/>
        </p:nvSpPr>
        <p:spPr>
          <a:xfrm>
            <a:off x="273627" y="780065"/>
            <a:ext cx="4429125" cy="3836948"/>
          </a:xfrm>
          <a:prstGeom prst="rect">
            <a:avLst/>
          </a:prstGeom>
        </p:spPr>
        <p:txBody>
          <a:bodyPr wrap="square">
            <a:spAutoFit/>
          </a:bodyPr>
          <a:lstStyle/>
          <a:p>
            <a:pPr>
              <a:lnSpc>
                <a:spcPts val="1400"/>
              </a:lnSpc>
              <a:spcBef>
                <a:spcPts val="0"/>
              </a:spcBef>
              <a:spcAft>
                <a:spcPts val="600"/>
              </a:spcAft>
            </a:pPr>
            <a:r>
              <a:rPr lang="zh-CN" altLang="en-US" sz="1400" b="1" dirty="0" smtClean="0">
                <a:solidFill>
                  <a:srgbClr val="1D2088"/>
                </a:solidFill>
                <a:latin typeface="微软雅黑" panose="020B0503020204020204" pitchFamily="34" charset="-122"/>
                <a:ea typeface="微软雅黑" panose="020B0503020204020204" pitchFamily="34" charset="-122"/>
              </a:rPr>
              <a:t>项目背景</a:t>
            </a:r>
            <a:endParaRPr lang="en-US" altLang="zh-CN" sz="2000" b="1" dirty="0">
              <a:solidFill>
                <a:srgbClr val="1D2088"/>
              </a:solidFill>
              <a:latin typeface="微软雅黑" panose="020B0503020204020204" pitchFamily="34" charset="-122"/>
              <a:ea typeface="微软雅黑" panose="020B0503020204020204" pitchFamily="34" charset="-122"/>
            </a:endParaRPr>
          </a:p>
          <a:p>
            <a:pPr>
              <a:lnSpc>
                <a:spcPts val="1400"/>
              </a:lnSpc>
              <a:spcBef>
                <a:spcPts val="0"/>
              </a:spcBef>
              <a:spcAft>
                <a:spcPts val="600"/>
              </a:spcAft>
            </a:pP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北</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京</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诺禾致源生物信息科技有限公司致力于成为全球领先的基因组学解决方案提供者，专注于开发高通量测序实验技术以及生物信息学在生命科学研究和人类健康领域的应用。基因数据分析处理平台建设总体目标为建设一套绿色环保现代化云计算数据中心；围绕人类生物工程研究和相关产品开发，建设与之相适应的</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计算平台以及完善的生物分析处理软件</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平台</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spcBef>
                <a:spcPts val="600"/>
              </a:spcBef>
              <a:spcAft>
                <a:spcPts val="600"/>
              </a:spcAft>
            </a:pPr>
            <a:endParaRPr lang="en-US" altLang="zh-CN" sz="1100" dirty="0" smtClean="0">
              <a:solidFill>
                <a:schemeClr val="tx1">
                  <a:lumMod val="50000"/>
                </a:schemeClr>
              </a:solidFill>
              <a:latin typeface="微软雅黑" panose="020B0503020204020204" pitchFamily="34" charset="-122"/>
              <a:ea typeface="微软雅黑" panose="020B0503020204020204" pitchFamily="34" charset="-122"/>
            </a:endParaRPr>
          </a:p>
          <a:p>
            <a:pPr>
              <a:lnSpc>
                <a:spcPts val="1400"/>
              </a:lnSpc>
              <a:spcBef>
                <a:spcPts val="600"/>
              </a:spcBef>
              <a:spcAft>
                <a:spcPts val="600"/>
              </a:spcAft>
            </a:pPr>
            <a:r>
              <a:rPr lang="zh-CN" altLang="en-US" sz="1400" b="1" noProof="1">
                <a:solidFill>
                  <a:srgbClr val="1D2088"/>
                </a:solidFill>
                <a:latin typeface="微软雅黑" panose="020B0503020204020204" pitchFamily="34" charset="-122"/>
                <a:ea typeface="微软雅黑" panose="020B0503020204020204" pitchFamily="34" charset="-122"/>
              </a:rPr>
              <a:t>荣之</a:t>
            </a:r>
            <a:r>
              <a:rPr lang="zh-CN" altLang="en-US" sz="1400" b="1" noProof="1" smtClean="0">
                <a:solidFill>
                  <a:srgbClr val="1D2088"/>
                </a:solidFill>
                <a:latin typeface="微软雅黑" panose="020B0503020204020204" pitchFamily="34" charset="-122"/>
                <a:ea typeface="微软雅黑" panose="020B0503020204020204" pitchFamily="34" charset="-122"/>
              </a:rPr>
              <a:t>联生物云方案，协助构建</a:t>
            </a:r>
            <a:r>
              <a:rPr lang="zh-CN" altLang="zh-CN" sz="1400" b="1" dirty="0">
                <a:solidFill>
                  <a:srgbClr val="1D2088"/>
                </a:solidFill>
                <a:latin typeface="微软雅黑" panose="020B0503020204020204" pitchFamily="34" charset="-122"/>
                <a:ea typeface="微软雅黑" panose="020B0503020204020204" pitchFamily="34" charset="-122"/>
              </a:rPr>
              <a:t>基因数据分析处理</a:t>
            </a:r>
            <a:r>
              <a:rPr lang="zh-CN" altLang="zh-CN" sz="1400" b="1" dirty="0" smtClean="0">
                <a:solidFill>
                  <a:srgbClr val="1D2088"/>
                </a:solidFill>
                <a:latin typeface="微软雅黑" panose="020B0503020204020204" pitchFamily="34" charset="-122"/>
                <a:ea typeface="微软雅黑" panose="020B0503020204020204" pitchFamily="34" charset="-122"/>
              </a:rPr>
              <a:t>平台</a:t>
            </a:r>
            <a:r>
              <a:rPr lang="zh-CN" altLang="en-US" sz="1400" b="1" dirty="0" smtClean="0">
                <a:solidFill>
                  <a:srgbClr val="1D2088"/>
                </a:solidFill>
                <a:latin typeface="微软雅黑" panose="020B0503020204020204" pitchFamily="34" charset="-122"/>
                <a:ea typeface="微软雅黑" panose="020B0503020204020204" pitchFamily="34" charset="-122"/>
              </a:rPr>
              <a:t>。</a:t>
            </a:r>
            <a:endParaRPr lang="en-US" altLang="zh-CN" sz="1400" b="1" noProof="1" smtClean="0">
              <a:solidFill>
                <a:srgbClr val="1D2088"/>
              </a:solidFill>
              <a:latin typeface="微软雅黑" panose="020B0503020204020204" pitchFamily="34" charset="-122"/>
              <a:ea typeface="微软雅黑" panose="020B0503020204020204" pitchFamily="34" charset="-122"/>
            </a:endParaRPr>
          </a:p>
          <a:p>
            <a:pPr>
              <a:lnSpc>
                <a:spcPts val="1400"/>
              </a:lnSpc>
              <a:spcAft>
                <a:spcPts val="600"/>
              </a:spcAft>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针对</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用户的建设目标和建设内容，进行有针对性地分析内容如下：</a:t>
            </a:r>
          </a:p>
          <a:p>
            <a:pPr lvl="0">
              <a:lnSpc>
                <a:spcPts val="1400"/>
              </a:lnSpc>
              <a:spcAft>
                <a:spcPts val="600"/>
              </a:spcAft>
            </a:pPr>
            <a:r>
              <a:rPr lang="zh-CN" altLang="zh-CN" sz="1000" dirty="0">
                <a:solidFill>
                  <a:schemeClr val="tx1">
                    <a:lumMod val="50000"/>
                  </a:schemeClr>
                </a:solidFill>
                <a:latin typeface="微软雅黑" panose="020B0503020204020204" pitchFamily="34" charset="-122"/>
                <a:ea typeface="微软雅黑" panose="020B0503020204020204" pitchFamily="34" charset="-122"/>
              </a:rPr>
              <a:t>业务系统规划</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需求分析</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引进</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先进的应用软件和管理平台</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，建立</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一套现代化绿色环保数据中心，采用高性能运算与高速存储相结合，数据分析处理平台的完美运行</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。数据</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中心的</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建</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设</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从</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数据中心的基础建设开始考虑到数据中心</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设备的选型和安装部署实施、网络安全规划等，</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都以</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绿色环保高效节能为</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根本</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网络交换系统，建造绿色机房；</a:t>
            </a:r>
          </a:p>
          <a:p>
            <a:pPr lvl="0">
              <a:lnSpc>
                <a:spcPts val="1400"/>
              </a:lnSpc>
              <a:spcAft>
                <a:spcPts val="600"/>
              </a:spcAft>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生物基因测序处理和分析软件，与</a:t>
            </a: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rPr>
              <a:t>HPC</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和高速存储系统共同构成生物基因测序研究平台；安装</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部署一套生物医药数据分析处理</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平台</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用于</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生物基因序列对的测试和分析，满足目前科研使用</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818956" y="3927765"/>
            <a:ext cx="4332663" cy="1215736"/>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4881993" y="3969330"/>
            <a:ext cx="4074970" cy="1066446"/>
          </a:xfrm>
          <a:prstGeom prst="rect">
            <a:avLst/>
          </a:prstGeom>
        </p:spPr>
        <p:txBody>
          <a:bodyPr wrap="square">
            <a:spAutoFit/>
          </a:bodyPr>
          <a:lstStyle/>
          <a:p>
            <a:pPr algn="just">
              <a:lnSpc>
                <a:spcPct val="110000"/>
              </a:lnSpc>
            </a:pPr>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绿色</a:t>
            </a:r>
            <a:r>
              <a:rPr lang="zh-CN" altLang="zh-CN" sz="1000" dirty="0">
                <a:solidFill>
                  <a:schemeClr val="bg1"/>
                </a:solidFill>
                <a:latin typeface="微软雅黑" panose="020B0503020204020204" pitchFamily="34" charset="-122"/>
                <a:ea typeface="微软雅黑" panose="020B0503020204020204" pitchFamily="34" charset="-122"/>
              </a:rPr>
              <a:t>节能环保</a:t>
            </a:r>
            <a:r>
              <a:rPr lang="zh-CN" altLang="en-US" sz="1000" dirty="0">
                <a:solidFill>
                  <a:schemeClr val="bg1"/>
                </a:solidFill>
                <a:latin typeface="微软雅黑" panose="020B0503020204020204" pitchFamily="34" charset="-122"/>
                <a:ea typeface="微软雅黑" panose="020B0503020204020204" pitchFamily="34" charset="-122"/>
              </a:rPr>
              <a:t>，</a:t>
            </a:r>
            <a:r>
              <a:rPr lang="zh-CN" altLang="zh-CN" sz="1000" dirty="0">
                <a:solidFill>
                  <a:schemeClr val="bg1"/>
                </a:solidFill>
                <a:latin typeface="微软雅黑" panose="020B0503020204020204" pitchFamily="34" charset="-122"/>
                <a:ea typeface="微软雅黑" panose="020B0503020204020204" pitchFamily="34" charset="-122"/>
              </a:rPr>
              <a:t>采用高密度刀片服务器，从而降低数据中心能源消耗</a:t>
            </a:r>
            <a:r>
              <a:rPr lang="zh-CN" altLang="en-US" sz="1000" dirty="0">
                <a:solidFill>
                  <a:schemeClr val="bg1"/>
                </a:solidFill>
                <a:latin typeface="微软雅黑" panose="020B0503020204020204" pitchFamily="34" charset="-122"/>
                <a:ea typeface="微软雅黑" panose="020B0503020204020204" pitchFamily="34" charset="-122"/>
              </a:rPr>
              <a:t>。</a:t>
            </a:r>
            <a:r>
              <a:rPr lang="zh-CN" altLang="zh-CN" sz="1000" dirty="0">
                <a:solidFill>
                  <a:schemeClr val="bg1"/>
                </a:solidFill>
                <a:latin typeface="微软雅黑" panose="020B0503020204020204" pitchFamily="34" charset="-122"/>
                <a:ea typeface="微软雅黑" panose="020B0503020204020204" pitchFamily="34" charset="-122"/>
              </a:rPr>
              <a:t>在整体设计架构和规模上可以根据用户业务量的大小和处理能力的需要对整体解决方案进行灵活的伸缩</a:t>
            </a:r>
            <a:r>
              <a:rPr lang="zh-CN" altLang="en-US" sz="1000" dirty="0">
                <a:solidFill>
                  <a:schemeClr val="bg1"/>
                </a:solidFill>
                <a:latin typeface="微软雅黑" panose="020B0503020204020204" pitchFamily="34" charset="-122"/>
                <a:ea typeface="微软雅黑" panose="020B0503020204020204" pitchFamily="34" charset="-122"/>
              </a:rPr>
              <a:t>。具备</a:t>
            </a:r>
            <a:r>
              <a:rPr lang="zh-CN" altLang="zh-CN" sz="1000" dirty="0">
                <a:solidFill>
                  <a:schemeClr val="bg1"/>
                </a:solidFill>
                <a:latin typeface="微软雅黑" panose="020B0503020204020204" pitchFamily="34" charset="-122"/>
                <a:ea typeface="微软雅黑" panose="020B0503020204020204" pitchFamily="34" charset="-122"/>
              </a:rPr>
              <a:t>现代数据中心的先进理念</a:t>
            </a:r>
            <a:r>
              <a:rPr lang="zh-CN" altLang="en-US" sz="1000" dirty="0">
                <a:solidFill>
                  <a:schemeClr val="bg1"/>
                </a:solidFill>
                <a:latin typeface="微软雅黑" panose="020B0503020204020204" pitchFamily="34" charset="-122"/>
                <a:ea typeface="微软雅黑" panose="020B0503020204020204" pitchFamily="34" charset="-122"/>
              </a:rPr>
              <a:t>，可扩展性强，同时保证数据的安全性</a:t>
            </a:r>
            <a:r>
              <a:rPr lang="zh-CN" altLang="en-US" sz="1000" dirty="0" smtClean="0">
                <a:solidFill>
                  <a:schemeClr val="bg1"/>
                </a:solidFill>
                <a:latin typeface="微软雅黑" panose="020B0503020204020204" pitchFamily="34" charset="-122"/>
                <a:ea typeface="微软雅黑" panose="020B0503020204020204" pitchFamily="34" charset="-122"/>
              </a:rPr>
              <a:t>。</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706990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9415" r="41994"/>
          <a:stretch/>
        </p:blipFill>
        <p:spPr>
          <a:xfrm>
            <a:off x="4845733" y="-1"/>
            <a:ext cx="4305301" cy="5143653"/>
          </a:xfrm>
          <a:prstGeom prst="rect">
            <a:avLst/>
          </a:prstGeom>
        </p:spPr>
      </p:pic>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解决方案案例</a:t>
            </a:r>
            <a:r>
              <a:rPr lang="en-US" altLang="zh-CN" noProof="1" smtClean="0">
                <a:latin typeface="Calibri Light" pitchFamily="34" charset="0"/>
              </a:rPr>
              <a:t>——</a:t>
            </a:r>
            <a:r>
              <a:rPr lang="zh-CN" altLang="en-US" noProof="1" smtClean="0">
                <a:latin typeface="Calibri Light" pitchFamily="34" charset="0"/>
              </a:rPr>
              <a:t>滴滴</a:t>
            </a:r>
            <a:r>
              <a:rPr lang="zh-CN" altLang="en-US" noProof="1">
                <a:latin typeface="Calibri Light" pitchFamily="34" charset="0"/>
              </a:rPr>
              <a:t>出行</a:t>
            </a:r>
          </a:p>
        </p:txBody>
      </p:sp>
      <p:sp>
        <p:nvSpPr>
          <p:cNvPr id="4" name="矩形 3"/>
          <p:cNvSpPr/>
          <p:nvPr/>
        </p:nvSpPr>
        <p:spPr>
          <a:xfrm>
            <a:off x="329044" y="1043291"/>
            <a:ext cx="4215246" cy="3093154"/>
          </a:xfrm>
          <a:prstGeom prst="rect">
            <a:avLst/>
          </a:prstGeom>
        </p:spPr>
        <p:txBody>
          <a:bodyPr wrap="square">
            <a:spAutoFit/>
          </a:bodyPr>
          <a:lstStyle/>
          <a:p>
            <a:pPr algn="just">
              <a:lnSpc>
                <a:spcPts val="1400"/>
              </a:lnSpc>
            </a:pPr>
            <a:r>
              <a:rPr lang="zh-CN" altLang="en-US" sz="1400" b="1" dirty="0" smtClean="0">
                <a:solidFill>
                  <a:srgbClr val="1D2088"/>
                </a:solidFill>
                <a:latin typeface="微软雅黑" panose="020B0503020204020204" pitchFamily="34" charset="-122"/>
                <a:ea typeface="微软雅黑" panose="020B0503020204020204" pitchFamily="34" charset="-122"/>
              </a:rPr>
              <a:t>项目背景</a:t>
            </a:r>
            <a:endParaRPr lang="en-US" altLang="zh-CN" sz="1400" b="1" dirty="0">
              <a:solidFill>
                <a:srgbClr val="1D2088"/>
              </a:solidFill>
              <a:latin typeface="微软雅黑" panose="020B0503020204020204" pitchFamily="34" charset="-122"/>
              <a:ea typeface="微软雅黑" panose="020B0503020204020204" pitchFamily="34" charset="-122"/>
            </a:endParaRPr>
          </a:p>
          <a:p>
            <a:pPr algn="just">
              <a:lnSpc>
                <a:spcPts val="1400"/>
              </a:lnSpc>
              <a:spcBef>
                <a:spcPts val="600"/>
              </a:spcBef>
            </a:pP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滴滴出行</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近年来随着业务增长，</a:t>
            </a:r>
            <a:r>
              <a:rPr lang="en-US" altLang="zh-CN" sz="1000" dirty="0" smtClean="0">
                <a:solidFill>
                  <a:schemeClr val="tx1">
                    <a:lumMod val="50000"/>
                  </a:schemeClr>
                </a:solidFill>
                <a:latin typeface="微软雅黑" panose="020B0503020204020204" pitchFamily="34" charset="-122"/>
                <a:ea typeface="微软雅黑" panose="020B0503020204020204" pitchFamily="34" charset="-122"/>
              </a:rPr>
              <a:t>2015</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年员工总人数突破</a:t>
            </a:r>
            <a:r>
              <a:rPr lang="x-none" altLang="zh-CN" sz="1000" dirty="0" smtClean="0">
                <a:solidFill>
                  <a:schemeClr val="tx1">
                    <a:lumMod val="50000"/>
                  </a:schemeClr>
                </a:solidFill>
                <a:latin typeface="微软雅黑" panose="020B0503020204020204" pitchFamily="34" charset="-122"/>
                <a:ea typeface="微软雅黑" panose="020B0503020204020204" pitchFamily="34" charset="-122"/>
              </a:rPr>
              <a:t>2000</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人，给企业人力、行政管理部门，特别是企业中的</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管理和运维人员</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带来</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巨大</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的压力。</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由大量、频繁的员工入职、离职、调岗等人员变化产生的员工账户创建、变更、删除、权限设置等账户管理和人员</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管理</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等</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事务</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，满负荷的运转</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状态</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基本</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是滴滴</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管理和运维人员的工作常态。这样的工作常态让滴滴整体的</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管理工作效率低下，</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IT</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运维人员的支持能力已经无法满足滴滴业务高速发展的需要</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a:p>
            <a:pPr algn="just">
              <a:lnSpc>
                <a:spcPts val="1400"/>
              </a:lnSpc>
              <a:spcBef>
                <a:spcPts val="600"/>
              </a:spcBef>
            </a:pPr>
            <a:endParaRPr lang="en-US" altLang="zh-CN" sz="1100" dirty="0" smtClean="0">
              <a:solidFill>
                <a:schemeClr val="tx1">
                  <a:lumMod val="50000"/>
                </a:schemeClr>
              </a:solidFill>
              <a:latin typeface="微软雅黑" panose="020B0503020204020204" pitchFamily="34" charset="-122"/>
              <a:ea typeface="微软雅黑" panose="020B0503020204020204" pitchFamily="34" charset="-122"/>
            </a:endParaRPr>
          </a:p>
          <a:p>
            <a:pPr algn="just">
              <a:lnSpc>
                <a:spcPts val="1400"/>
              </a:lnSpc>
              <a:spcBef>
                <a:spcPts val="600"/>
              </a:spcBef>
              <a:spcAft>
                <a:spcPts val="600"/>
              </a:spcAft>
            </a:pPr>
            <a:r>
              <a:rPr lang="zh-CN" altLang="en-US" sz="1400" b="1" noProof="1">
                <a:solidFill>
                  <a:srgbClr val="1D2088"/>
                </a:solidFill>
                <a:latin typeface="微软雅黑" panose="020B0503020204020204" pitchFamily="34" charset="-122"/>
                <a:ea typeface="微软雅黑" panose="020B0503020204020204" pitchFamily="34" charset="-122"/>
              </a:rPr>
              <a:t>荣之</a:t>
            </a:r>
            <a:r>
              <a:rPr lang="zh-CN" altLang="en-US" sz="1400" b="1" noProof="1" smtClean="0">
                <a:solidFill>
                  <a:srgbClr val="1D2088"/>
                </a:solidFill>
                <a:latin typeface="微软雅黑" panose="020B0503020204020204" pitchFamily="34" charset="-122"/>
                <a:ea typeface="微软雅黑" panose="020B0503020204020204" pitchFamily="34" charset="-122"/>
              </a:rPr>
              <a:t>联</a:t>
            </a:r>
            <a:r>
              <a:rPr lang="en-US" altLang="zh-CN" sz="1400" b="1" noProof="1" smtClean="0">
                <a:solidFill>
                  <a:srgbClr val="1D2088"/>
                </a:solidFill>
                <a:latin typeface="微软雅黑" panose="020B0503020204020204" pitchFamily="34" charset="-122"/>
                <a:ea typeface="微软雅黑" panose="020B0503020204020204" pitchFamily="34" charset="-122"/>
              </a:rPr>
              <a:t>ADM</a:t>
            </a:r>
            <a:r>
              <a:rPr lang="zh-CN" altLang="en-US" sz="1400" b="1" noProof="1" smtClean="0">
                <a:solidFill>
                  <a:srgbClr val="1D2088"/>
                </a:solidFill>
                <a:latin typeface="微软雅黑" panose="020B0503020204020204" pitchFamily="34" charset="-122"/>
                <a:ea typeface="微软雅黑" panose="020B0503020204020204" pitchFamily="34" charset="-122"/>
              </a:rPr>
              <a:t>账号统一管理工具，优化</a:t>
            </a:r>
            <a:r>
              <a:rPr lang="en-US" altLang="zh-CN" sz="1400" b="1" noProof="1" smtClean="0">
                <a:solidFill>
                  <a:srgbClr val="1D2088"/>
                </a:solidFill>
                <a:latin typeface="微软雅黑" panose="020B0503020204020204" pitchFamily="34" charset="-122"/>
                <a:ea typeface="微软雅黑" panose="020B0503020204020204" pitchFamily="34" charset="-122"/>
              </a:rPr>
              <a:t>IT</a:t>
            </a:r>
            <a:r>
              <a:rPr lang="zh-CN" altLang="en-US" sz="1400" b="1" noProof="1" smtClean="0">
                <a:solidFill>
                  <a:srgbClr val="1D2088"/>
                </a:solidFill>
                <a:latin typeface="微软雅黑" panose="020B0503020204020204" pitchFamily="34" charset="-122"/>
                <a:ea typeface="微软雅黑" panose="020B0503020204020204" pitchFamily="34" charset="-122"/>
              </a:rPr>
              <a:t>管理工作</a:t>
            </a:r>
            <a:r>
              <a:rPr lang="zh-CN" altLang="en-US" sz="1400" b="1" dirty="0" smtClean="0">
                <a:solidFill>
                  <a:srgbClr val="1D2088"/>
                </a:solidFill>
                <a:latin typeface="微软雅黑" panose="020B0503020204020204" pitchFamily="34" charset="-122"/>
                <a:ea typeface="微软雅黑" panose="020B0503020204020204" pitchFamily="34" charset="-122"/>
              </a:rPr>
              <a:t>。</a:t>
            </a:r>
            <a:endParaRPr lang="en-US" altLang="zh-CN" sz="1400" b="1" noProof="1" smtClean="0">
              <a:solidFill>
                <a:srgbClr val="1D2088"/>
              </a:solidFill>
              <a:latin typeface="微软雅黑" panose="020B0503020204020204" pitchFamily="34" charset="-122"/>
              <a:ea typeface="微软雅黑" panose="020B0503020204020204" pitchFamily="34" charset="-122"/>
            </a:endParaRPr>
          </a:p>
          <a:p>
            <a:pPr algn="just">
              <a:lnSpc>
                <a:spcPts val="1400"/>
              </a:lnSpc>
              <a:spcAft>
                <a:spcPts val="600"/>
              </a:spcAft>
            </a:pPr>
            <a:r>
              <a:rPr lang="zh-CN" altLang="en-US" sz="1000" dirty="0">
                <a:solidFill>
                  <a:schemeClr val="tx1">
                    <a:lumMod val="50000"/>
                  </a:schemeClr>
                </a:solidFill>
                <a:latin typeface="微软雅黑" panose="020B0503020204020204" pitchFamily="34" charset="-122"/>
                <a:ea typeface="微软雅黑" panose="020B0503020204020204" pitchFamily="34" charset="-122"/>
              </a:rPr>
              <a:t>荣之</a:t>
            </a:r>
            <a:r>
              <a:rPr lang="zh-CN" altLang="en-US" sz="1000" dirty="0" smtClean="0">
                <a:solidFill>
                  <a:schemeClr val="tx1">
                    <a:lumMod val="50000"/>
                  </a:schemeClr>
                </a:solidFill>
                <a:latin typeface="微软雅黑" panose="020B0503020204020204" pitchFamily="34" charset="-122"/>
                <a:ea typeface="微软雅黑" panose="020B0503020204020204" pitchFamily="34" charset="-122"/>
              </a:rPr>
              <a:t>联</a:t>
            </a:r>
            <a:r>
              <a:rPr lang="zh-CN" altLang="en-US" sz="1000" dirty="0">
                <a:solidFill>
                  <a:schemeClr val="tx1">
                    <a:lumMod val="50000"/>
                  </a:schemeClr>
                </a:solidFill>
                <a:latin typeface="微软雅黑" panose="020B0503020204020204" pitchFamily="34" charset="-122"/>
                <a:ea typeface="微软雅黑" panose="020B0503020204020204" pitchFamily="34" charset="-122"/>
              </a:rPr>
              <a:t>云桥</a:t>
            </a:r>
            <a:r>
              <a:rPr lang="en-US" altLang="zh-CN" sz="1000" dirty="0">
                <a:solidFill>
                  <a:schemeClr val="tx1">
                    <a:lumMod val="50000"/>
                  </a:schemeClr>
                </a:solidFill>
                <a:latin typeface="微软雅黑" panose="020B0503020204020204" pitchFamily="34" charset="-122"/>
                <a:ea typeface="微软雅黑" panose="020B0503020204020204" pitchFamily="34" charset="-122"/>
              </a:rPr>
              <a:t>ADM</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是面向使用</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Windows</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域的企业用户推出的一款管理软件，它提供简洁直观的操作管理界面，使管理人员能够通过中央控制台同时执行</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AD</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Exchange</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Lync</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的管理工作，减少各系统平台管理工具的切换操作，降低使用命令行或脚本进行管理的难度，从而极大地简化</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AD</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Exchange</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a:t>
            </a:r>
            <a:r>
              <a:rPr lang="x-none" altLang="zh-CN" sz="1000" dirty="0">
                <a:solidFill>
                  <a:schemeClr val="tx1">
                    <a:lumMod val="50000"/>
                  </a:schemeClr>
                </a:solidFill>
                <a:latin typeface="微软雅黑" panose="020B0503020204020204" pitchFamily="34" charset="-122"/>
                <a:ea typeface="微软雅黑" panose="020B0503020204020204" pitchFamily="34" charset="-122"/>
              </a:rPr>
              <a:t>Lync</a:t>
            </a:r>
            <a:r>
              <a:rPr lang="zh-CN" altLang="zh-CN" sz="1000" dirty="0">
                <a:solidFill>
                  <a:schemeClr val="tx1">
                    <a:lumMod val="50000"/>
                  </a:schemeClr>
                </a:solidFill>
                <a:latin typeface="微软雅黑" panose="020B0503020204020204" pitchFamily="34" charset="-122"/>
                <a:ea typeface="微软雅黑" panose="020B0503020204020204" pitchFamily="34" charset="-122"/>
              </a:rPr>
              <a:t>的管理</a:t>
            </a:r>
            <a:r>
              <a:rPr lang="zh-CN" altLang="zh-CN" sz="1000" dirty="0" smtClean="0">
                <a:solidFill>
                  <a:schemeClr val="tx1">
                    <a:lumMod val="50000"/>
                  </a:schemeClr>
                </a:solidFill>
                <a:latin typeface="微软雅黑" panose="020B0503020204020204" pitchFamily="34" charset="-122"/>
                <a:ea typeface="微软雅黑" panose="020B0503020204020204" pitchFamily="34" charset="-122"/>
              </a:rPr>
              <a:t>。</a:t>
            </a:r>
            <a:endParaRPr lang="zh-CN" altLang="zh-CN" sz="10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845733" y="3879273"/>
            <a:ext cx="4305886" cy="1264227"/>
          </a:xfrm>
          <a:prstGeom prst="rect">
            <a:avLst/>
          </a:prstGeom>
          <a:solidFill>
            <a:srgbClr val="1D208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4916627" y="3934695"/>
            <a:ext cx="4074969" cy="1304203"/>
          </a:xfrm>
          <a:prstGeom prst="rect">
            <a:avLst/>
          </a:prstGeom>
        </p:spPr>
        <p:txBody>
          <a:bodyPr wrap="square">
            <a:spAutoFit/>
          </a:bodyPr>
          <a:lstStyle/>
          <a:p>
            <a:pPr algn="just">
              <a:lnSpc>
                <a:spcPct val="110000"/>
              </a:lnSpc>
            </a:pPr>
            <a:r>
              <a:rPr lang="zh-CN" altLang="en-US" sz="1300" b="1" dirty="0" smtClean="0">
                <a:solidFill>
                  <a:schemeClr val="bg1"/>
                </a:solidFill>
                <a:latin typeface="微软雅黑" panose="020B0503020204020204" pitchFamily="34" charset="-122"/>
                <a:ea typeface="微软雅黑" panose="020B0503020204020204" pitchFamily="34" charset="-122"/>
              </a:rPr>
              <a:t>客户</a:t>
            </a:r>
            <a:r>
              <a:rPr lang="zh-CN" altLang="en-US" sz="1300" b="1" dirty="0">
                <a:solidFill>
                  <a:schemeClr val="bg1"/>
                </a:solidFill>
                <a:latin typeface="微软雅黑" panose="020B0503020204020204" pitchFamily="34" charset="-122"/>
                <a:ea typeface="微软雅黑" panose="020B0503020204020204" pitchFamily="34" charset="-122"/>
              </a:rPr>
              <a:t>收益</a:t>
            </a:r>
            <a:r>
              <a:rPr lang="zh-CN" altLang="en-US" sz="1300" b="1" dirty="0" smtClean="0">
                <a:solidFill>
                  <a:schemeClr val="bg1"/>
                </a:solidFill>
                <a:latin typeface="微软雅黑" panose="020B0503020204020204" pitchFamily="34" charset="-122"/>
                <a:ea typeface="微软雅黑" panose="020B0503020204020204" pitchFamily="34" charset="-122"/>
              </a:rPr>
              <a:t>：</a:t>
            </a:r>
            <a:endParaRPr lang="en-US" altLang="zh-CN" sz="1300" b="1" dirty="0" smtClean="0">
              <a:solidFill>
                <a:schemeClr val="bg1"/>
              </a:solidFill>
              <a:latin typeface="微软雅黑" panose="020B0503020204020204" pitchFamily="34" charset="-122"/>
              <a:ea typeface="微软雅黑" panose="020B0503020204020204" pitchFamily="34" charset="-122"/>
            </a:endParaRPr>
          </a:p>
          <a:p>
            <a:pPr algn="just">
              <a:lnSpc>
                <a:spcPct val="110000"/>
              </a:lnSpc>
              <a:spcBef>
                <a:spcPts val="600"/>
              </a:spcBef>
            </a:pPr>
            <a:r>
              <a:rPr lang="zh-CN" altLang="zh-CN" sz="1000" dirty="0" smtClean="0">
                <a:solidFill>
                  <a:schemeClr val="bg1"/>
                </a:solidFill>
                <a:latin typeface="微软雅黑" panose="020B0503020204020204" pitchFamily="34" charset="-122"/>
                <a:ea typeface="微软雅黑" panose="020B0503020204020204" pitchFamily="34" charset="-122"/>
              </a:rPr>
              <a:t>批量</a:t>
            </a:r>
            <a:r>
              <a:rPr lang="zh-CN" altLang="zh-CN" sz="1000" dirty="0">
                <a:solidFill>
                  <a:schemeClr val="bg1"/>
                </a:solidFill>
                <a:latin typeface="微软雅黑" panose="020B0503020204020204" pitchFamily="34" charset="-122"/>
                <a:ea typeface="微软雅黑" panose="020B0503020204020204" pitchFamily="34" charset="-122"/>
              </a:rPr>
              <a:t>操作为</a:t>
            </a:r>
            <a:r>
              <a:rPr lang="x-none"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运维人员节省了更多宝贵</a:t>
            </a:r>
            <a:r>
              <a:rPr lang="zh-CN" altLang="zh-CN" sz="1000" dirty="0" smtClean="0">
                <a:solidFill>
                  <a:schemeClr val="bg1"/>
                </a:solidFill>
                <a:latin typeface="微软雅黑" panose="020B0503020204020204" pitchFamily="34" charset="-122"/>
                <a:ea typeface="微软雅黑" panose="020B0503020204020204" pitchFamily="34" charset="-122"/>
              </a:rPr>
              <a:t>时间</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zh-CN" altLang="zh-CN" sz="1000" dirty="0" smtClean="0">
                <a:solidFill>
                  <a:schemeClr val="bg1"/>
                </a:solidFill>
                <a:latin typeface="微软雅黑" panose="020B0503020204020204" pitchFamily="34" charset="-122"/>
                <a:ea typeface="微软雅黑" panose="020B0503020204020204" pitchFamily="34" charset="-122"/>
              </a:rPr>
              <a:t>及时</a:t>
            </a:r>
            <a:r>
              <a:rPr lang="zh-CN" altLang="zh-CN" sz="1000" dirty="0">
                <a:solidFill>
                  <a:schemeClr val="bg1"/>
                </a:solidFill>
                <a:latin typeface="微软雅黑" panose="020B0503020204020204" pitchFamily="34" charset="-122"/>
                <a:ea typeface="微软雅黑" panose="020B0503020204020204" pitchFamily="34" charset="-122"/>
              </a:rPr>
              <a:t>的数据同步保证了人员、账户信息数据的精准度和</a:t>
            </a:r>
            <a:r>
              <a:rPr lang="zh-CN" altLang="zh-CN" sz="1000" dirty="0" smtClean="0">
                <a:solidFill>
                  <a:schemeClr val="bg1"/>
                </a:solidFill>
                <a:latin typeface="微软雅黑" panose="020B0503020204020204" pitchFamily="34" charset="-122"/>
                <a:ea typeface="微软雅黑" panose="020B0503020204020204" pitchFamily="34" charset="-122"/>
              </a:rPr>
              <a:t>有效性</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zh-CN" altLang="zh-CN" sz="1000" dirty="0">
                <a:solidFill>
                  <a:schemeClr val="bg1"/>
                </a:solidFill>
                <a:latin typeface="微软雅黑" panose="020B0503020204020204" pitchFamily="34" charset="-122"/>
                <a:ea typeface="微软雅黑" panose="020B0503020204020204" pitchFamily="34" charset="-122"/>
              </a:rPr>
              <a:t>大大降低了人员管理成本</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zh-CN" altLang="zh-CN" sz="1000" dirty="0">
                <a:solidFill>
                  <a:schemeClr val="bg1"/>
                </a:solidFill>
                <a:latin typeface="微软雅黑" panose="020B0503020204020204" pitchFamily="34" charset="-122"/>
                <a:ea typeface="微软雅黑" panose="020B0503020204020204" pitchFamily="34" charset="-122"/>
              </a:rPr>
              <a:t>全方位多维度展现了滴滴</a:t>
            </a:r>
            <a:r>
              <a:rPr lang="x-none"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管理</a:t>
            </a:r>
            <a:r>
              <a:rPr lang="zh-CN" altLang="zh-CN" sz="1000" dirty="0" smtClean="0">
                <a:solidFill>
                  <a:schemeClr val="bg1"/>
                </a:solidFill>
                <a:latin typeface="微软雅黑" panose="020B0503020204020204" pitchFamily="34" charset="-122"/>
                <a:ea typeface="微软雅黑" panose="020B0503020204020204" pitchFamily="34" charset="-122"/>
              </a:rPr>
              <a:t>工作</a:t>
            </a:r>
            <a:r>
              <a:rPr lang="zh-CN" altLang="en-US" sz="1000" dirty="0">
                <a:solidFill>
                  <a:schemeClr val="bg1"/>
                </a:solidFill>
                <a:latin typeface="微软雅黑" panose="020B0503020204020204" pitchFamily="34" charset="-122"/>
                <a:ea typeface="微软雅黑" panose="020B0503020204020204" pitchFamily="34" charset="-122"/>
              </a:rPr>
              <a:t>，</a:t>
            </a:r>
            <a:r>
              <a:rPr lang="zh-CN" altLang="zh-CN" sz="1000" dirty="0">
                <a:solidFill>
                  <a:schemeClr val="bg1"/>
                </a:solidFill>
                <a:latin typeface="微软雅黑" panose="020B0503020204020204" pitchFamily="34" charset="-122"/>
                <a:ea typeface="微软雅黑" panose="020B0503020204020204" pitchFamily="34" charset="-122"/>
              </a:rPr>
              <a:t>为滴滴</a:t>
            </a:r>
            <a:r>
              <a:rPr lang="x-none" altLang="zh-CN" sz="1000" dirty="0">
                <a:solidFill>
                  <a:schemeClr val="bg1"/>
                </a:solidFill>
                <a:latin typeface="微软雅黑" panose="020B0503020204020204" pitchFamily="34" charset="-122"/>
                <a:ea typeface="微软雅黑" panose="020B0503020204020204" pitchFamily="34" charset="-122"/>
              </a:rPr>
              <a:t>IT</a:t>
            </a:r>
            <a:r>
              <a:rPr lang="zh-CN" altLang="zh-CN" sz="1000" dirty="0">
                <a:solidFill>
                  <a:schemeClr val="bg1"/>
                </a:solidFill>
                <a:latin typeface="微软雅黑" panose="020B0503020204020204" pitchFamily="34" charset="-122"/>
                <a:ea typeface="微软雅黑" panose="020B0503020204020204" pitchFamily="34" charset="-122"/>
              </a:rPr>
              <a:t>管理提供了全面系统的可视化决策依据。</a:t>
            </a:r>
          </a:p>
          <a:p>
            <a:pPr algn="just">
              <a:lnSpc>
                <a:spcPct val="110000"/>
              </a:lnSpc>
              <a:spcBef>
                <a:spcPts val="600"/>
              </a:spcBef>
            </a:pPr>
            <a:endParaRPr lang="zh-CN" altLang="zh-CN" sz="9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199647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6393868" y="1051112"/>
            <a:ext cx="2057389" cy="401782"/>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圆角矩形 10"/>
          <p:cNvSpPr/>
          <p:nvPr/>
        </p:nvSpPr>
        <p:spPr>
          <a:xfrm>
            <a:off x="3357635" y="1051112"/>
            <a:ext cx="2308875" cy="401782"/>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圆角矩形 3"/>
          <p:cNvSpPr/>
          <p:nvPr/>
        </p:nvSpPr>
        <p:spPr>
          <a:xfrm>
            <a:off x="565016" y="1051112"/>
            <a:ext cx="2074276" cy="401782"/>
          </a:xfrm>
          <a:prstGeom prst="roundRect">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15"/>
          <p:cNvSpPr>
            <a:spLocks noGrp="1"/>
          </p:cNvSpPr>
          <p:nvPr>
            <p:ph type="ctrTitle"/>
          </p:nvPr>
        </p:nvSpPr>
        <p:spPr/>
        <p:txBody>
          <a:bodyPr wrap="square" lIns="68562" tIns="34282" rIns="68562" bIns="34282"/>
          <a:lstStyle/>
          <a:p>
            <a:r>
              <a:rPr lang="zh-CN" altLang="en-US" noProof="1" smtClean="0">
                <a:latin typeface="Calibri Light" pitchFamily="34" charset="0"/>
              </a:rPr>
              <a:t>典型案例</a:t>
            </a:r>
            <a:endParaRPr lang="zh-CN" altLang="en-US" noProof="1">
              <a:latin typeface="Calibri Light" pitchFamily="34" charset="0"/>
            </a:endParaRPr>
          </a:p>
        </p:txBody>
      </p:sp>
      <p:sp>
        <p:nvSpPr>
          <p:cNvPr id="72" name="MH_Entry_1">
            <a:hlinkClick r:id="rId5" action="ppaction://hlinksldjump"/>
          </p:cNvPr>
          <p:cNvSpPr>
            <a:spLocks noChangeArrowheads="1"/>
          </p:cNvSpPr>
          <p:nvPr>
            <p:custDataLst>
              <p:tags r:id="rId1"/>
            </p:custDataLst>
          </p:nvPr>
        </p:nvSpPr>
        <p:spPr bwMode="auto">
          <a:xfrm>
            <a:off x="634285" y="924821"/>
            <a:ext cx="2108915" cy="64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IT</a:t>
            </a:r>
            <a:r>
              <a:rPr lang="zh-CN" altLang="en-US" sz="2000" b="1" dirty="0">
                <a:solidFill>
                  <a:schemeClr val="bg1"/>
                </a:solidFill>
                <a:latin typeface="微软雅黑" panose="020B0503020204020204" pitchFamily="34" charset="-122"/>
                <a:ea typeface="微软雅黑" panose="020B0503020204020204" pitchFamily="34" charset="-122"/>
              </a:rPr>
              <a:t>服务 </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云计算</a:t>
            </a:r>
          </a:p>
        </p:txBody>
      </p:sp>
      <p:sp>
        <p:nvSpPr>
          <p:cNvPr id="73" name="矩形 72"/>
          <p:cNvSpPr/>
          <p:nvPr/>
        </p:nvSpPr>
        <p:spPr>
          <a:xfrm>
            <a:off x="627359" y="1590421"/>
            <a:ext cx="2480383" cy="309315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太平洋保险云数据中心</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国家行政学院云学习平台</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国家开放大学云教室</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smtClean="0">
                <a:solidFill>
                  <a:schemeClr val="tx1">
                    <a:lumMod val="50000"/>
                  </a:schemeClr>
                </a:solidFill>
                <a:latin typeface="微软雅黑" pitchFamily="34" charset="-122"/>
                <a:ea typeface="微软雅黑" pitchFamily="34" charset="-122"/>
              </a:rPr>
              <a:t>新华社</a:t>
            </a:r>
            <a:r>
              <a:rPr lang="en-US" altLang="zh-CN" sz="1000" kern="0" dirty="0">
                <a:solidFill>
                  <a:schemeClr val="tx1">
                    <a:lumMod val="50000"/>
                  </a:schemeClr>
                </a:solidFill>
                <a:latin typeface="微软雅黑" pitchFamily="34" charset="-122"/>
                <a:ea typeface="微软雅黑" pitchFamily="34" charset="-122"/>
              </a:rPr>
              <a:t>PAAS</a:t>
            </a:r>
            <a:r>
              <a:rPr lang="zh-CN" altLang="en-US" sz="1000" kern="0" dirty="0">
                <a:solidFill>
                  <a:schemeClr val="tx1">
                    <a:lumMod val="50000"/>
                  </a:schemeClr>
                </a:solidFill>
                <a:latin typeface="微软雅黑" pitchFamily="34" charset="-122"/>
                <a:ea typeface="微软雅黑" pitchFamily="34" charset="-122"/>
              </a:rPr>
              <a:t>云系统</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新疆油田勘探开发云</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广联达信息服务云</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新兴际华云支撑平台</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华北油田勘探</a:t>
            </a:r>
            <a:r>
              <a:rPr lang="zh-CN" altLang="en-US" sz="1000" kern="0" dirty="0" smtClean="0">
                <a:solidFill>
                  <a:schemeClr val="tx1">
                    <a:lumMod val="50000"/>
                  </a:schemeClr>
                </a:solidFill>
                <a:latin typeface="微软雅黑" pitchFamily="34" charset="-122"/>
                <a:ea typeface="微软雅黑" pitchFamily="34" charset="-122"/>
              </a:rPr>
              <a:t>开发云</a:t>
            </a:r>
            <a:endParaRPr lang="en-US" altLang="zh-CN" sz="1000" kern="0" dirty="0" smtClean="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1DD1EF"/>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中国建筑奥南数据</a:t>
            </a:r>
            <a:r>
              <a:rPr lang="zh-CN" altLang="en-US" sz="1000" kern="0" dirty="0" smtClean="0">
                <a:solidFill>
                  <a:schemeClr val="tx1">
                    <a:lumMod val="50000"/>
                  </a:schemeClr>
                </a:solidFill>
                <a:latin typeface="微软雅黑" pitchFamily="34" charset="-122"/>
                <a:ea typeface="微软雅黑" pitchFamily="34" charset="-122"/>
              </a:rPr>
              <a:t>中心</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中铝国际信息化战略规划</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中海油骨全域网络</a:t>
            </a:r>
            <a:r>
              <a:rPr lang="zh-CN" altLang="en-US" sz="1000" kern="0" dirty="0" smtClean="0">
                <a:solidFill>
                  <a:schemeClr val="tx1">
                    <a:lumMod val="50000"/>
                  </a:schemeClr>
                </a:solidFill>
                <a:latin typeface="微软雅黑" pitchFamily="34" charset="-122"/>
                <a:ea typeface="微软雅黑" pitchFamily="34" charset="-122"/>
              </a:rPr>
              <a:t>建设</a:t>
            </a:r>
            <a:endParaRPr lang="en-US" altLang="zh-CN" sz="1000" kern="0" dirty="0" smtClean="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海尔商城</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smtClean="0">
                <a:solidFill>
                  <a:schemeClr val="tx1">
                    <a:lumMod val="50000"/>
                  </a:schemeClr>
                </a:solidFill>
                <a:latin typeface="微软雅黑" pitchFamily="34" charset="-122"/>
                <a:ea typeface="微软雅黑" pitchFamily="34" charset="-122"/>
              </a:rPr>
              <a:t>海</a:t>
            </a:r>
            <a:r>
              <a:rPr lang="zh-CN" altLang="en-US" sz="1000" kern="0" dirty="0">
                <a:solidFill>
                  <a:schemeClr val="tx1">
                    <a:lumMod val="50000"/>
                  </a:schemeClr>
                </a:solidFill>
                <a:latin typeface="微软雅黑" pitchFamily="34" charset="-122"/>
                <a:ea typeface="微软雅黑" pitchFamily="34" charset="-122"/>
              </a:rPr>
              <a:t>信电商</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广汽集团汽车电商</a:t>
            </a:r>
            <a:endParaRPr lang="en-US" altLang="zh-CN" sz="1000" kern="0" dirty="0">
              <a:solidFill>
                <a:schemeClr val="tx1">
                  <a:lumMod val="50000"/>
                </a:schemeClr>
              </a:solidFill>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
                <a:srgbClr val="1DD1EF"/>
              </a:buClr>
              <a:buSzTx/>
              <a:buFont typeface="Wingdings" pitchFamily="2" charset="2"/>
              <a:buChar char="n"/>
              <a:tabLst/>
              <a:defRPr/>
            </a:pPr>
            <a:r>
              <a:rPr lang="zh-CN" altLang="en-US" sz="1000" kern="0" dirty="0">
                <a:solidFill>
                  <a:schemeClr val="tx1">
                    <a:lumMod val="50000"/>
                  </a:schemeClr>
                </a:solidFill>
                <a:latin typeface="微软雅黑" pitchFamily="34" charset="-122"/>
                <a:ea typeface="微软雅黑" pitchFamily="34" charset="-122"/>
              </a:rPr>
              <a:t>中央纪委监察部移动</a:t>
            </a:r>
            <a:r>
              <a:rPr lang="zh-CN" altLang="en-US" sz="1000" kern="0" dirty="0" smtClean="0">
                <a:solidFill>
                  <a:schemeClr val="tx1">
                    <a:lumMod val="50000"/>
                  </a:schemeClr>
                </a:solidFill>
                <a:latin typeface="微软雅黑" pitchFamily="34" charset="-122"/>
                <a:ea typeface="微软雅黑" pitchFamily="34" charset="-122"/>
              </a:rPr>
              <a:t>应用</a:t>
            </a:r>
            <a:endParaRPr lang="en-US" altLang="zh-CN" sz="1000" kern="0" dirty="0" smtClean="0">
              <a:solidFill>
                <a:schemeClr val="tx1">
                  <a:lumMod val="50000"/>
                </a:schemeClr>
              </a:solidFill>
              <a:latin typeface="微软雅黑" pitchFamily="34" charset="-122"/>
              <a:ea typeface="微软雅黑" pitchFamily="34" charset="-122"/>
            </a:endParaRPr>
          </a:p>
        </p:txBody>
      </p:sp>
      <p:sp>
        <p:nvSpPr>
          <p:cNvPr id="74" name="MH_Entry_1">
            <a:hlinkClick r:id="rId5" action="ppaction://hlinksldjump"/>
          </p:cNvPr>
          <p:cNvSpPr>
            <a:spLocks noChangeArrowheads="1"/>
          </p:cNvSpPr>
          <p:nvPr>
            <p:custDataLst>
              <p:tags r:id="rId2"/>
            </p:custDataLst>
          </p:nvPr>
        </p:nvSpPr>
        <p:spPr bwMode="auto">
          <a:xfrm>
            <a:off x="3547678" y="910967"/>
            <a:ext cx="2125753" cy="67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物联网 </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大数据</a:t>
            </a:r>
          </a:p>
        </p:txBody>
      </p:sp>
      <p:sp>
        <p:nvSpPr>
          <p:cNvPr id="75" name="矩形 74"/>
          <p:cNvSpPr/>
          <p:nvPr/>
        </p:nvSpPr>
        <p:spPr>
          <a:xfrm>
            <a:off x="3385344" y="1590421"/>
            <a:ext cx="2694200" cy="2693045"/>
          </a:xfrm>
          <a:prstGeom prst="rect">
            <a:avLst/>
          </a:prstGeom>
        </p:spPr>
        <p:txBody>
          <a:bodyPr wrap="square">
            <a:spAutoFit/>
          </a:bodyPr>
          <a:lstStyle/>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中亚金谷物流公共信息平台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一嗨租车车辆信息服务平台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阳光保险</a:t>
            </a:r>
            <a:r>
              <a:rPr lang="en-US" altLang="zh-CN" sz="1000" kern="0" dirty="0">
                <a:solidFill>
                  <a:schemeClr val="tx1">
                    <a:lumMod val="50000"/>
                  </a:schemeClr>
                </a:solidFill>
                <a:latin typeface="微软雅黑" pitchFamily="34" charset="-122"/>
                <a:ea typeface="微软雅黑" pitchFamily="34" charset="-122"/>
              </a:rPr>
              <a:t>UBI</a:t>
            </a:r>
            <a:r>
              <a:rPr lang="zh-CN" altLang="en-US" sz="1000" kern="0" dirty="0">
                <a:solidFill>
                  <a:schemeClr val="tx1">
                    <a:lumMod val="50000"/>
                  </a:schemeClr>
                </a:solidFill>
                <a:latin typeface="微软雅黑" pitchFamily="34" charset="-122"/>
                <a:ea typeface="微软雅黑" pitchFamily="34" charset="-122"/>
              </a:rPr>
              <a:t>运营支撑平台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国寿财险</a:t>
            </a:r>
            <a:r>
              <a:rPr lang="en-US" altLang="zh-CN" sz="1000" kern="0" dirty="0">
                <a:solidFill>
                  <a:schemeClr val="tx1">
                    <a:lumMod val="50000"/>
                  </a:schemeClr>
                </a:solidFill>
                <a:latin typeface="微软雅黑" pitchFamily="34" charset="-122"/>
                <a:ea typeface="微软雅黑" pitchFamily="34" charset="-122"/>
              </a:rPr>
              <a:t>UBI</a:t>
            </a:r>
            <a:r>
              <a:rPr lang="zh-CN" altLang="en-US" sz="1000" kern="0" dirty="0">
                <a:solidFill>
                  <a:schemeClr val="tx1">
                    <a:lumMod val="50000"/>
                  </a:schemeClr>
                </a:solidFill>
                <a:latin typeface="微软雅黑" pitchFamily="34" charset="-122"/>
                <a:ea typeface="微软雅黑" pitchFamily="34" charset="-122"/>
              </a:rPr>
              <a:t>运营支撑平台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广东联通智能管道</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国金证券运营支撑平台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无锡车管所数据运营平台</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中国工程设备进出口公司</a:t>
            </a:r>
            <a:r>
              <a:rPr lang="en-US" altLang="zh-CN" sz="1000" kern="0" dirty="0">
                <a:solidFill>
                  <a:schemeClr val="tx1">
                    <a:lumMod val="50000"/>
                  </a:schemeClr>
                </a:solidFill>
                <a:latin typeface="微软雅黑" pitchFamily="34" charset="-122"/>
                <a:ea typeface="微软雅黑" pitchFamily="34" charset="-122"/>
              </a:rPr>
              <a:t>MDM</a:t>
            </a: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海尔</a:t>
            </a:r>
            <a:r>
              <a:rPr lang="en-US" altLang="zh-CN" sz="1000" kern="0" dirty="0">
                <a:solidFill>
                  <a:schemeClr val="tx1">
                    <a:lumMod val="50000"/>
                  </a:schemeClr>
                </a:solidFill>
                <a:latin typeface="微软雅黑" pitchFamily="34" charset="-122"/>
                <a:ea typeface="微软雅黑" pitchFamily="34" charset="-122"/>
              </a:rPr>
              <a:t>ERP</a:t>
            </a:r>
            <a:r>
              <a:rPr lang="zh-CN" altLang="en-US" sz="1000" kern="0" dirty="0">
                <a:solidFill>
                  <a:schemeClr val="tx1">
                    <a:lumMod val="50000"/>
                  </a:schemeClr>
                </a:solidFill>
                <a:latin typeface="微软雅黑" pitchFamily="34" charset="-122"/>
                <a:ea typeface="微软雅黑" pitchFamily="34" charset="-122"/>
              </a:rPr>
              <a:t>数据脱敏安全管控</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银联商务数据大厅</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海通证券交易日志管理</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FF6600"/>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新华社基于语义分析舆情管理</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1D2088"/>
              </a:buClr>
              <a:buFont typeface="Wingdings" panose="05000000000000000000" pitchFamily="2" charset="2"/>
              <a:buChar char="u"/>
              <a:defRPr/>
            </a:pPr>
            <a:endParaRPr lang="en-US" altLang="zh-CN" sz="1000" kern="0" dirty="0">
              <a:solidFill>
                <a:schemeClr val="tx1">
                  <a:lumMod val="50000"/>
                </a:schemeClr>
              </a:solidFill>
              <a:latin typeface="微软雅黑" pitchFamily="34" charset="-122"/>
              <a:ea typeface="微软雅黑" pitchFamily="34" charset="-122"/>
            </a:endParaRPr>
          </a:p>
        </p:txBody>
      </p:sp>
      <p:sp>
        <p:nvSpPr>
          <p:cNvPr id="76" name="MH_Entry_1">
            <a:hlinkClick r:id="rId5" action="ppaction://hlinksldjump"/>
          </p:cNvPr>
          <p:cNvSpPr>
            <a:spLocks noChangeArrowheads="1"/>
          </p:cNvSpPr>
          <p:nvPr>
            <p:custDataLst>
              <p:tags r:id="rId3"/>
            </p:custDataLst>
          </p:nvPr>
        </p:nvSpPr>
        <p:spPr bwMode="auto">
          <a:xfrm>
            <a:off x="6716078" y="910967"/>
            <a:ext cx="1776741" cy="67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000" b="1" dirty="0" smtClean="0">
                <a:solidFill>
                  <a:schemeClr val="bg1"/>
                </a:solidFill>
                <a:latin typeface="微软雅黑" panose="020B0503020204020204" pitchFamily="34" charset="-122"/>
                <a:ea typeface="微软雅黑" panose="020B0503020204020204" pitchFamily="34" charset="-122"/>
              </a:rPr>
              <a:t>医疗大健康</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457422" y="1590421"/>
            <a:ext cx="2298648" cy="1292661"/>
          </a:xfrm>
          <a:prstGeom prst="rect">
            <a:avLst/>
          </a:prstGeom>
        </p:spPr>
        <p:txBody>
          <a:bodyPr wrap="square">
            <a:spAutoFit/>
          </a:bodyPr>
          <a:lstStyle/>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smtClean="0">
                <a:solidFill>
                  <a:schemeClr val="tx1">
                    <a:lumMod val="50000"/>
                  </a:schemeClr>
                </a:solidFill>
                <a:latin typeface="微软雅黑" pitchFamily="34" charset="-122"/>
                <a:ea typeface="微软雅黑" pitchFamily="34" charset="-122"/>
              </a:rPr>
              <a:t>华大基因</a:t>
            </a:r>
            <a:r>
              <a:rPr lang="zh-CN" altLang="en-US" sz="1000" kern="0" dirty="0">
                <a:solidFill>
                  <a:schemeClr val="tx1">
                    <a:lumMod val="50000"/>
                  </a:schemeClr>
                </a:solidFill>
                <a:latin typeface="微软雅黑" pitchFamily="34" charset="-122"/>
                <a:ea typeface="微软雅黑" pitchFamily="34" charset="-122"/>
              </a:rPr>
              <a:t>生物云</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诺禾致源生物云</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吉因加科技生物云</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清华大学生命科学院生物云</a:t>
            </a:r>
            <a:endParaRPr lang="en-US" altLang="zh-CN" sz="1000" kern="0" dirty="0">
              <a:solidFill>
                <a:schemeClr val="tx1">
                  <a:lumMod val="50000"/>
                </a:schemeClr>
              </a:solidFill>
              <a:latin typeface="微软雅黑" pitchFamily="34" charset="-122"/>
              <a:ea typeface="微软雅黑" pitchFamily="34" charset="-122"/>
            </a:endParaRPr>
          </a:p>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北京农科院</a:t>
            </a:r>
            <a:r>
              <a:rPr lang="en-US" altLang="zh-CN" sz="1000" kern="0" dirty="0">
                <a:solidFill>
                  <a:schemeClr val="tx1">
                    <a:lumMod val="50000"/>
                  </a:schemeClr>
                </a:solidFill>
                <a:latin typeface="微软雅黑" pitchFamily="34" charset="-122"/>
                <a:ea typeface="微软雅黑" pitchFamily="34" charset="-122"/>
              </a:rPr>
              <a:t>HPC</a:t>
            </a:r>
          </a:p>
          <a:p>
            <a:pPr marL="285750" indent="-285750" fontAlgn="auto">
              <a:lnSpc>
                <a:spcPct val="130000"/>
              </a:lnSpc>
              <a:spcBef>
                <a:spcPts val="0"/>
              </a:spcBef>
              <a:spcAft>
                <a:spcPts val="0"/>
              </a:spcAft>
              <a:buClr>
                <a:srgbClr val="33CC33"/>
              </a:buClr>
              <a:buFont typeface="Wingdings" pitchFamily="2" charset="2"/>
              <a:buChar char="n"/>
              <a:defRPr/>
            </a:pPr>
            <a:r>
              <a:rPr lang="zh-CN" altLang="en-US" sz="1000" kern="0" dirty="0">
                <a:solidFill>
                  <a:schemeClr val="tx1">
                    <a:lumMod val="50000"/>
                  </a:schemeClr>
                </a:solidFill>
                <a:latin typeface="微软雅黑" pitchFamily="34" charset="-122"/>
                <a:ea typeface="微软雅黑" pitchFamily="34" charset="-122"/>
              </a:rPr>
              <a:t>宝腾生物</a:t>
            </a:r>
            <a:r>
              <a:rPr lang="en-US" altLang="zh-CN" sz="1000" kern="0" dirty="0">
                <a:solidFill>
                  <a:schemeClr val="tx1">
                    <a:lumMod val="50000"/>
                  </a:schemeClr>
                </a:solidFill>
                <a:latin typeface="微软雅黑" pitchFamily="34" charset="-122"/>
                <a:ea typeface="微软雅黑" pitchFamily="34" charset="-122"/>
              </a:rPr>
              <a:t>HPC</a:t>
            </a:r>
          </a:p>
        </p:txBody>
      </p:sp>
    </p:spTree>
    <p:extLst>
      <p:ext uri="{BB962C8B-B14F-4D97-AF65-F5344CB8AC3E}">
        <p14:creationId xmlns:p14="http://schemas.microsoft.com/office/powerpoint/2010/main" val="22410512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5268" y="1297823"/>
            <a:ext cx="867134" cy="61421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406" y="531972"/>
            <a:ext cx="1160397" cy="82194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9991" y="1239050"/>
            <a:ext cx="843804" cy="597695"/>
          </a:xfrm>
          <a:prstGeom prst="rect">
            <a:avLst/>
          </a:prstGeom>
        </p:spPr>
      </p:pic>
      <p:pic>
        <p:nvPicPr>
          <p:cNvPr id="9" name="图片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362" y="3472364"/>
            <a:ext cx="851512" cy="603155"/>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7276" y="2900701"/>
            <a:ext cx="971797" cy="688356"/>
          </a:xfrm>
          <a:prstGeom prst="rect">
            <a:avLst/>
          </a:prstGeom>
        </p:spPr>
      </p:pic>
      <p:pic>
        <p:nvPicPr>
          <p:cNvPr id="11" name="图片 1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95786" y="3400260"/>
            <a:ext cx="1220970" cy="771311"/>
          </a:xfrm>
          <a:prstGeom prst="rect">
            <a:avLst/>
          </a:prstGeom>
        </p:spPr>
      </p:pic>
      <p:pic>
        <p:nvPicPr>
          <p:cNvPr id="12" name="图片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3598" y="2431813"/>
            <a:ext cx="1091544" cy="689550"/>
          </a:xfrm>
          <a:prstGeom prst="rect">
            <a:avLst/>
          </a:prstGeom>
        </p:spPr>
      </p:pic>
      <p:pic>
        <p:nvPicPr>
          <p:cNvPr id="13" name="图片 1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1384" y="1843691"/>
            <a:ext cx="1015749" cy="641669"/>
          </a:xfrm>
          <a:prstGeom prst="rect">
            <a:avLst/>
          </a:prstGeom>
        </p:spPr>
      </p:pic>
      <p:pic>
        <p:nvPicPr>
          <p:cNvPr id="14" name="图片 1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8587" y="4080356"/>
            <a:ext cx="782958" cy="494611"/>
          </a:xfrm>
          <a:prstGeom prst="rect">
            <a:avLst/>
          </a:prstGeom>
        </p:spPr>
      </p:pic>
      <p:pic>
        <p:nvPicPr>
          <p:cNvPr id="15" name="Picture 2" descr="http://img1.7wsh.net/2016/7/10/20160710180418229.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7107" y="2543266"/>
            <a:ext cx="965012" cy="3637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pic.58pic.com/58pic/11/63/31/25358PICNjU.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6740" y="2072764"/>
            <a:ext cx="588914" cy="223345"/>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68892" y="2993680"/>
            <a:ext cx="946443" cy="597887"/>
          </a:xfrm>
          <a:prstGeom prst="rect">
            <a:avLst/>
          </a:prstGeom>
        </p:spPr>
      </p:pic>
      <p:pic>
        <p:nvPicPr>
          <p:cNvPr id="18" name="图片 17"/>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9773" y="3942420"/>
            <a:ext cx="1071213" cy="676707"/>
          </a:xfrm>
          <a:prstGeom prst="rect">
            <a:avLst/>
          </a:prstGeom>
        </p:spPr>
      </p:pic>
      <p:pic>
        <p:nvPicPr>
          <p:cNvPr id="19" name="图片 18"/>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539" y="1867918"/>
            <a:ext cx="936277" cy="591465"/>
          </a:xfrm>
          <a:prstGeom prst="rect">
            <a:avLst/>
          </a:prstGeom>
        </p:spPr>
      </p:pic>
      <p:pic>
        <p:nvPicPr>
          <p:cNvPr id="20" name="图片 19"/>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0808" y="2441396"/>
            <a:ext cx="978655" cy="618237"/>
          </a:xfrm>
          <a:prstGeom prst="rect">
            <a:avLst/>
          </a:prstGeom>
        </p:spPr>
      </p:pic>
      <p:pic>
        <p:nvPicPr>
          <p:cNvPr id="21" name="图片 20"/>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7269" y="721459"/>
            <a:ext cx="823065" cy="583005"/>
          </a:xfrm>
          <a:prstGeom prst="rect">
            <a:avLst/>
          </a:prstGeom>
        </p:spPr>
      </p:pic>
      <p:pic>
        <p:nvPicPr>
          <p:cNvPr id="22" name="图片 2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4419" y="660596"/>
            <a:ext cx="871071" cy="617010"/>
          </a:xfrm>
          <a:prstGeom prst="rect">
            <a:avLst/>
          </a:prstGeom>
        </p:spPr>
      </p:pic>
      <p:pic>
        <p:nvPicPr>
          <p:cNvPr id="23" name="图片 22"/>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71796" y="572580"/>
            <a:ext cx="1034345" cy="732661"/>
          </a:xfrm>
          <a:prstGeom prst="rect">
            <a:avLst/>
          </a:prstGeom>
        </p:spPr>
      </p:pic>
      <p:pic>
        <p:nvPicPr>
          <p:cNvPr id="24" name="图片 23"/>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8328" y="4003582"/>
            <a:ext cx="735944" cy="521294"/>
          </a:xfrm>
          <a:prstGeom prst="rect">
            <a:avLst/>
          </a:prstGeom>
        </p:spPr>
      </p:pic>
      <p:pic>
        <p:nvPicPr>
          <p:cNvPr id="25" name="图片 24"/>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4167" y="1891383"/>
            <a:ext cx="832063" cy="589378"/>
          </a:xfrm>
          <a:prstGeom prst="rect">
            <a:avLst/>
          </a:prstGeom>
        </p:spPr>
      </p:pic>
      <p:pic>
        <p:nvPicPr>
          <p:cNvPr id="26" name="图片 25"/>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8588" y="2956379"/>
            <a:ext cx="983845" cy="696890"/>
          </a:xfrm>
          <a:prstGeom prst="rect">
            <a:avLst/>
          </a:prstGeom>
        </p:spPr>
      </p:pic>
      <p:pic>
        <p:nvPicPr>
          <p:cNvPr id="27" name="图片 26"/>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5537" y="3421911"/>
            <a:ext cx="1097603" cy="777469"/>
          </a:xfrm>
          <a:prstGeom prst="rect">
            <a:avLst/>
          </a:prstGeom>
        </p:spPr>
      </p:pic>
      <p:pic>
        <p:nvPicPr>
          <p:cNvPr id="28" name="图片 27"/>
          <p:cNvPicPr>
            <a:picLocks noChangeAspect="1"/>
          </p:cNvPicPr>
          <p:nvPr/>
        </p:nvPicPr>
        <p:blipFill>
          <a:blip r:embed="rId24" cstate="print">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6621736" y="3456314"/>
            <a:ext cx="799825" cy="566543"/>
          </a:xfrm>
          <a:prstGeom prst="rect">
            <a:avLst/>
          </a:prstGeom>
        </p:spPr>
      </p:pic>
      <p:pic>
        <p:nvPicPr>
          <p:cNvPr id="29" name="图片 28"/>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1394" y="3512018"/>
            <a:ext cx="801258" cy="506171"/>
          </a:xfrm>
          <a:prstGeom prst="rect">
            <a:avLst/>
          </a:prstGeom>
        </p:spPr>
      </p:pic>
      <p:pic>
        <p:nvPicPr>
          <p:cNvPr id="30" name="图片 29"/>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082" y="3038046"/>
            <a:ext cx="885406" cy="559328"/>
          </a:xfrm>
          <a:prstGeom prst="rect">
            <a:avLst/>
          </a:prstGeom>
        </p:spPr>
      </p:pic>
      <p:pic>
        <p:nvPicPr>
          <p:cNvPr id="31" name="图片 30"/>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269" y="3496319"/>
            <a:ext cx="841328" cy="595941"/>
          </a:xfrm>
          <a:prstGeom prst="rect">
            <a:avLst/>
          </a:prstGeom>
        </p:spPr>
      </p:pic>
      <p:pic>
        <p:nvPicPr>
          <p:cNvPr id="32" name="图片 31"/>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1500" y="1315250"/>
            <a:ext cx="960141" cy="606541"/>
          </a:xfrm>
          <a:prstGeom prst="rect">
            <a:avLst/>
          </a:prstGeom>
        </p:spPr>
      </p:pic>
      <p:pic>
        <p:nvPicPr>
          <p:cNvPr id="33" name="图片 32"/>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30043" y="2427542"/>
            <a:ext cx="920998" cy="581814"/>
          </a:xfrm>
          <a:prstGeom prst="rect">
            <a:avLst/>
          </a:prstGeom>
        </p:spPr>
      </p:pic>
      <p:pic>
        <p:nvPicPr>
          <p:cNvPr id="34" name="图片 6"/>
          <p:cNvPicPr>
            <a:picLocks noChangeAspect="1" noChangeArrowheads="1"/>
          </p:cNvPicPr>
          <p:nvPr/>
        </p:nvPicPr>
        <p:blipFill>
          <a:blip r:embed="rId30"/>
          <a:srcRect/>
          <a:stretch>
            <a:fillRect/>
          </a:stretch>
        </p:blipFill>
        <p:spPr bwMode="auto">
          <a:xfrm>
            <a:off x="3406148" y="1451013"/>
            <a:ext cx="761907" cy="294282"/>
          </a:xfrm>
          <a:prstGeom prst="rect">
            <a:avLst/>
          </a:prstGeom>
          <a:solidFill>
            <a:srgbClr val="FFFFFF"/>
          </a:solidFill>
          <a:ln w="12700" cap="flat" cmpd="sng" algn="ctr">
            <a:solidFill>
              <a:srgbClr val="FFFFFF"/>
            </a:solidFill>
            <a:prstDash val="solid"/>
            <a:miter lim="800000"/>
            <a:headEnd/>
            <a:tailEnd/>
          </a:ln>
          <a:effectLst/>
        </p:spPr>
      </p:pic>
      <p:pic>
        <p:nvPicPr>
          <p:cNvPr id="35" name="图片 8"/>
          <p:cNvPicPr>
            <a:picLocks noChangeAspect="1" noChangeArrowheads="1"/>
          </p:cNvPicPr>
          <p:nvPr/>
        </p:nvPicPr>
        <p:blipFill>
          <a:blip r:embed="rId31"/>
          <a:srcRect/>
          <a:stretch>
            <a:fillRect/>
          </a:stretch>
        </p:blipFill>
        <p:spPr bwMode="auto">
          <a:xfrm>
            <a:off x="3324118" y="3186318"/>
            <a:ext cx="902583" cy="281207"/>
          </a:xfrm>
          <a:prstGeom prst="rect">
            <a:avLst/>
          </a:prstGeom>
          <a:solidFill>
            <a:srgbClr val="FFFFFF"/>
          </a:solidFill>
          <a:ln w="12700" cap="flat" cmpd="sng" algn="ctr">
            <a:solidFill>
              <a:srgbClr val="FFFFFF"/>
            </a:solidFill>
            <a:prstDash val="solid"/>
            <a:miter lim="800000"/>
            <a:headEnd/>
            <a:tailEnd/>
          </a:ln>
          <a:effectLst/>
        </p:spPr>
      </p:pic>
      <p:pic>
        <p:nvPicPr>
          <p:cNvPr id="36" name="图片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10028" y="2533198"/>
            <a:ext cx="473719" cy="41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533558" y="3104380"/>
            <a:ext cx="378027" cy="39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238"/>
          <p:cNvPicPr>
            <a:picLocks noChangeAspect="1" noChangeArrowheads="1"/>
          </p:cNvPicPr>
          <p:nvPr/>
        </p:nvPicPr>
        <p:blipFill>
          <a:blip r:embed="rId34"/>
          <a:srcRect r="2214"/>
          <a:stretch>
            <a:fillRect/>
          </a:stretch>
        </p:blipFill>
        <p:spPr bwMode="auto">
          <a:xfrm>
            <a:off x="665361" y="723176"/>
            <a:ext cx="552330" cy="466897"/>
          </a:xfrm>
          <a:prstGeom prst="rect">
            <a:avLst/>
          </a:prstGeom>
          <a:solidFill>
            <a:srgbClr val="FFFFFF"/>
          </a:solidFill>
          <a:ln w="12700" cap="flat" cmpd="sng" algn="ctr">
            <a:solidFill>
              <a:srgbClr val="FFFFFF"/>
            </a:solidFill>
            <a:prstDash val="solid"/>
            <a:miter lim="800000"/>
            <a:headEnd/>
            <a:tailEnd/>
          </a:ln>
          <a:effectLst/>
        </p:spPr>
      </p:pic>
      <p:pic>
        <p:nvPicPr>
          <p:cNvPr id="39" name="图片 215"/>
          <p:cNvPicPr>
            <a:picLocks noChangeAspect="1" noChangeArrowheads="1"/>
          </p:cNvPicPr>
          <p:nvPr/>
        </p:nvPicPr>
        <p:blipFill>
          <a:blip r:embed="rId35"/>
          <a:srcRect r="76591" b="-4916"/>
          <a:stretch>
            <a:fillRect/>
          </a:stretch>
        </p:blipFill>
        <p:spPr bwMode="auto">
          <a:xfrm>
            <a:off x="814910" y="1966695"/>
            <a:ext cx="239863" cy="225103"/>
          </a:xfrm>
          <a:prstGeom prst="rect">
            <a:avLst/>
          </a:prstGeom>
          <a:solidFill>
            <a:srgbClr val="FFFFFF"/>
          </a:solidFill>
          <a:ln w="12700" cap="flat" cmpd="sng" algn="ctr">
            <a:solidFill>
              <a:srgbClr val="FFFFFF"/>
            </a:solidFill>
            <a:prstDash val="solid"/>
            <a:miter lim="800000"/>
            <a:headEnd/>
            <a:tailEnd/>
          </a:ln>
          <a:effectLst/>
        </p:spPr>
      </p:pic>
      <p:pic>
        <p:nvPicPr>
          <p:cNvPr id="40" name="图片 216"/>
          <p:cNvPicPr>
            <a:picLocks noChangeAspect="1" noChangeArrowheads="1"/>
          </p:cNvPicPr>
          <p:nvPr/>
        </p:nvPicPr>
        <p:blipFill>
          <a:blip r:embed="rId36"/>
          <a:srcRect l="24463" r="-1938" b="-5730"/>
          <a:stretch>
            <a:fillRect/>
          </a:stretch>
        </p:blipFill>
        <p:spPr bwMode="auto">
          <a:xfrm>
            <a:off x="586986" y="2201322"/>
            <a:ext cx="686736" cy="274369"/>
          </a:xfrm>
          <a:prstGeom prst="rect">
            <a:avLst/>
          </a:prstGeom>
          <a:solidFill>
            <a:srgbClr val="FFFFFF"/>
          </a:solidFill>
          <a:ln w="12700" cap="flat" cmpd="sng" algn="ctr">
            <a:solidFill>
              <a:srgbClr val="FFFFFF"/>
            </a:solidFill>
            <a:prstDash val="solid"/>
            <a:miter lim="800000"/>
            <a:headEnd/>
            <a:tailEnd/>
          </a:ln>
          <a:effectLst/>
        </p:spPr>
      </p:pic>
      <p:pic>
        <p:nvPicPr>
          <p:cNvPr id="41" name="Picture 2"/>
          <p:cNvPicPr>
            <a:picLocks noChangeAspect="1" noChangeArrowheads="1"/>
          </p:cNvPicPr>
          <p:nvPr/>
        </p:nvPicPr>
        <p:blipFill>
          <a:blip r:embed="rId37" cstate="print">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1481462" y="798334"/>
            <a:ext cx="689988" cy="37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8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06931" y="720782"/>
            <a:ext cx="452187" cy="53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42"/>
          <p:cNvPicPr>
            <a:picLocks noChangeAspect="1" noChangeArrowheads="1"/>
          </p:cNvPicPr>
          <p:nvPr/>
        </p:nvPicPr>
        <p:blipFill>
          <a:blip r:embed="rId39"/>
          <a:srcRect/>
          <a:stretch>
            <a:fillRect/>
          </a:stretch>
        </p:blipFill>
        <p:spPr bwMode="auto">
          <a:xfrm>
            <a:off x="578280" y="1413978"/>
            <a:ext cx="706405" cy="428247"/>
          </a:xfrm>
          <a:prstGeom prst="rect">
            <a:avLst/>
          </a:prstGeom>
          <a:solidFill>
            <a:srgbClr val="FFFFFF"/>
          </a:solidFill>
          <a:ln w="12700" cap="flat" cmpd="sng" algn="ctr">
            <a:solidFill>
              <a:srgbClr val="FFFFFF"/>
            </a:solidFill>
            <a:prstDash val="solid"/>
            <a:miter lim="800000"/>
            <a:headEnd/>
            <a:tailEnd/>
          </a:ln>
          <a:effectLst/>
        </p:spPr>
      </p:pic>
      <p:pic>
        <p:nvPicPr>
          <p:cNvPr id="44" name="图片 236"/>
          <p:cNvPicPr>
            <a:picLocks noChangeAspect="1" noChangeArrowheads="1"/>
          </p:cNvPicPr>
          <p:nvPr/>
        </p:nvPicPr>
        <p:blipFill>
          <a:blip r:embed="rId40"/>
          <a:srcRect/>
          <a:stretch>
            <a:fillRect/>
          </a:stretch>
        </p:blipFill>
        <p:spPr bwMode="auto">
          <a:xfrm>
            <a:off x="662796" y="2611699"/>
            <a:ext cx="535116" cy="329781"/>
          </a:xfrm>
          <a:prstGeom prst="rect">
            <a:avLst/>
          </a:prstGeom>
          <a:solidFill>
            <a:srgbClr val="FFFFFF"/>
          </a:solidFill>
          <a:ln w="12700" cap="flat" cmpd="sng" algn="ctr">
            <a:solidFill>
              <a:srgbClr val="FFFFFF"/>
            </a:solidFill>
            <a:prstDash val="solid"/>
            <a:miter lim="800000"/>
            <a:headEnd/>
            <a:tailEnd/>
          </a:ln>
          <a:effectLst/>
        </p:spPr>
      </p:pic>
      <p:pic>
        <p:nvPicPr>
          <p:cNvPr id="45" name="图片 226"/>
          <p:cNvPicPr>
            <a:picLocks noChangeAspect="1" noChangeArrowheads="1"/>
          </p:cNvPicPr>
          <p:nvPr/>
        </p:nvPicPr>
        <p:blipFill>
          <a:blip r:embed="rId41"/>
          <a:srcRect/>
          <a:stretch>
            <a:fillRect/>
          </a:stretch>
        </p:blipFill>
        <p:spPr bwMode="auto">
          <a:xfrm>
            <a:off x="661586" y="4054469"/>
            <a:ext cx="498914" cy="426157"/>
          </a:xfrm>
          <a:prstGeom prst="rect">
            <a:avLst/>
          </a:prstGeom>
          <a:solidFill>
            <a:srgbClr val="FFFFFF"/>
          </a:solidFill>
          <a:ln w="12700" cap="flat" cmpd="sng" algn="ctr">
            <a:solidFill>
              <a:srgbClr val="FFFFFF"/>
            </a:solidFill>
            <a:prstDash val="solid"/>
            <a:miter lim="800000"/>
            <a:headEnd/>
            <a:tailEnd/>
          </a:ln>
          <a:effectLst/>
        </p:spPr>
      </p:pic>
      <p:pic>
        <p:nvPicPr>
          <p:cNvPr id="46" name="图片 3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378691" y="2085150"/>
            <a:ext cx="700373" cy="22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7"/>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2548291" y="4094269"/>
            <a:ext cx="442551"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8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287822" y="829859"/>
            <a:ext cx="978997" cy="23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218"/>
          <p:cNvPicPr>
            <a:picLocks noChangeAspect="1" noChangeArrowheads="1"/>
          </p:cNvPicPr>
          <p:nvPr/>
        </p:nvPicPr>
        <p:blipFill>
          <a:blip r:embed="rId45"/>
          <a:srcRect r="76781"/>
          <a:stretch>
            <a:fillRect/>
          </a:stretch>
        </p:blipFill>
        <p:spPr bwMode="auto">
          <a:xfrm>
            <a:off x="1684653" y="1993255"/>
            <a:ext cx="276528" cy="224679"/>
          </a:xfrm>
          <a:prstGeom prst="rect">
            <a:avLst/>
          </a:prstGeom>
          <a:solidFill>
            <a:srgbClr val="FFFFFF"/>
          </a:solidFill>
          <a:ln w="12700" cap="flat" cmpd="sng" algn="ctr">
            <a:solidFill>
              <a:srgbClr val="FFFFFF"/>
            </a:solidFill>
            <a:prstDash val="solid"/>
            <a:miter lim="800000"/>
            <a:headEnd/>
            <a:tailEnd/>
          </a:ln>
          <a:effectLst/>
        </p:spPr>
      </p:pic>
      <p:pic>
        <p:nvPicPr>
          <p:cNvPr id="50" name="图片 219"/>
          <p:cNvPicPr>
            <a:picLocks noChangeAspect="1" noChangeArrowheads="1"/>
          </p:cNvPicPr>
          <p:nvPr/>
        </p:nvPicPr>
        <p:blipFill>
          <a:blip r:embed="rId46"/>
          <a:srcRect l="23483" t="-2388" r="-728" b="2388"/>
          <a:stretch>
            <a:fillRect/>
          </a:stretch>
        </p:blipFill>
        <p:spPr bwMode="auto">
          <a:xfrm>
            <a:off x="1515673" y="2249432"/>
            <a:ext cx="587949" cy="142789"/>
          </a:xfrm>
          <a:prstGeom prst="rect">
            <a:avLst/>
          </a:prstGeom>
          <a:solidFill>
            <a:srgbClr val="FFFFFF"/>
          </a:solidFill>
          <a:ln w="12700" cap="flat" cmpd="sng" algn="ctr">
            <a:solidFill>
              <a:srgbClr val="FFFFFF"/>
            </a:solidFill>
            <a:prstDash val="solid"/>
            <a:miter lim="800000"/>
            <a:headEnd/>
            <a:tailEnd/>
          </a:ln>
          <a:effectLst/>
        </p:spPr>
      </p:pic>
      <p:pic>
        <p:nvPicPr>
          <p:cNvPr id="51" name="图片 234"/>
          <p:cNvPicPr>
            <a:picLocks noChangeAspect="1" noChangeArrowheads="1"/>
          </p:cNvPicPr>
          <p:nvPr/>
        </p:nvPicPr>
        <p:blipFill>
          <a:blip r:embed="rId47"/>
          <a:srcRect/>
          <a:stretch>
            <a:fillRect/>
          </a:stretch>
        </p:blipFill>
        <p:spPr bwMode="auto">
          <a:xfrm>
            <a:off x="1559060" y="2581611"/>
            <a:ext cx="492087" cy="389955"/>
          </a:xfrm>
          <a:prstGeom prst="rect">
            <a:avLst/>
          </a:prstGeom>
          <a:solidFill>
            <a:srgbClr val="FFFFFF"/>
          </a:solidFill>
          <a:ln w="12700" cap="flat" cmpd="sng" algn="ctr">
            <a:solidFill>
              <a:srgbClr val="FFFFFF"/>
            </a:solidFill>
            <a:prstDash val="solid"/>
            <a:miter lim="800000"/>
            <a:headEnd/>
            <a:tailEnd/>
          </a:ln>
          <a:effectLst/>
        </p:spPr>
      </p:pic>
      <p:grpSp>
        <p:nvGrpSpPr>
          <p:cNvPr id="3" name="组合 2"/>
          <p:cNvGrpSpPr/>
          <p:nvPr/>
        </p:nvGrpSpPr>
        <p:grpSpPr>
          <a:xfrm>
            <a:off x="1600335" y="4081338"/>
            <a:ext cx="445163" cy="459900"/>
            <a:chOff x="1600335" y="4060557"/>
            <a:chExt cx="445163" cy="459900"/>
          </a:xfrm>
        </p:grpSpPr>
        <p:pic>
          <p:nvPicPr>
            <p:cNvPr id="52" name="图片 135"/>
            <p:cNvPicPr>
              <a:picLocks noChangeAspect="1" noChangeArrowheads="1"/>
            </p:cNvPicPr>
            <p:nvPr/>
          </p:nvPicPr>
          <p:blipFill>
            <a:blip r:embed="rId48"/>
            <a:srcRect r="65625"/>
            <a:stretch>
              <a:fillRect/>
            </a:stretch>
          </p:blipFill>
          <p:spPr bwMode="auto">
            <a:xfrm>
              <a:off x="1675690" y="4060557"/>
              <a:ext cx="279142" cy="240561"/>
            </a:xfrm>
            <a:prstGeom prst="rect">
              <a:avLst/>
            </a:prstGeom>
            <a:solidFill>
              <a:srgbClr val="FFFFFF"/>
            </a:solidFill>
            <a:ln w="12700" cap="flat" cmpd="sng" algn="ctr">
              <a:solidFill>
                <a:srgbClr val="FFFFFF"/>
              </a:solidFill>
              <a:prstDash val="solid"/>
              <a:miter lim="800000"/>
              <a:headEnd/>
              <a:tailEnd/>
            </a:ln>
            <a:effectLst/>
          </p:spPr>
        </p:pic>
        <p:pic>
          <p:nvPicPr>
            <p:cNvPr id="53" name="图片 136"/>
            <p:cNvPicPr>
              <a:picLocks noChangeAspect="1" noChangeArrowheads="1"/>
            </p:cNvPicPr>
            <p:nvPr/>
          </p:nvPicPr>
          <p:blipFill>
            <a:blip r:embed="rId48"/>
            <a:srcRect l="33305" r="-7549" b="-4208"/>
            <a:stretch>
              <a:fillRect/>
            </a:stretch>
          </p:blipFill>
          <p:spPr bwMode="auto">
            <a:xfrm>
              <a:off x="1600335" y="4335673"/>
              <a:ext cx="445163" cy="184784"/>
            </a:xfrm>
            <a:prstGeom prst="rect">
              <a:avLst/>
            </a:prstGeom>
            <a:solidFill>
              <a:srgbClr val="FFFFFF"/>
            </a:solidFill>
            <a:ln w="12700" cap="flat" cmpd="sng" algn="ctr">
              <a:solidFill>
                <a:srgbClr val="FFFFFF"/>
              </a:solidFill>
              <a:prstDash val="solid"/>
              <a:miter lim="800000"/>
              <a:headEnd/>
              <a:tailEnd/>
            </a:ln>
            <a:effectLst/>
          </p:spPr>
        </p:pic>
      </p:grpSp>
      <p:pic>
        <p:nvPicPr>
          <p:cNvPr id="54" name="图片 240"/>
          <p:cNvPicPr>
            <a:picLocks noChangeAspect="1" noChangeArrowheads="1"/>
          </p:cNvPicPr>
          <p:nvPr/>
        </p:nvPicPr>
        <p:blipFill>
          <a:blip r:embed="rId49"/>
          <a:srcRect r="1311"/>
          <a:stretch>
            <a:fillRect/>
          </a:stretch>
        </p:blipFill>
        <p:spPr bwMode="auto">
          <a:xfrm>
            <a:off x="1515673" y="1431247"/>
            <a:ext cx="614758" cy="362847"/>
          </a:xfrm>
          <a:prstGeom prst="rect">
            <a:avLst/>
          </a:prstGeom>
          <a:solidFill>
            <a:srgbClr val="FFFFFF"/>
          </a:solidFill>
          <a:ln w="12700" cap="flat" cmpd="sng" algn="ctr">
            <a:solidFill>
              <a:srgbClr val="FFFFFF"/>
            </a:solidFill>
            <a:prstDash val="solid"/>
            <a:miter lim="800000"/>
            <a:headEnd/>
            <a:tailEnd/>
          </a:ln>
          <a:effectLst/>
        </p:spPr>
      </p:pic>
      <p:grpSp>
        <p:nvGrpSpPr>
          <p:cNvPr id="4" name="组合 3"/>
          <p:cNvGrpSpPr/>
          <p:nvPr/>
        </p:nvGrpSpPr>
        <p:grpSpPr>
          <a:xfrm>
            <a:off x="1533458" y="3144756"/>
            <a:ext cx="540913" cy="326883"/>
            <a:chOff x="1533458" y="3186318"/>
            <a:chExt cx="540913" cy="326883"/>
          </a:xfrm>
        </p:grpSpPr>
        <p:pic>
          <p:nvPicPr>
            <p:cNvPr id="55" name="图片 221"/>
            <p:cNvPicPr>
              <a:picLocks noChangeAspect="1" noChangeArrowheads="1"/>
            </p:cNvPicPr>
            <p:nvPr/>
          </p:nvPicPr>
          <p:blipFill>
            <a:blip r:embed="rId50"/>
            <a:srcRect l="33002"/>
            <a:stretch>
              <a:fillRect/>
            </a:stretch>
          </p:blipFill>
          <p:spPr bwMode="auto">
            <a:xfrm>
              <a:off x="1533458" y="3372092"/>
              <a:ext cx="540913" cy="141109"/>
            </a:xfrm>
            <a:prstGeom prst="rect">
              <a:avLst/>
            </a:prstGeom>
            <a:solidFill>
              <a:srgbClr val="FFFFFF"/>
            </a:solidFill>
            <a:ln w="12700" cap="flat" cmpd="sng" algn="ctr">
              <a:solidFill>
                <a:srgbClr val="FFFFFF"/>
              </a:solidFill>
              <a:prstDash val="solid"/>
              <a:miter lim="800000"/>
              <a:headEnd/>
              <a:tailEnd/>
            </a:ln>
            <a:effectLst/>
          </p:spPr>
        </p:pic>
        <p:pic>
          <p:nvPicPr>
            <p:cNvPr id="56" name="图片 222"/>
            <p:cNvPicPr>
              <a:picLocks noChangeAspect="1" noChangeArrowheads="1"/>
            </p:cNvPicPr>
            <p:nvPr/>
          </p:nvPicPr>
          <p:blipFill>
            <a:blip r:embed="rId50"/>
            <a:srcRect l="-1016" t="2242" r="65668" b="-2242"/>
            <a:stretch>
              <a:fillRect/>
            </a:stretch>
          </p:blipFill>
          <p:spPr bwMode="auto">
            <a:xfrm>
              <a:off x="1652727" y="3186318"/>
              <a:ext cx="285575" cy="141108"/>
            </a:xfrm>
            <a:prstGeom prst="rect">
              <a:avLst/>
            </a:prstGeom>
            <a:solidFill>
              <a:srgbClr val="FFFFFF"/>
            </a:solidFill>
            <a:ln w="12700" cap="flat" cmpd="sng" algn="ctr">
              <a:solidFill>
                <a:srgbClr val="FFFFFF"/>
              </a:solidFill>
              <a:prstDash val="solid"/>
              <a:miter lim="800000"/>
              <a:headEnd/>
              <a:tailEnd/>
            </a:ln>
            <a:effectLst/>
          </p:spPr>
        </p:pic>
      </p:grpSp>
      <p:pic>
        <p:nvPicPr>
          <p:cNvPr id="57" name="图片 138"/>
          <p:cNvPicPr>
            <a:picLocks noChangeAspect="1" noChangeArrowheads="1"/>
          </p:cNvPicPr>
          <p:nvPr/>
        </p:nvPicPr>
        <p:blipFill>
          <a:blip r:embed="rId51"/>
          <a:srcRect t="2" r="69511" b="-3603"/>
          <a:stretch>
            <a:fillRect/>
          </a:stretch>
        </p:blipFill>
        <p:spPr bwMode="auto">
          <a:xfrm>
            <a:off x="1696772" y="3612808"/>
            <a:ext cx="255103" cy="191822"/>
          </a:xfrm>
          <a:prstGeom prst="rect">
            <a:avLst/>
          </a:prstGeom>
          <a:solidFill>
            <a:srgbClr val="FFFFFF"/>
          </a:solidFill>
          <a:ln w="12700" cap="flat" cmpd="sng" algn="ctr">
            <a:solidFill>
              <a:srgbClr val="FFFFFF"/>
            </a:solidFill>
            <a:prstDash val="solid"/>
            <a:miter lim="800000"/>
            <a:headEnd/>
            <a:tailEnd/>
          </a:ln>
          <a:effectLst/>
        </p:spPr>
      </p:pic>
      <p:pic>
        <p:nvPicPr>
          <p:cNvPr id="58" name="图片 139"/>
          <p:cNvPicPr>
            <a:picLocks noChangeAspect="1" noChangeArrowheads="1"/>
          </p:cNvPicPr>
          <p:nvPr/>
        </p:nvPicPr>
        <p:blipFill>
          <a:blip r:embed="rId51"/>
          <a:srcRect l="30951" t="2" r="-340" b="-3603"/>
          <a:stretch>
            <a:fillRect/>
          </a:stretch>
        </p:blipFill>
        <p:spPr bwMode="auto">
          <a:xfrm>
            <a:off x="1551932" y="3820799"/>
            <a:ext cx="499230" cy="165273"/>
          </a:xfrm>
          <a:prstGeom prst="rect">
            <a:avLst/>
          </a:prstGeom>
          <a:solidFill>
            <a:srgbClr val="FFFFFF"/>
          </a:solidFill>
          <a:ln w="12700" cap="flat" cmpd="sng" algn="ctr">
            <a:solidFill>
              <a:srgbClr val="FFFFFF"/>
            </a:solidFill>
            <a:prstDash val="solid"/>
            <a:miter lim="800000"/>
            <a:headEnd/>
            <a:tailEnd/>
          </a:ln>
          <a:effectLst/>
        </p:spPr>
      </p:pic>
      <p:pic>
        <p:nvPicPr>
          <p:cNvPr id="59" name="图片 10"/>
          <p:cNvPicPr>
            <a:picLocks noChangeAspect="1" noChangeArrowheads="1"/>
          </p:cNvPicPr>
          <p:nvPr/>
        </p:nvPicPr>
        <p:blipFill>
          <a:blip r:embed="rId52"/>
          <a:srcRect/>
          <a:stretch>
            <a:fillRect/>
          </a:stretch>
        </p:blipFill>
        <p:spPr bwMode="auto">
          <a:xfrm>
            <a:off x="5422528" y="1493306"/>
            <a:ext cx="977136" cy="164043"/>
          </a:xfrm>
          <a:prstGeom prst="rect">
            <a:avLst/>
          </a:prstGeom>
          <a:solidFill>
            <a:srgbClr val="FFFFFF"/>
          </a:solidFill>
          <a:ln w="12700" cap="flat" cmpd="sng" algn="ctr">
            <a:solidFill>
              <a:srgbClr val="FFFFFF"/>
            </a:solidFill>
            <a:prstDash val="solid"/>
            <a:miter lim="800000"/>
            <a:headEnd/>
            <a:tailEnd/>
          </a:ln>
          <a:effectLst/>
        </p:spPr>
      </p:pic>
      <p:pic>
        <p:nvPicPr>
          <p:cNvPr id="60" name="图片 153"/>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431627" y="2057670"/>
            <a:ext cx="838040" cy="2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5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631646" y="2477454"/>
            <a:ext cx="490154" cy="4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50"/>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5724775" y="3076961"/>
            <a:ext cx="356926" cy="47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48"/>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745556" y="3649975"/>
            <a:ext cx="345456" cy="38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155"/>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488619" y="4244762"/>
            <a:ext cx="880374" cy="19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15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719683" y="1380873"/>
            <a:ext cx="590445" cy="39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126"/>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7651384" y="4197812"/>
            <a:ext cx="1121535" cy="27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p:txBody>
          <a:bodyPr/>
          <a:lstStyle/>
          <a:p>
            <a:r>
              <a:rPr lang="zh-CN" altLang="en-US" dirty="0" smtClean="0"/>
              <a:t>服务全球行业客户</a:t>
            </a:r>
            <a:endParaRPr lang="zh-CN" altLang="en-US" dirty="0"/>
          </a:p>
        </p:txBody>
      </p:sp>
    </p:spTree>
    <p:extLst>
      <p:ext uri="{BB962C8B-B14F-4D97-AF65-F5344CB8AC3E}">
        <p14:creationId xmlns:p14="http://schemas.microsoft.com/office/powerpoint/2010/main" val="1614102252"/>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1794073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a:spLocks noChangeArrowheads="1"/>
          </p:cNvSpPr>
          <p:nvPr/>
        </p:nvSpPr>
        <p:spPr bwMode="auto">
          <a:xfrm>
            <a:off x="353924" y="1292181"/>
            <a:ext cx="4164968" cy="2578295"/>
          </a:xfrm>
          <a:prstGeom prst="rect">
            <a:avLst/>
          </a:prstGeom>
          <a:noFill/>
          <a:ln>
            <a:noFill/>
          </a:ln>
          <a:extLst/>
        </p:spPr>
        <p:txBody>
          <a:bodyPr vert="horz" wrap="square" lIns="27000" tIns="27000" rIns="108000" bIns="27000" numCol="1" anchor="t" anchorCtr="0" compatLnSpc="1">
            <a:prstTxWarp prst="textNoShape">
              <a:avLst/>
            </a:prstTxWarp>
            <a:spAutoFit/>
          </a:bodyPr>
          <a:lstStyle/>
          <a:p>
            <a:pPr marL="285750" indent="-285750">
              <a:lnSpc>
                <a:spcPct val="150000"/>
              </a:lnSpc>
              <a:spcBef>
                <a:spcPts val="600"/>
              </a:spcBef>
              <a:spcAft>
                <a:spcPts val="600"/>
              </a:spcAft>
              <a:buClr>
                <a:srgbClr val="1D2088"/>
              </a:buClr>
              <a:buSzPct val="120000"/>
              <a:buFont typeface="Arial" panose="020B0604020202020204" pitchFamily="34" charset="0"/>
              <a:buChar char="•"/>
            </a:pPr>
            <a:r>
              <a:rPr lang="zh-CN" altLang="en-US" sz="1600" spc="30" dirty="0">
                <a:solidFill>
                  <a:srgbClr val="000000"/>
                </a:solidFill>
                <a:latin typeface="微软雅黑" panose="020B0503020204020204" pitchFamily="34" charset="-122"/>
                <a:ea typeface="微软雅黑" panose="020B0503020204020204" pitchFamily="34" charset="-122"/>
                <a:cs typeface="SimHei" charset="-122"/>
              </a:rPr>
              <a:t>是专业的信息技术公司，帮助客户实现核心业务的全面数字化转型</a:t>
            </a:r>
          </a:p>
          <a:p>
            <a:pPr marL="285750" indent="-285750">
              <a:lnSpc>
                <a:spcPct val="150000"/>
              </a:lnSpc>
              <a:spcBef>
                <a:spcPts val="600"/>
              </a:spcBef>
              <a:spcAft>
                <a:spcPts val="600"/>
              </a:spcAft>
              <a:buClr>
                <a:srgbClr val="1D2088"/>
              </a:buClr>
              <a:buSzPct val="120000"/>
              <a:buFont typeface="Arial" panose="020B0604020202020204" pitchFamily="34" charset="0"/>
              <a:buChar char="•"/>
            </a:pPr>
            <a:r>
              <a:rPr lang="zh-CN" altLang="en-US" sz="1600" spc="30" dirty="0">
                <a:solidFill>
                  <a:srgbClr val="000000"/>
                </a:solidFill>
                <a:latin typeface="微软雅黑" panose="020B0503020204020204" pitchFamily="34" charset="-122"/>
                <a:ea typeface="微软雅黑" panose="020B0503020204020204" pitchFamily="34" charset="-122"/>
                <a:cs typeface="SimHei" charset="-122"/>
              </a:rPr>
              <a:t>以独创的数据平台和行业解决方案为行业客户赋能，支持其对各类数据资产的收集整理、价值挖掘和应用创新</a:t>
            </a:r>
          </a:p>
          <a:p>
            <a:pPr marL="285750" indent="-285750">
              <a:lnSpc>
                <a:spcPct val="150000"/>
              </a:lnSpc>
              <a:spcBef>
                <a:spcPts val="600"/>
              </a:spcBef>
              <a:spcAft>
                <a:spcPts val="600"/>
              </a:spcAft>
              <a:buClr>
                <a:srgbClr val="1D2088"/>
              </a:buClr>
              <a:buSzPct val="120000"/>
              <a:buFont typeface="Arial" panose="020B0604020202020204" pitchFamily="34" charset="0"/>
              <a:buChar char="•"/>
            </a:pPr>
            <a:r>
              <a:rPr lang="zh-CN" altLang="en-US" sz="1600" spc="30" dirty="0" smtClean="0">
                <a:solidFill>
                  <a:srgbClr val="000000"/>
                </a:solidFill>
                <a:latin typeface="微软雅黑" panose="020B0503020204020204" pitchFamily="34" charset="-122"/>
                <a:ea typeface="微软雅黑" panose="020B0503020204020204" pitchFamily="34" charset="-122"/>
                <a:cs typeface="SimHei" charset="-122"/>
              </a:rPr>
              <a:t>深交</a:t>
            </a:r>
            <a:r>
              <a:rPr lang="zh-CN" altLang="en-US" sz="1600" spc="30" dirty="0">
                <a:solidFill>
                  <a:srgbClr val="000000"/>
                </a:solidFill>
                <a:latin typeface="微软雅黑" panose="020B0503020204020204" pitchFamily="34" charset="-122"/>
                <a:ea typeface="微软雅黑" panose="020B0503020204020204" pitchFamily="34" charset="-122"/>
                <a:cs typeface="SimHei" charset="-122"/>
              </a:rPr>
              <a:t>所上市公司，股票代码</a:t>
            </a:r>
            <a:r>
              <a:rPr lang="en-US" altLang="zh-CN" sz="1600" spc="30" dirty="0">
                <a:solidFill>
                  <a:srgbClr val="000000"/>
                </a:solidFill>
                <a:latin typeface="微软雅黑" panose="020B0503020204020204" pitchFamily="34" charset="-122"/>
                <a:ea typeface="微软雅黑" panose="020B0503020204020204" pitchFamily="34" charset="-122"/>
                <a:cs typeface="SimHei" charset="-122"/>
              </a:rPr>
              <a:t>002642</a:t>
            </a:r>
          </a:p>
        </p:txBody>
      </p:sp>
      <p:sp>
        <p:nvSpPr>
          <p:cNvPr id="3" name="标题 2"/>
          <p:cNvSpPr>
            <a:spLocks noGrp="1"/>
          </p:cNvSpPr>
          <p:nvPr>
            <p:ph type="ctrTitle"/>
          </p:nvPr>
        </p:nvSpPr>
        <p:spPr>
          <a:xfrm>
            <a:off x="485287" y="212697"/>
            <a:ext cx="4288353" cy="369332"/>
          </a:xfrm>
        </p:spPr>
        <p:txBody>
          <a:bodyPr wrap="none">
            <a:spAutoFit/>
          </a:bodyPr>
          <a:lstStyle/>
          <a:p>
            <a:r>
              <a:rPr lang="zh-CN" altLang="en-US" dirty="0" smtClean="0"/>
              <a:t>推动数字化转型，挖掘数据资源价值</a:t>
            </a:r>
            <a:endParaRPr lang="zh-CN" altLang="en-US" dirty="0"/>
          </a:p>
        </p:txBody>
      </p:sp>
      <p:pic>
        <p:nvPicPr>
          <p:cNvPr id="31" name="图片 30"/>
          <p:cNvPicPr>
            <a:picLocks noChangeAspect="1"/>
          </p:cNvPicPr>
          <p:nvPr/>
        </p:nvPicPr>
        <p:blipFill rotWithShape="1">
          <a:blip r:embed="rId4" cstate="print">
            <a:extLst>
              <a:ext uri="{28A0092B-C50C-407E-A947-70E740481C1C}">
                <a14:useLocalDpi xmlns:a14="http://schemas.microsoft.com/office/drawing/2010/main" val="0"/>
              </a:ext>
            </a:extLst>
          </a:blip>
          <a:srcRect r="18127" b="5900"/>
          <a:stretch/>
        </p:blipFill>
        <p:spPr>
          <a:xfrm>
            <a:off x="4794049" y="1441923"/>
            <a:ext cx="4349951" cy="2811423"/>
          </a:xfrm>
          <a:prstGeom prst="rect">
            <a:avLst/>
          </a:prstGeom>
          <a:noFill/>
          <a:ln>
            <a:noFill/>
          </a:ln>
        </p:spPr>
      </p:pic>
    </p:spTree>
    <p:custDataLst>
      <p:tags r:id="rId1"/>
    </p:custDataLst>
    <p:extLst>
      <p:ext uri="{BB962C8B-B14F-4D97-AF65-F5344CB8AC3E}">
        <p14:creationId xmlns:p14="http://schemas.microsoft.com/office/powerpoint/2010/main" val="39183545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F:\荣之联\荣之联企业简介PPT设计排版\应用文件\PPT图片\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51752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p:txBody>
          <a:bodyPr/>
          <a:lstStyle/>
          <a:p>
            <a:r>
              <a:rPr lang="zh-CN" altLang="en-US" dirty="0"/>
              <a:t>发展历程</a:t>
            </a:r>
          </a:p>
        </p:txBody>
      </p:sp>
      <p:sp>
        <p:nvSpPr>
          <p:cNvPr id="3" name="矩形 2"/>
          <p:cNvSpPr/>
          <p:nvPr/>
        </p:nvSpPr>
        <p:spPr>
          <a:xfrm>
            <a:off x="-1" y="4461164"/>
            <a:ext cx="9153525" cy="710911"/>
          </a:xfrm>
          <a:prstGeom prst="rect">
            <a:avLst/>
          </a:prstGeom>
          <a:solidFill>
            <a:srgbClr val="1D208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4"/>
          <p:cNvSpPr txBox="1">
            <a:spLocks/>
          </p:cNvSpPr>
          <p:nvPr/>
        </p:nvSpPr>
        <p:spPr>
          <a:xfrm>
            <a:off x="380547" y="4597219"/>
            <a:ext cx="2279650" cy="354791"/>
          </a:xfrm>
          <a:prstGeom prst="rect">
            <a:avLst/>
          </a:prstGeom>
        </p:spPr>
        <p:txBody>
          <a:bodyPr/>
          <a:lstStyle>
            <a:lvl1pPr algn="l" defTabSz="684213" rtl="0" fontAlgn="base">
              <a:lnSpc>
                <a:spcPct val="90000"/>
              </a:lnSpc>
              <a:spcBef>
                <a:spcPts val="750"/>
              </a:spcBef>
              <a:spcAft>
                <a:spcPct val="0"/>
              </a:spcAft>
              <a:buFont typeface="Arial" panose="020B0604020202020204" pitchFamily="34" charset="0"/>
              <a:defRPr lang="en-US" kern="1200" dirty="0">
                <a:solidFill>
                  <a:schemeClr val="tx1"/>
                </a:solidFill>
                <a:latin typeface="微软雅黑" pitchFamily="34" charset="-122"/>
                <a:ea typeface="微软雅黑" pitchFamily="34" charset="-122"/>
                <a:cs typeface="微软雅黑" pitchFamily="34" charset="-122"/>
              </a:defRPr>
            </a:lvl1pPr>
            <a:lvl2pPr marL="342900" algn="l" defTabSz="684213" rtl="0" fontAlgn="base">
              <a:lnSpc>
                <a:spcPct val="90000"/>
              </a:lnSpc>
              <a:spcBef>
                <a:spcPts val="375"/>
              </a:spcBef>
              <a:spcAft>
                <a:spcPct val="0"/>
              </a:spcAft>
              <a:buFont typeface="Arial" panose="020B0604020202020204" pitchFamily="34" charset="0"/>
              <a:defRPr lang="en-US" sz="1500" kern="1200" dirty="0">
                <a:solidFill>
                  <a:schemeClr val="tx1"/>
                </a:solidFill>
                <a:latin typeface="微软雅黑" pitchFamily="34" charset="-122"/>
                <a:ea typeface="微软雅黑" pitchFamily="34" charset="-122"/>
                <a:cs typeface="微软雅黑" pitchFamily="34" charset="-122"/>
              </a:defRPr>
            </a:lvl2pPr>
            <a:lvl3pPr marL="685800" algn="l" defTabSz="684213" rtl="0" fontAlgn="base">
              <a:lnSpc>
                <a:spcPct val="90000"/>
              </a:lnSpc>
              <a:spcBef>
                <a:spcPts val="375"/>
              </a:spcBef>
              <a:spcAft>
                <a:spcPct val="0"/>
              </a:spcAft>
              <a:buFont typeface="Arial" panose="020B0604020202020204" pitchFamily="34" charset="0"/>
              <a:defRPr lang="en-US" sz="1400" kern="1200" dirty="0">
                <a:solidFill>
                  <a:schemeClr val="tx1"/>
                </a:solidFill>
                <a:latin typeface="微软雅黑" pitchFamily="34" charset="-122"/>
                <a:ea typeface="微软雅黑" pitchFamily="34" charset="-122"/>
                <a:cs typeface="微软雅黑" pitchFamily="34" charset="-122"/>
              </a:defRPr>
            </a:lvl3pPr>
            <a:lvl4pPr marL="10287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4pPr>
            <a:lvl5pPr marL="13716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5pPr>
            <a:lvl6pPr marL="18859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6pPr>
            <a:lvl7pPr marL="22288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7pPr>
            <a:lvl8pPr marL="25717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8pPr>
            <a:lvl9pPr marL="29146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9pPr>
          </a:lstStyle>
          <a:p>
            <a:pPr algn="ctr"/>
            <a:r>
              <a:rPr lang="zh-CN" altLang="en-US" sz="1000" dirty="0">
                <a:solidFill>
                  <a:schemeClr val="bg1"/>
                </a:solidFill>
              </a:rPr>
              <a:t>承前启后、自然增长</a:t>
            </a:r>
            <a:endParaRPr lang="en-US" altLang="zh-CN" sz="1000" dirty="0">
              <a:solidFill>
                <a:schemeClr val="bg1"/>
              </a:solidFill>
            </a:endParaRPr>
          </a:p>
          <a:p>
            <a:pPr algn="ctr"/>
            <a:r>
              <a:rPr lang="en-US" altLang="zh-CN" sz="1000" dirty="0">
                <a:solidFill>
                  <a:schemeClr val="bg1"/>
                </a:solidFill>
              </a:rPr>
              <a:t>2001-2007</a:t>
            </a:r>
            <a:endParaRPr lang="zh-CN" altLang="en-US" sz="1000" dirty="0">
              <a:solidFill>
                <a:schemeClr val="bg1"/>
              </a:solidFill>
            </a:endParaRPr>
          </a:p>
        </p:txBody>
      </p:sp>
      <p:sp>
        <p:nvSpPr>
          <p:cNvPr id="9" name="文本占位符 4"/>
          <p:cNvSpPr txBox="1">
            <a:spLocks/>
          </p:cNvSpPr>
          <p:nvPr/>
        </p:nvSpPr>
        <p:spPr>
          <a:xfrm>
            <a:off x="3436936" y="4597219"/>
            <a:ext cx="2279650" cy="354791"/>
          </a:xfrm>
          <a:prstGeom prst="rect">
            <a:avLst/>
          </a:prstGeom>
        </p:spPr>
        <p:txBody>
          <a:bodyPr/>
          <a:lstStyle>
            <a:lvl1pPr algn="l" defTabSz="684213" rtl="0" fontAlgn="base">
              <a:lnSpc>
                <a:spcPct val="90000"/>
              </a:lnSpc>
              <a:spcBef>
                <a:spcPts val="750"/>
              </a:spcBef>
              <a:spcAft>
                <a:spcPct val="0"/>
              </a:spcAft>
              <a:buFont typeface="Arial" panose="020B0604020202020204" pitchFamily="34" charset="0"/>
              <a:defRPr lang="en-US" kern="1200" dirty="0">
                <a:solidFill>
                  <a:schemeClr val="tx1"/>
                </a:solidFill>
                <a:latin typeface="微软雅黑" pitchFamily="34" charset="-122"/>
                <a:ea typeface="微软雅黑" pitchFamily="34" charset="-122"/>
                <a:cs typeface="微软雅黑" pitchFamily="34" charset="-122"/>
              </a:defRPr>
            </a:lvl1pPr>
            <a:lvl2pPr marL="342900" algn="l" defTabSz="684213" rtl="0" fontAlgn="base">
              <a:lnSpc>
                <a:spcPct val="90000"/>
              </a:lnSpc>
              <a:spcBef>
                <a:spcPts val="375"/>
              </a:spcBef>
              <a:spcAft>
                <a:spcPct val="0"/>
              </a:spcAft>
              <a:buFont typeface="Arial" panose="020B0604020202020204" pitchFamily="34" charset="0"/>
              <a:defRPr lang="en-US" sz="1500" kern="1200" dirty="0">
                <a:solidFill>
                  <a:schemeClr val="tx1"/>
                </a:solidFill>
                <a:latin typeface="微软雅黑" pitchFamily="34" charset="-122"/>
                <a:ea typeface="微软雅黑" pitchFamily="34" charset="-122"/>
                <a:cs typeface="微软雅黑" pitchFamily="34" charset="-122"/>
              </a:defRPr>
            </a:lvl2pPr>
            <a:lvl3pPr marL="685800" algn="l" defTabSz="684213" rtl="0" fontAlgn="base">
              <a:lnSpc>
                <a:spcPct val="90000"/>
              </a:lnSpc>
              <a:spcBef>
                <a:spcPts val="375"/>
              </a:spcBef>
              <a:spcAft>
                <a:spcPct val="0"/>
              </a:spcAft>
              <a:buFont typeface="Arial" panose="020B0604020202020204" pitchFamily="34" charset="0"/>
              <a:defRPr lang="en-US" sz="1400" kern="1200" dirty="0">
                <a:solidFill>
                  <a:schemeClr val="tx1"/>
                </a:solidFill>
                <a:latin typeface="微软雅黑" pitchFamily="34" charset="-122"/>
                <a:ea typeface="微软雅黑" pitchFamily="34" charset="-122"/>
                <a:cs typeface="微软雅黑" pitchFamily="34" charset="-122"/>
              </a:defRPr>
            </a:lvl3pPr>
            <a:lvl4pPr marL="10287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4pPr>
            <a:lvl5pPr marL="13716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5pPr>
            <a:lvl6pPr marL="18859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6pPr>
            <a:lvl7pPr marL="22288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7pPr>
            <a:lvl8pPr marL="25717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8pPr>
            <a:lvl9pPr marL="29146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9pPr>
          </a:lstStyle>
          <a:p>
            <a:pPr algn="ctr"/>
            <a:r>
              <a:rPr lang="zh-CN" altLang="en-US" sz="1000" dirty="0">
                <a:solidFill>
                  <a:schemeClr val="bg1"/>
                </a:solidFill>
              </a:rPr>
              <a:t>模式创新</a:t>
            </a:r>
            <a:endParaRPr lang="en-US" altLang="zh-CN" sz="1000" dirty="0">
              <a:solidFill>
                <a:schemeClr val="bg1"/>
              </a:solidFill>
            </a:endParaRPr>
          </a:p>
          <a:p>
            <a:pPr algn="ctr"/>
            <a:r>
              <a:rPr lang="en-US" altLang="zh-CN" sz="1000" dirty="0">
                <a:solidFill>
                  <a:schemeClr val="bg1"/>
                </a:solidFill>
              </a:rPr>
              <a:t>2007-2011</a:t>
            </a:r>
            <a:endParaRPr lang="zh-CN" altLang="en-US" sz="1000" dirty="0">
              <a:solidFill>
                <a:schemeClr val="bg1"/>
              </a:solidFill>
            </a:endParaRPr>
          </a:p>
        </p:txBody>
      </p:sp>
      <p:sp>
        <p:nvSpPr>
          <p:cNvPr id="10" name="文本占位符 4"/>
          <p:cNvSpPr txBox="1">
            <a:spLocks/>
          </p:cNvSpPr>
          <p:nvPr/>
        </p:nvSpPr>
        <p:spPr>
          <a:xfrm>
            <a:off x="6478674" y="4597219"/>
            <a:ext cx="2279650" cy="354791"/>
          </a:xfrm>
          <a:prstGeom prst="rect">
            <a:avLst/>
          </a:prstGeom>
        </p:spPr>
        <p:txBody>
          <a:bodyPr/>
          <a:lstStyle>
            <a:lvl1pPr algn="l" defTabSz="684213" rtl="0" fontAlgn="base">
              <a:lnSpc>
                <a:spcPct val="90000"/>
              </a:lnSpc>
              <a:spcBef>
                <a:spcPts val="750"/>
              </a:spcBef>
              <a:spcAft>
                <a:spcPct val="0"/>
              </a:spcAft>
              <a:buFont typeface="Arial" panose="020B0604020202020204" pitchFamily="34" charset="0"/>
              <a:defRPr lang="en-US" kern="1200" dirty="0">
                <a:solidFill>
                  <a:schemeClr val="tx1"/>
                </a:solidFill>
                <a:latin typeface="微软雅黑" pitchFamily="34" charset="-122"/>
                <a:ea typeface="微软雅黑" pitchFamily="34" charset="-122"/>
                <a:cs typeface="微软雅黑" pitchFamily="34" charset="-122"/>
              </a:defRPr>
            </a:lvl1pPr>
            <a:lvl2pPr marL="342900" algn="l" defTabSz="684213" rtl="0" fontAlgn="base">
              <a:lnSpc>
                <a:spcPct val="90000"/>
              </a:lnSpc>
              <a:spcBef>
                <a:spcPts val="375"/>
              </a:spcBef>
              <a:spcAft>
                <a:spcPct val="0"/>
              </a:spcAft>
              <a:buFont typeface="Arial" panose="020B0604020202020204" pitchFamily="34" charset="0"/>
              <a:defRPr lang="en-US" sz="1500" kern="1200" dirty="0">
                <a:solidFill>
                  <a:schemeClr val="tx1"/>
                </a:solidFill>
                <a:latin typeface="微软雅黑" pitchFamily="34" charset="-122"/>
                <a:ea typeface="微软雅黑" pitchFamily="34" charset="-122"/>
                <a:cs typeface="微软雅黑" pitchFamily="34" charset="-122"/>
              </a:defRPr>
            </a:lvl2pPr>
            <a:lvl3pPr marL="685800" algn="l" defTabSz="684213" rtl="0" fontAlgn="base">
              <a:lnSpc>
                <a:spcPct val="90000"/>
              </a:lnSpc>
              <a:spcBef>
                <a:spcPts val="375"/>
              </a:spcBef>
              <a:spcAft>
                <a:spcPct val="0"/>
              </a:spcAft>
              <a:buFont typeface="Arial" panose="020B0604020202020204" pitchFamily="34" charset="0"/>
              <a:defRPr lang="en-US" sz="1400" kern="1200" dirty="0">
                <a:solidFill>
                  <a:schemeClr val="tx1"/>
                </a:solidFill>
                <a:latin typeface="微软雅黑" pitchFamily="34" charset="-122"/>
                <a:ea typeface="微软雅黑" pitchFamily="34" charset="-122"/>
                <a:cs typeface="微软雅黑" pitchFamily="34" charset="-122"/>
              </a:defRPr>
            </a:lvl3pPr>
            <a:lvl4pPr marL="10287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4pPr>
            <a:lvl5pPr marL="13716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5pPr>
            <a:lvl6pPr marL="18859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6pPr>
            <a:lvl7pPr marL="22288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7pPr>
            <a:lvl8pPr marL="25717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8pPr>
            <a:lvl9pPr marL="29146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9pPr>
          </a:lstStyle>
          <a:p>
            <a:pPr algn="ctr"/>
            <a:r>
              <a:rPr lang="zh-CN" altLang="en-US" sz="1000" dirty="0">
                <a:solidFill>
                  <a:schemeClr val="bg1"/>
                </a:solidFill>
              </a:rPr>
              <a:t>产品创新、投资驱动</a:t>
            </a:r>
            <a:endParaRPr lang="en-US" altLang="zh-CN" sz="1000" dirty="0">
              <a:solidFill>
                <a:schemeClr val="bg1"/>
              </a:solidFill>
            </a:endParaRPr>
          </a:p>
          <a:p>
            <a:pPr algn="ctr"/>
            <a:r>
              <a:rPr lang="en-US" altLang="zh-CN" sz="1000" dirty="0">
                <a:solidFill>
                  <a:schemeClr val="bg1"/>
                </a:solidFill>
              </a:rPr>
              <a:t>2011-2017</a:t>
            </a:r>
            <a:endParaRPr lang="zh-CN" altLang="en-US" sz="1000" dirty="0">
              <a:solidFill>
                <a:schemeClr val="bg1"/>
              </a:solidFill>
            </a:endParaRPr>
          </a:p>
        </p:txBody>
      </p:sp>
      <p:cxnSp>
        <p:nvCxnSpPr>
          <p:cNvPr id="11" name="直接连接符 10"/>
          <p:cNvCxnSpPr/>
          <p:nvPr/>
        </p:nvCxnSpPr>
        <p:spPr>
          <a:xfrm>
            <a:off x="3057880" y="4568931"/>
            <a:ext cx="0" cy="450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96791" y="4568931"/>
            <a:ext cx="0" cy="450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09693" y="4036907"/>
            <a:ext cx="748923"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公司成立</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588503" y="3580774"/>
            <a:ext cx="1031051"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管理团队组建</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575985" y="3195590"/>
            <a:ext cx="889987"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股份制改造</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20234" y="2694108"/>
            <a:ext cx="1417376" cy="316369"/>
          </a:xfrm>
          <a:prstGeom prst="rect">
            <a:avLst/>
          </a:prstGeom>
          <a:noFill/>
        </p:spPr>
        <p:txBody>
          <a:bodyPr wrap="none" rtlCol="0">
            <a:spAutoFit/>
          </a:bodyPr>
          <a:lstStyle/>
          <a:p>
            <a:pPr algn="ctr">
              <a:lnSpc>
                <a:spcPct val="150000"/>
              </a:lnSpc>
            </a:pPr>
            <a:r>
              <a:rPr lang="en-US" altLang="zh-CN" sz="1100" dirty="0">
                <a:solidFill>
                  <a:schemeClr val="tx1">
                    <a:lumMod val="50000"/>
                  </a:schemeClr>
                </a:solidFill>
                <a:latin typeface="微软雅黑" panose="020B0503020204020204" pitchFamily="34" charset="-122"/>
                <a:ea typeface="微软雅黑" panose="020B0503020204020204" pitchFamily="34" charset="-122"/>
              </a:rPr>
              <a:t>IPO</a:t>
            </a:r>
            <a:r>
              <a:rPr lang="zh-CN" altLang="en-US" sz="1100" dirty="0">
                <a:solidFill>
                  <a:schemeClr val="tx1">
                    <a:lumMod val="50000"/>
                  </a:schemeClr>
                </a:solidFill>
                <a:latin typeface="微软雅黑" panose="020B0503020204020204" pitchFamily="34" charset="-122"/>
                <a:ea typeface="微软雅黑" panose="020B0503020204020204" pitchFamily="34" charset="-122"/>
              </a:rPr>
              <a:t>完成融资</a:t>
            </a:r>
            <a:r>
              <a:rPr lang="en-US" altLang="zh-CN" sz="1100" dirty="0">
                <a:solidFill>
                  <a:schemeClr val="tx1">
                    <a:lumMod val="50000"/>
                  </a:schemeClr>
                </a:solidFill>
                <a:latin typeface="微软雅黑" panose="020B0503020204020204" pitchFamily="34" charset="-122"/>
                <a:ea typeface="微软雅黑" panose="020B0503020204020204" pitchFamily="34" charset="-122"/>
              </a:rPr>
              <a:t>6.25</a:t>
            </a:r>
            <a:r>
              <a:rPr lang="zh-CN" altLang="en-US" sz="1100" dirty="0">
                <a:solidFill>
                  <a:schemeClr val="tx1">
                    <a:lumMod val="50000"/>
                  </a:schemeClr>
                </a:solidFill>
                <a:latin typeface="微软雅黑" panose="020B0503020204020204" pitchFamily="34" charset="-122"/>
                <a:ea typeface="微软雅黑" panose="020B0503020204020204" pitchFamily="34" charset="-122"/>
              </a:rPr>
              <a:t>亿</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974558" y="2145474"/>
            <a:ext cx="1031051"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并购车网互联</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865333" y="1828447"/>
            <a:ext cx="1031051" cy="430887"/>
          </a:xfrm>
          <a:prstGeom prst="rect">
            <a:avLst/>
          </a:prstGeom>
          <a:noFill/>
        </p:spPr>
        <p:txBody>
          <a:bodyPr wrap="none" rtlCol="0">
            <a:spAutoFit/>
          </a:bodyPr>
          <a:lstStyle/>
          <a:p>
            <a:pPr algn="ctr"/>
            <a:r>
              <a:rPr lang="zh-CN" altLang="en-US" sz="1100" dirty="0">
                <a:solidFill>
                  <a:schemeClr val="tx1">
                    <a:lumMod val="50000"/>
                  </a:schemeClr>
                </a:solidFill>
                <a:latin typeface="微软雅黑" panose="020B0503020204020204" pitchFamily="34" charset="-122"/>
                <a:ea typeface="微软雅黑" panose="020B0503020204020204" pitchFamily="34" charset="-122"/>
              </a:rPr>
              <a:t>并购泰合佳通</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schemeClr>
                </a:solidFill>
                <a:latin typeface="微软雅黑" panose="020B0503020204020204" pitchFamily="34" charset="-122"/>
                <a:ea typeface="微软雅黑" panose="020B0503020204020204" pitchFamily="34" charset="-122"/>
              </a:rPr>
              <a:t>定增</a:t>
            </a:r>
            <a:r>
              <a:rPr lang="en-US" altLang="zh-CN" sz="11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1100" dirty="0">
                <a:solidFill>
                  <a:schemeClr val="tx1">
                    <a:lumMod val="50000"/>
                  </a:schemeClr>
                </a:solidFill>
                <a:latin typeface="微软雅黑" panose="020B0503020204020204" pitchFamily="34" charset="-122"/>
                <a:ea typeface="微软雅黑" panose="020B0503020204020204" pitchFamily="34" charset="-122"/>
              </a:rPr>
              <a:t>亿</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672628" y="1433436"/>
            <a:ext cx="774571"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定增</a:t>
            </a:r>
            <a:r>
              <a:rPr lang="en-US" altLang="zh-CN" sz="1100" dirty="0">
                <a:solidFill>
                  <a:schemeClr val="tx1">
                    <a:lumMod val="50000"/>
                  </a:schemeClr>
                </a:solidFill>
                <a:latin typeface="微软雅黑" panose="020B0503020204020204" pitchFamily="34" charset="-122"/>
                <a:ea typeface="微软雅黑" panose="020B0503020204020204" pitchFamily="34" charset="-122"/>
              </a:rPr>
              <a:t>10</a:t>
            </a:r>
            <a:r>
              <a:rPr lang="zh-CN" altLang="en-US" sz="1100" dirty="0">
                <a:solidFill>
                  <a:schemeClr val="tx1">
                    <a:lumMod val="50000"/>
                  </a:schemeClr>
                </a:solidFill>
                <a:latin typeface="微软雅黑" panose="020B0503020204020204" pitchFamily="34" charset="-122"/>
                <a:ea typeface="微软雅黑" panose="020B0503020204020204" pitchFamily="34" charset="-122"/>
              </a:rPr>
              <a:t>亿</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448354" y="1110140"/>
            <a:ext cx="1172116" cy="316369"/>
          </a:xfrm>
          <a:prstGeom prst="rect">
            <a:avLst/>
          </a:prstGeom>
          <a:noFill/>
        </p:spPr>
        <p:txBody>
          <a:bodyPr wrap="none" rtlCol="0">
            <a:spAutoFit/>
          </a:bodyPr>
          <a:lstStyle/>
          <a:p>
            <a:pPr algn="ctr">
              <a:lnSpc>
                <a:spcPct val="150000"/>
              </a:lnSpc>
            </a:pPr>
            <a:r>
              <a:rPr lang="zh-CN" altLang="en-US" sz="1100" dirty="0">
                <a:solidFill>
                  <a:schemeClr val="tx1">
                    <a:lumMod val="50000"/>
                  </a:schemeClr>
                </a:solidFill>
                <a:latin typeface="微软雅黑" panose="020B0503020204020204" pitchFamily="34" charset="-122"/>
                <a:ea typeface="微软雅黑" panose="020B0503020204020204" pitchFamily="34" charset="-122"/>
              </a:rPr>
              <a:t>荣之联大厦启用</a:t>
            </a:r>
            <a:endParaRPr lang="en-US" altLang="zh-CN" sz="1100" dirty="0">
              <a:solidFill>
                <a:schemeClr val="tx1">
                  <a:lumMod val="50000"/>
                </a:schemeClr>
              </a:solidFill>
              <a:latin typeface="微软雅黑" panose="020B0503020204020204" pitchFamily="34" charset="-122"/>
              <a:ea typeface="微软雅黑" panose="020B0503020204020204" pitchFamily="34" charset="-122"/>
            </a:endParaRPr>
          </a:p>
        </p:txBody>
      </p:sp>
      <p:cxnSp>
        <p:nvCxnSpPr>
          <p:cNvPr id="24" name="直线连接符 3"/>
          <p:cNvCxnSpPr/>
          <p:nvPr/>
        </p:nvCxnSpPr>
        <p:spPr>
          <a:xfrm>
            <a:off x="-2428" y="4460173"/>
            <a:ext cx="3045600" cy="6394"/>
          </a:xfrm>
          <a:prstGeom prst="line">
            <a:avLst/>
          </a:prstGeom>
          <a:ln w="19050">
            <a:solidFill>
              <a:srgbClr val="1DD1EF"/>
            </a:solidFill>
          </a:ln>
        </p:spPr>
        <p:style>
          <a:lnRef idx="1">
            <a:schemeClr val="accent1"/>
          </a:lnRef>
          <a:fillRef idx="0">
            <a:schemeClr val="accent1"/>
          </a:fillRef>
          <a:effectRef idx="0">
            <a:schemeClr val="accent1"/>
          </a:effectRef>
          <a:fontRef idx="minor">
            <a:schemeClr val="tx1"/>
          </a:fontRef>
        </p:style>
      </p:cxnSp>
      <p:cxnSp>
        <p:nvCxnSpPr>
          <p:cNvPr id="25" name="直线连接符 15"/>
          <p:cNvCxnSpPr/>
          <p:nvPr/>
        </p:nvCxnSpPr>
        <p:spPr>
          <a:xfrm>
            <a:off x="3050099" y="4466567"/>
            <a:ext cx="3049200"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直线连接符 16"/>
          <p:cNvCxnSpPr/>
          <p:nvPr/>
        </p:nvCxnSpPr>
        <p:spPr>
          <a:xfrm flipV="1">
            <a:off x="6095699" y="4460173"/>
            <a:ext cx="3045600" cy="6394"/>
          </a:xfrm>
          <a:prstGeom prst="line">
            <a:avLst/>
          </a:prstGeom>
          <a:ln w="19050">
            <a:solidFill>
              <a:srgbClr val="33CC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8599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75968" y="-6792"/>
            <a:ext cx="2179508" cy="5150292"/>
          </a:xfrm>
          <a:prstGeom prst="rect">
            <a:avLst/>
          </a:prstGeom>
          <a:solidFill>
            <a:srgbClr val="1D2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矩形 35"/>
          <p:cNvSpPr/>
          <p:nvPr/>
        </p:nvSpPr>
        <p:spPr>
          <a:xfrm>
            <a:off x="492210" y="243176"/>
            <a:ext cx="3262432" cy="369332"/>
          </a:xfrm>
          <a:prstGeom prst="rect">
            <a:avLst/>
          </a:prstGeom>
        </p:spPr>
        <p:txBody>
          <a:bodyPr wrap="none">
            <a:spAutoFit/>
          </a:bodyPr>
          <a:lstStyle/>
          <a:p>
            <a:pPr defTabSz="684213">
              <a:lnSpc>
                <a:spcPct val="90000"/>
              </a:lnSpc>
            </a:pPr>
            <a:r>
              <a:rPr lang="zh-CN" altLang="en-US" sz="2000" b="1" dirty="0">
                <a:solidFill>
                  <a:srgbClr val="1D2088"/>
                </a:solidFill>
                <a:latin typeface="微软雅黑" pitchFamily="34" charset="-122"/>
                <a:ea typeface="微软雅黑" pitchFamily="34" charset="-122"/>
                <a:cs typeface="微软雅黑" pitchFamily="34" charset="-122"/>
              </a:rPr>
              <a:t>覆盖全国的营销和服务网络</a:t>
            </a:r>
          </a:p>
        </p:txBody>
      </p:sp>
      <p:sp>
        <p:nvSpPr>
          <p:cNvPr id="37" name="文本框 36"/>
          <p:cNvSpPr txBox="1"/>
          <p:nvPr/>
        </p:nvSpPr>
        <p:spPr>
          <a:xfrm>
            <a:off x="270140" y="4324158"/>
            <a:ext cx="1691323" cy="230832"/>
          </a:xfrm>
          <a:prstGeom prst="rect">
            <a:avLst/>
          </a:prstGeom>
          <a:noFill/>
        </p:spPr>
        <p:txBody>
          <a:bodyPr wrap="square" rtlCol="0">
            <a:spAutoFit/>
          </a:bodyPr>
          <a:lstStyle/>
          <a:p>
            <a:r>
              <a:rPr lang="zh-CN" altLang="en-US" sz="900" dirty="0">
                <a:solidFill>
                  <a:schemeClr val="bg1">
                    <a:lumMod val="50000"/>
                  </a:schemeClr>
                </a:solidFill>
                <a:latin typeface="微软雅黑" panose="020B0503020204020204" pitchFamily="34" charset="-122"/>
                <a:ea typeface="微软雅黑" panose="020B0503020204020204" pitchFamily="34" charset="-122"/>
              </a:rPr>
              <a:t>*数据截止到</a:t>
            </a:r>
            <a:r>
              <a:rPr lang="en-US" altLang="zh-CN" sz="900" dirty="0" smtClean="0">
                <a:solidFill>
                  <a:schemeClr val="bg1">
                    <a:lumMod val="50000"/>
                  </a:schemeClr>
                </a:solidFill>
                <a:latin typeface="微软雅黑" panose="020B0503020204020204" pitchFamily="34" charset="-122"/>
                <a:ea typeface="微软雅黑" panose="020B0503020204020204" pitchFamily="34" charset="-122"/>
              </a:rPr>
              <a:t>2018</a:t>
            </a:r>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年</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4</a:t>
            </a:r>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月</a:t>
            </a:r>
            <a:r>
              <a:rPr lang="en-US" altLang="zh-CN" sz="900" dirty="0" smtClean="0">
                <a:solidFill>
                  <a:schemeClr val="bg1">
                    <a:lumMod val="50000"/>
                  </a:schemeClr>
                </a:solidFill>
                <a:latin typeface="微软雅黑" panose="020B0503020204020204" pitchFamily="34" charset="-122"/>
                <a:ea typeface="微软雅黑" panose="020B0503020204020204" pitchFamily="34" charset="-122"/>
              </a:rPr>
              <a:t>27</a:t>
            </a:r>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日</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02104" y="506888"/>
            <a:ext cx="1631032" cy="637097"/>
            <a:chOff x="7252668" y="291717"/>
            <a:chExt cx="1631032" cy="637097"/>
          </a:xfrm>
        </p:grpSpPr>
        <p:sp>
          <p:nvSpPr>
            <p:cNvPr id="38" name="文本框 37"/>
            <p:cNvSpPr txBox="1"/>
            <p:nvPr/>
          </p:nvSpPr>
          <p:spPr>
            <a:xfrm>
              <a:off x="7615979" y="291717"/>
              <a:ext cx="1267721" cy="637097"/>
            </a:xfrm>
            <a:prstGeom prst="rect">
              <a:avLst/>
            </a:prstGeom>
            <a:noFill/>
          </p:spPr>
          <p:txBody>
            <a:bodyPr wrap="square" rtlCol="0">
              <a:spAutoFit/>
            </a:bodyPr>
            <a:lstStyle/>
            <a:p>
              <a:pPr algn="r"/>
              <a:r>
                <a:rPr lang="en-US" altLang="zh-CN" sz="2400" b="1" dirty="0" smtClean="0">
                  <a:solidFill>
                    <a:schemeClr val="bg1"/>
                  </a:solidFill>
                  <a:latin typeface="微软雅黑" panose="020B0503020204020204" pitchFamily="34" charset="-122"/>
                  <a:ea typeface="微软雅黑" panose="020B0503020204020204" pitchFamily="34" charset="-122"/>
                </a:rPr>
                <a:t>18.89</a:t>
              </a:r>
              <a:r>
                <a:rPr lang="zh-CN" altLang="en-US" sz="1400" b="1" dirty="0" smtClean="0">
                  <a:solidFill>
                    <a:schemeClr val="bg1"/>
                  </a:solidFill>
                  <a:latin typeface="微软雅黑" panose="020B0503020204020204" pitchFamily="34" charset="-122"/>
                  <a:ea typeface="微软雅黑" panose="020B0503020204020204" pitchFamily="34" charset="-122"/>
                </a:rPr>
                <a:t>亿</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950" dirty="0" smtClean="0">
                  <a:solidFill>
                    <a:schemeClr val="bg1"/>
                  </a:solidFill>
                  <a:latin typeface="微软雅黑" panose="020B0503020204020204" pitchFamily="34" charset="-122"/>
                  <a:ea typeface="微软雅黑" panose="020B0503020204020204" pitchFamily="34" charset="-122"/>
                </a:rPr>
                <a:t>年</a:t>
              </a:r>
              <a:r>
                <a:rPr lang="zh-CN" altLang="en-US" sz="950" dirty="0">
                  <a:solidFill>
                    <a:schemeClr val="bg1"/>
                  </a:solidFill>
                  <a:latin typeface="微软雅黑" panose="020B0503020204020204" pitchFamily="34" charset="-122"/>
                  <a:ea typeface="微软雅黑" panose="020B0503020204020204" pitchFamily="34" charset="-122"/>
                </a:rPr>
                <a:t>营业</a:t>
              </a:r>
              <a:r>
                <a:rPr lang="zh-CN" altLang="en-US" sz="950" dirty="0" smtClean="0">
                  <a:solidFill>
                    <a:schemeClr val="bg1"/>
                  </a:solidFill>
                  <a:latin typeface="微软雅黑" panose="020B0503020204020204" pitchFamily="34" charset="-122"/>
                  <a:ea typeface="微软雅黑" panose="020B0503020204020204" pitchFamily="34" charset="-122"/>
                </a:rPr>
                <a:t>收入</a:t>
              </a:r>
              <a:endParaRPr lang="zh-CN" altLang="en-US" sz="950"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2668" y="312513"/>
              <a:ext cx="447993" cy="447993"/>
            </a:xfrm>
            <a:prstGeom prst="rect">
              <a:avLst/>
            </a:prstGeom>
          </p:spPr>
        </p:pic>
      </p:grpSp>
      <p:grpSp>
        <p:nvGrpSpPr>
          <p:cNvPr id="3" name="组合 2"/>
          <p:cNvGrpSpPr/>
          <p:nvPr/>
        </p:nvGrpSpPr>
        <p:grpSpPr>
          <a:xfrm>
            <a:off x="7251305" y="1554033"/>
            <a:ext cx="1738525" cy="637097"/>
            <a:chOff x="7252668" y="2081159"/>
            <a:chExt cx="1738525" cy="637097"/>
          </a:xfrm>
        </p:grpSpPr>
        <p:sp>
          <p:nvSpPr>
            <p:cNvPr id="39" name="文本框 38"/>
            <p:cNvSpPr txBox="1"/>
            <p:nvPr/>
          </p:nvSpPr>
          <p:spPr>
            <a:xfrm>
              <a:off x="7638696" y="2081159"/>
              <a:ext cx="1352497" cy="637097"/>
            </a:xfrm>
            <a:prstGeom prst="rect">
              <a:avLst/>
            </a:prstGeom>
            <a:noFill/>
          </p:spPr>
          <p:txBody>
            <a:bodyPr wrap="square" rtlCol="0">
              <a:spAutoFit/>
            </a:bodyPr>
            <a:lstStyle/>
            <a:p>
              <a:pPr algn="r"/>
              <a:r>
                <a:rPr lang="en-US" altLang="zh-CN" sz="2400" b="1" dirty="0" smtClean="0">
                  <a:solidFill>
                    <a:schemeClr val="bg1"/>
                  </a:solidFill>
                  <a:latin typeface="微软雅黑" panose="020B0503020204020204" pitchFamily="34" charset="-122"/>
                  <a:ea typeface="微软雅黑" panose="020B0503020204020204" pitchFamily="34" charset="-122"/>
                </a:rPr>
                <a:t>11.88%</a:t>
              </a:r>
              <a:endParaRPr lang="zh-CN" altLang="en-US" sz="2800"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950" dirty="0">
                  <a:solidFill>
                    <a:schemeClr val="bg1"/>
                  </a:solidFill>
                  <a:latin typeface="微软雅黑" panose="020B0503020204020204" pitchFamily="34" charset="-122"/>
                  <a:ea typeface="微软雅黑" panose="020B0503020204020204" pitchFamily="34" charset="-122"/>
                </a:rPr>
                <a:t>研发</a:t>
              </a:r>
              <a:r>
                <a:rPr lang="zh-CN" altLang="en-US" sz="950" dirty="0" smtClean="0">
                  <a:solidFill>
                    <a:schemeClr val="bg1"/>
                  </a:solidFill>
                  <a:latin typeface="微软雅黑" panose="020B0503020204020204" pitchFamily="34" charset="-122"/>
                  <a:ea typeface="微软雅黑" panose="020B0503020204020204" pitchFamily="34" charset="-122"/>
                </a:rPr>
                <a:t>投入占比</a:t>
              </a:r>
              <a:endParaRPr lang="zh-CN" altLang="en-US" sz="950" dirty="0">
                <a:solidFill>
                  <a:schemeClr val="bg1"/>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2668" y="2143698"/>
              <a:ext cx="447993" cy="447993"/>
            </a:xfrm>
            <a:prstGeom prst="rect">
              <a:avLst/>
            </a:prstGeom>
          </p:spPr>
        </p:pic>
      </p:grpSp>
      <p:grpSp>
        <p:nvGrpSpPr>
          <p:cNvPr id="4" name="组合 3"/>
          <p:cNvGrpSpPr/>
          <p:nvPr/>
        </p:nvGrpSpPr>
        <p:grpSpPr>
          <a:xfrm>
            <a:off x="7304902" y="2601178"/>
            <a:ext cx="1631331" cy="812530"/>
            <a:chOff x="7258267" y="2938667"/>
            <a:chExt cx="1631331" cy="812530"/>
          </a:xfrm>
        </p:grpSpPr>
        <p:sp>
          <p:nvSpPr>
            <p:cNvPr id="40" name="文本框 39"/>
            <p:cNvSpPr txBox="1"/>
            <p:nvPr/>
          </p:nvSpPr>
          <p:spPr>
            <a:xfrm>
              <a:off x="7457806" y="2938667"/>
              <a:ext cx="1431792" cy="812530"/>
            </a:xfrm>
            <a:prstGeom prst="rect">
              <a:avLst/>
            </a:prstGeom>
            <a:noFill/>
          </p:spPr>
          <p:txBody>
            <a:bodyPr wrap="square" rtlCol="0">
              <a:spAutoFit/>
            </a:bodyPr>
            <a:lstStyle/>
            <a:p>
              <a:pPr algn="r"/>
              <a:r>
                <a:rPr lang="en-US" altLang="zh-CN" sz="2400" b="1" dirty="0" smtClean="0">
                  <a:solidFill>
                    <a:schemeClr val="bg1"/>
                  </a:solidFill>
                  <a:latin typeface="微软雅黑" panose="020B0503020204020204" pitchFamily="34" charset="-122"/>
                  <a:ea typeface="微软雅黑" panose="020B0503020204020204" pitchFamily="34" charset="-122"/>
                </a:rPr>
                <a:t>1353</a:t>
              </a:r>
              <a:r>
                <a:rPr lang="zh-CN" altLang="en-US" sz="2400" b="1" dirty="0" smtClean="0">
                  <a:solidFill>
                    <a:schemeClr val="bg1"/>
                  </a:solidFill>
                  <a:latin typeface="微软雅黑" panose="020B0503020204020204" pitchFamily="34" charset="-122"/>
                  <a:ea typeface="微软雅黑" panose="020B0503020204020204" pitchFamily="34" charset="-122"/>
                </a:rPr>
                <a:t>名</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950" dirty="0" smtClean="0">
                  <a:solidFill>
                    <a:schemeClr val="bg1"/>
                  </a:solidFill>
                  <a:latin typeface="微软雅黑" panose="020B0503020204020204" pitchFamily="34" charset="-122"/>
                  <a:ea typeface="微软雅黑" panose="020B0503020204020204" pitchFamily="34" charset="-122"/>
                </a:rPr>
                <a:t>员工</a:t>
              </a:r>
              <a:r>
                <a:rPr lang="en-US" altLang="zh-CN" sz="950" dirty="0">
                  <a:solidFill>
                    <a:schemeClr val="bg1"/>
                  </a:solidFill>
                  <a:latin typeface="微软雅黑" panose="020B0503020204020204" pitchFamily="34" charset="-122"/>
                  <a:ea typeface="微软雅黑" panose="020B0503020204020204" pitchFamily="34" charset="-122"/>
                </a:rPr>
                <a:t/>
              </a:r>
              <a:br>
                <a:rPr lang="en-US" altLang="zh-CN" sz="950" dirty="0">
                  <a:solidFill>
                    <a:schemeClr val="bg1"/>
                  </a:solidFill>
                  <a:latin typeface="微软雅黑" panose="020B0503020204020204" pitchFamily="34" charset="-122"/>
                  <a:ea typeface="微软雅黑" panose="020B0503020204020204" pitchFamily="34" charset="-122"/>
                </a:rPr>
              </a:br>
              <a:endParaRPr lang="zh-CN" altLang="en-US" sz="950" dirty="0">
                <a:solidFill>
                  <a:schemeClr val="bg1"/>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8267" y="3029259"/>
              <a:ext cx="458856" cy="458856"/>
            </a:xfrm>
            <a:prstGeom prst="rect">
              <a:avLst/>
            </a:prstGeom>
          </p:spPr>
        </p:pic>
      </p:grpSp>
      <p:grpSp>
        <p:nvGrpSpPr>
          <p:cNvPr id="6" name="组合 5"/>
          <p:cNvGrpSpPr/>
          <p:nvPr/>
        </p:nvGrpSpPr>
        <p:grpSpPr>
          <a:xfrm>
            <a:off x="7307999" y="3569755"/>
            <a:ext cx="1625137" cy="637097"/>
            <a:chOff x="7249941" y="3823755"/>
            <a:chExt cx="1625137" cy="637097"/>
          </a:xfrm>
        </p:grpSpPr>
        <p:sp>
          <p:nvSpPr>
            <p:cNvPr id="41" name="文本框 40"/>
            <p:cNvSpPr txBox="1"/>
            <p:nvPr/>
          </p:nvSpPr>
          <p:spPr>
            <a:xfrm>
              <a:off x="7631851" y="3823755"/>
              <a:ext cx="1243227" cy="637097"/>
            </a:xfrm>
            <a:prstGeom prst="rect">
              <a:avLst/>
            </a:prstGeom>
            <a:noFill/>
          </p:spPr>
          <p:txBody>
            <a:bodyPr wrap="square" rtlCol="0">
              <a:spAutoFit/>
            </a:bodyPr>
            <a:lstStyle/>
            <a:p>
              <a:pPr algn="r"/>
              <a:r>
                <a:rPr lang="en-US" altLang="zh-CN" sz="2400" b="1" dirty="0" smtClean="0">
                  <a:solidFill>
                    <a:schemeClr val="bg1"/>
                  </a:solidFill>
                  <a:latin typeface="微软雅黑" panose="020B0503020204020204" pitchFamily="34" charset="-122"/>
                  <a:ea typeface="微软雅黑" panose="020B0503020204020204" pitchFamily="34" charset="-122"/>
                </a:rPr>
                <a:t>60</a:t>
              </a:r>
              <a:r>
                <a:rPr lang="zh-CN" altLang="en-US" sz="2400" b="1" dirty="0" smtClean="0">
                  <a:solidFill>
                    <a:schemeClr val="bg1"/>
                  </a:solidFill>
                  <a:latin typeface="微软雅黑" panose="020B0503020204020204" pitchFamily="34" charset="-122"/>
                  <a:ea typeface="微软雅黑" panose="020B0503020204020204" pitchFamily="34" charset="-122"/>
                </a:rPr>
                <a:t>亿</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950" dirty="0">
                  <a:solidFill>
                    <a:schemeClr val="bg1"/>
                  </a:solidFill>
                  <a:latin typeface="微软雅黑" panose="020B0503020204020204" pitchFamily="34" charset="-122"/>
                  <a:ea typeface="微软雅黑" panose="020B0503020204020204" pitchFamily="34" charset="-122"/>
                </a:rPr>
                <a:t>集团总资产</a:t>
              </a:r>
              <a:r>
                <a:rPr lang="zh-CN" altLang="en-US" sz="950" dirty="0" smtClean="0">
                  <a:solidFill>
                    <a:schemeClr val="bg1"/>
                  </a:solidFill>
                  <a:latin typeface="微软雅黑" panose="020B0503020204020204" pitchFamily="34" charset="-122"/>
                  <a:ea typeface="微软雅黑" panose="020B0503020204020204" pitchFamily="34" charset="-122"/>
                </a:rPr>
                <a:t>规模</a:t>
              </a:r>
              <a:endParaRPr lang="en-US" altLang="zh-CN" sz="950" dirty="0">
                <a:solidFill>
                  <a:schemeClr val="bg1"/>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9941" y="3917477"/>
              <a:ext cx="459250" cy="459250"/>
            </a:xfrm>
            <a:prstGeom prst="rect">
              <a:avLst/>
            </a:prstGeom>
          </p:spPr>
        </p:pic>
      </p:grpSp>
      <p:sp>
        <p:nvSpPr>
          <p:cNvPr id="46" name="文本框 45"/>
          <p:cNvSpPr txBox="1"/>
          <p:nvPr/>
        </p:nvSpPr>
        <p:spPr>
          <a:xfrm>
            <a:off x="6899771" y="4703432"/>
            <a:ext cx="2240228" cy="215444"/>
          </a:xfrm>
          <a:prstGeom prst="rect">
            <a:avLst/>
          </a:prstGeom>
          <a:noFill/>
        </p:spPr>
        <p:txBody>
          <a:bodyPr wrap="square" rtlCol="0">
            <a:spAutoFit/>
          </a:bodyPr>
          <a:lstStyle/>
          <a:p>
            <a:pPr algn="r"/>
            <a:r>
              <a:rPr lang="zh-CN" altLang="en-US" sz="800" dirty="0">
                <a:solidFill>
                  <a:schemeClr val="bg1"/>
                </a:solidFill>
                <a:latin typeface="微软雅黑" panose="020B0503020204020204" pitchFamily="34" charset="-122"/>
                <a:ea typeface="微软雅黑" panose="020B0503020204020204" pitchFamily="34" charset="-122"/>
              </a:rPr>
              <a:t>*以上信息来自</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荣之联</a:t>
            </a:r>
            <a:r>
              <a:rPr lang="en-US" altLang="zh-CN" sz="800" dirty="0" smtClean="0">
                <a:solidFill>
                  <a:schemeClr val="bg1"/>
                </a:solidFill>
                <a:latin typeface="微软雅黑" panose="020B0503020204020204" pitchFamily="34" charset="-122"/>
                <a:ea typeface="微软雅黑" panose="020B0503020204020204" pitchFamily="34" charset="-122"/>
              </a:rPr>
              <a:t>2017</a:t>
            </a:r>
            <a:r>
              <a:rPr lang="zh-CN" altLang="en-US" sz="800" dirty="0" smtClean="0">
                <a:solidFill>
                  <a:schemeClr val="bg1"/>
                </a:solidFill>
                <a:latin typeface="微软雅黑" panose="020B0503020204020204" pitchFamily="34" charset="-122"/>
                <a:ea typeface="微软雅黑" panose="020B0503020204020204" pitchFamily="34" charset="-122"/>
              </a:rPr>
              <a:t>年年度报告</a:t>
            </a:r>
            <a:r>
              <a:rPr lang="en-US" altLang="zh-CN" sz="800" dirty="0" smtClean="0">
                <a:solidFill>
                  <a:schemeClr val="bg1"/>
                </a:solidFill>
                <a:latin typeface="微软雅黑" panose="020B0503020204020204" pitchFamily="34" charset="-122"/>
                <a:ea typeface="微软雅黑" panose="020B0503020204020204" pitchFamily="34" charset="-122"/>
              </a:rPr>
              <a:t>》</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a:grpSpLocks noChangeAspect="1"/>
          </p:cNvGrpSpPr>
          <p:nvPr/>
        </p:nvGrpSpPr>
        <p:grpSpPr>
          <a:xfrm>
            <a:off x="1961464" y="803540"/>
            <a:ext cx="4834230" cy="3670466"/>
            <a:chOff x="1916894" y="2535085"/>
            <a:chExt cx="4290555" cy="3545675"/>
          </a:xfrm>
          <a:solidFill>
            <a:schemeClr val="bg1">
              <a:lumMod val="50000"/>
            </a:schemeClr>
          </a:solidFill>
          <a:effectLst>
            <a:outerShdw blurRad="50800" dist="38100" dir="2700000" algn="tl" rotWithShape="0">
              <a:prstClr val="black">
                <a:alpha val="40000"/>
              </a:prstClr>
            </a:outerShdw>
          </a:effectLst>
        </p:grpSpPr>
        <p:sp>
          <p:nvSpPr>
            <p:cNvPr id="52" name="Freeform 6"/>
            <p:cNvSpPr>
              <a:spLocks/>
            </p:cNvSpPr>
            <p:nvPr/>
          </p:nvSpPr>
          <p:spPr bwMode="auto">
            <a:xfrm>
              <a:off x="3717109" y="2576926"/>
              <a:ext cx="1879765" cy="1603406"/>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7"/>
            <p:cNvSpPr>
              <a:spLocks/>
            </p:cNvSpPr>
            <p:nvPr/>
          </p:nvSpPr>
          <p:spPr bwMode="auto">
            <a:xfrm>
              <a:off x="3356549" y="3661704"/>
              <a:ext cx="1200488" cy="1016076"/>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8"/>
            <p:cNvSpPr>
              <a:spLocks/>
            </p:cNvSpPr>
            <p:nvPr/>
          </p:nvSpPr>
          <p:spPr bwMode="auto">
            <a:xfrm>
              <a:off x="4209392" y="4014516"/>
              <a:ext cx="239684" cy="402401"/>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9"/>
            <p:cNvSpPr>
              <a:spLocks/>
            </p:cNvSpPr>
            <p:nvPr/>
          </p:nvSpPr>
          <p:spPr bwMode="auto">
            <a:xfrm>
              <a:off x="1916894" y="2961248"/>
              <a:ext cx="1716016" cy="1300701"/>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10"/>
            <p:cNvSpPr>
              <a:spLocks/>
            </p:cNvSpPr>
            <p:nvPr/>
          </p:nvSpPr>
          <p:spPr bwMode="auto">
            <a:xfrm>
              <a:off x="3027500" y="3979906"/>
              <a:ext cx="1068765" cy="76864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11"/>
            <p:cNvSpPr>
              <a:spLocks/>
            </p:cNvSpPr>
            <p:nvPr/>
          </p:nvSpPr>
          <p:spPr bwMode="auto">
            <a:xfrm>
              <a:off x="3643757" y="4517130"/>
              <a:ext cx="923611" cy="813584"/>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solidFill>
              <a:srgbClr val="FF8C00">
                <a:alpha val="90000"/>
              </a:srgb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58" name="Freeform 12"/>
            <p:cNvSpPr>
              <a:spLocks/>
            </p:cNvSpPr>
            <p:nvPr/>
          </p:nvSpPr>
          <p:spPr bwMode="auto">
            <a:xfrm>
              <a:off x="2106472" y="4190664"/>
              <a:ext cx="1655578" cy="1005745"/>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13"/>
            <p:cNvSpPr>
              <a:spLocks/>
            </p:cNvSpPr>
            <p:nvPr/>
          </p:nvSpPr>
          <p:spPr bwMode="auto">
            <a:xfrm>
              <a:off x="3614830" y="5025426"/>
              <a:ext cx="747464" cy="781557"/>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14"/>
            <p:cNvSpPr>
              <a:spLocks/>
            </p:cNvSpPr>
            <p:nvPr/>
          </p:nvSpPr>
          <p:spPr bwMode="auto">
            <a:xfrm>
              <a:off x="4148954" y="5014578"/>
              <a:ext cx="505714" cy="437010"/>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15"/>
            <p:cNvSpPr>
              <a:spLocks/>
            </p:cNvSpPr>
            <p:nvPr/>
          </p:nvSpPr>
          <p:spPr bwMode="auto">
            <a:xfrm>
              <a:off x="4233153" y="5283190"/>
              <a:ext cx="658099" cy="505197"/>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16"/>
            <p:cNvSpPr>
              <a:spLocks/>
            </p:cNvSpPr>
            <p:nvPr/>
          </p:nvSpPr>
          <p:spPr bwMode="auto">
            <a:xfrm>
              <a:off x="4325618" y="4730469"/>
              <a:ext cx="370891" cy="379156"/>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17"/>
            <p:cNvSpPr>
              <a:spLocks/>
            </p:cNvSpPr>
            <p:nvPr/>
          </p:nvSpPr>
          <p:spPr bwMode="auto">
            <a:xfrm>
              <a:off x="4325618" y="3993337"/>
              <a:ext cx="423580" cy="76089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solidFill>
              <a:srgbClr val="1D2088"/>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18"/>
            <p:cNvSpPr>
              <a:spLocks/>
            </p:cNvSpPr>
            <p:nvPr/>
          </p:nvSpPr>
          <p:spPr bwMode="auto">
            <a:xfrm>
              <a:off x="4693925" y="3853866"/>
              <a:ext cx="284109" cy="624006"/>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19"/>
            <p:cNvSpPr>
              <a:spLocks/>
            </p:cNvSpPr>
            <p:nvPr/>
          </p:nvSpPr>
          <p:spPr bwMode="auto">
            <a:xfrm>
              <a:off x="4620058" y="4914365"/>
              <a:ext cx="455607" cy="52947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0"/>
            <p:cNvSpPr>
              <a:spLocks/>
            </p:cNvSpPr>
            <p:nvPr/>
          </p:nvSpPr>
          <p:spPr bwMode="auto">
            <a:xfrm>
              <a:off x="4567368" y="4614760"/>
              <a:ext cx="642602" cy="39981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1"/>
            <p:cNvSpPr>
              <a:spLocks/>
            </p:cNvSpPr>
            <p:nvPr/>
          </p:nvSpPr>
          <p:spPr bwMode="auto">
            <a:xfrm>
              <a:off x="4709939" y="5351376"/>
              <a:ext cx="665847" cy="532058"/>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2"/>
            <p:cNvSpPr>
              <a:spLocks/>
            </p:cNvSpPr>
            <p:nvPr/>
          </p:nvSpPr>
          <p:spPr bwMode="auto">
            <a:xfrm>
              <a:off x="5022974" y="4896286"/>
              <a:ext cx="402918" cy="54497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3"/>
            <p:cNvSpPr>
              <a:spLocks/>
            </p:cNvSpPr>
            <p:nvPr/>
          </p:nvSpPr>
          <p:spPr bwMode="auto">
            <a:xfrm>
              <a:off x="5233732" y="5038340"/>
              <a:ext cx="368308" cy="455607"/>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24"/>
            <p:cNvSpPr>
              <a:spLocks/>
            </p:cNvSpPr>
            <p:nvPr/>
          </p:nvSpPr>
          <p:spPr bwMode="auto">
            <a:xfrm>
              <a:off x="5396965" y="4751649"/>
              <a:ext cx="320785" cy="370891"/>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25"/>
            <p:cNvSpPr>
              <a:spLocks/>
            </p:cNvSpPr>
            <p:nvPr/>
          </p:nvSpPr>
          <p:spPr bwMode="auto">
            <a:xfrm>
              <a:off x="5088578" y="4435514"/>
              <a:ext cx="402918" cy="492283"/>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26"/>
            <p:cNvSpPr>
              <a:spLocks/>
            </p:cNvSpPr>
            <p:nvPr/>
          </p:nvSpPr>
          <p:spPr bwMode="auto">
            <a:xfrm>
              <a:off x="5165029" y="3866779"/>
              <a:ext cx="105379" cy="152902"/>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27"/>
            <p:cNvSpPr>
              <a:spLocks/>
            </p:cNvSpPr>
            <p:nvPr/>
          </p:nvSpPr>
          <p:spPr bwMode="auto">
            <a:xfrm>
              <a:off x="5059651" y="3796010"/>
              <a:ext cx="142055" cy="15238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solidFill>
              <a:srgbClr val="FF8C00"/>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28"/>
            <p:cNvSpPr>
              <a:spLocks/>
            </p:cNvSpPr>
            <p:nvPr/>
          </p:nvSpPr>
          <p:spPr bwMode="auto">
            <a:xfrm>
              <a:off x="5296752" y="3498471"/>
              <a:ext cx="494866" cy="471104"/>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solidFill>
              <a:srgbClr val="FF8C00">
                <a:alpha val="90000"/>
              </a:srgb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29"/>
            <p:cNvSpPr>
              <a:spLocks/>
            </p:cNvSpPr>
            <p:nvPr/>
          </p:nvSpPr>
          <p:spPr bwMode="auto">
            <a:xfrm>
              <a:off x="5409879" y="3216945"/>
              <a:ext cx="705622" cy="478853"/>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30"/>
            <p:cNvSpPr>
              <a:spLocks/>
            </p:cNvSpPr>
            <p:nvPr/>
          </p:nvSpPr>
          <p:spPr bwMode="auto">
            <a:xfrm>
              <a:off x="5260076" y="2535085"/>
              <a:ext cx="947373" cy="863174"/>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1"/>
            <p:cNvSpPr>
              <a:spLocks/>
            </p:cNvSpPr>
            <p:nvPr/>
          </p:nvSpPr>
          <p:spPr bwMode="auto">
            <a:xfrm>
              <a:off x="5070498" y="4077536"/>
              <a:ext cx="573900" cy="357977"/>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 name="Freeform 32"/>
            <p:cNvSpPr>
              <a:spLocks/>
            </p:cNvSpPr>
            <p:nvPr/>
          </p:nvSpPr>
          <p:spPr bwMode="auto">
            <a:xfrm>
              <a:off x="5608284" y="4679332"/>
              <a:ext cx="89365" cy="79034"/>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solidFill>
              <a:schemeClr val="accent2">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33"/>
            <p:cNvSpPr>
              <a:spLocks/>
            </p:cNvSpPr>
            <p:nvPr/>
          </p:nvSpPr>
          <p:spPr bwMode="auto">
            <a:xfrm>
              <a:off x="5188791" y="4372493"/>
              <a:ext cx="497448" cy="384321"/>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34"/>
            <p:cNvSpPr>
              <a:spLocks/>
            </p:cNvSpPr>
            <p:nvPr/>
          </p:nvSpPr>
          <p:spPr bwMode="auto">
            <a:xfrm>
              <a:off x="4928444" y="3635360"/>
              <a:ext cx="462839" cy="660682"/>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solidFill>
              <a:schemeClr val="accent2">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35"/>
            <p:cNvSpPr>
              <a:spLocks/>
            </p:cNvSpPr>
            <p:nvPr/>
          </p:nvSpPr>
          <p:spPr bwMode="auto">
            <a:xfrm>
              <a:off x="4715105" y="4269697"/>
              <a:ext cx="489700" cy="48195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solidFill>
              <a:schemeClr val="tx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Freeform 36"/>
            <p:cNvSpPr>
              <a:spLocks/>
            </p:cNvSpPr>
            <p:nvPr/>
          </p:nvSpPr>
          <p:spPr bwMode="auto">
            <a:xfrm>
              <a:off x="5633549" y="5298687"/>
              <a:ext cx="136889" cy="337314"/>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solidFill>
              <a:schemeClr val="tx1">
                <a:lumMod val="20000"/>
                <a:lumOff val="8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 name="Freeform 37"/>
            <p:cNvSpPr>
              <a:spLocks/>
            </p:cNvSpPr>
            <p:nvPr/>
          </p:nvSpPr>
          <p:spPr bwMode="auto">
            <a:xfrm>
              <a:off x="4601978" y="5898930"/>
              <a:ext cx="215406" cy="181830"/>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solidFill>
              <a:schemeClr val="tx1">
                <a:lumMod val="20000"/>
                <a:lumOff val="8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4" name="五角星 83"/>
          <p:cNvSpPr/>
          <p:nvPr/>
        </p:nvSpPr>
        <p:spPr>
          <a:xfrm>
            <a:off x="5555740" y="2145779"/>
            <a:ext cx="67776" cy="67776"/>
          </a:xfrm>
          <a:prstGeom prst="star5">
            <a:avLst>
              <a:gd name="adj" fmla="val 25455"/>
              <a:gd name="hf" fmla="val 105146"/>
              <a:gd name="vf" fmla="val 110557"/>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文本框 84"/>
          <p:cNvSpPr txBox="1"/>
          <p:nvPr/>
        </p:nvSpPr>
        <p:spPr>
          <a:xfrm>
            <a:off x="5291354" y="2021313"/>
            <a:ext cx="396000"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北京</a:t>
            </a:r>
          </a:p>
        </p:txBody>
      </p:sp>
      <p:sp>
        <p:nvSpPr>
          <p:cNvPr id="86" name="椭圆 85"/>
          <p:cNvSpPr/>
          <p:nvPr/>
        </p:nvSpPr>
        <p:spPr>
          <a:xfrm>
            <a:off x="384016" y="880861"/>
            <a:ext cx="1273273" cy="127327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Impact" panose="020B0806030902050204" pitchFamily="34" charset="0"/>
                <a:ea typeface="Verdana" panose="020B0604030504040204" pitchFamily="34" charset="0"/>
                <a:cs typeface="Verdana" panose="020B0604030504040204" pitchFamily="34" charset="0"/>
              </a:rPr>
              <a:t> </a:t>
            </a:r>
            <a:r>
              <a:rPr lang="en-US" altLang="zh-CN" sz="3200" b="1" dirty="0" smtClean="0">
                <a:solidFill>
                  <a:schemeClr val="bg1"/>
                </a:solidFill>
                <a:latin typeface="Impact" panose="020B0806030902050204" pitchFamily="34" charset="0"/>
                <a:ea typeface="Verdana" panose="020B0604030504040204" pitchFamily="34" charset="0"/>
                <a:cs typeface="Verdana" panose="020B0604030504040204" pitchFamily="34" charset="0"/>
              </a:rPr>
              <a:t>30</a:t>
            </a:r>
            <a:r>
              <a:rPr lang="zh-CN" altLang="en-US" sz="1400" b="1" dirty="0" smtClean="0">
                <a:solidFill>
                  <a:schemeClr val="bg1"/>
                </a:solidFill>
                <a:latin typeface="微软雅黑" panose="020B0503020204020204" pitchFamily="34" charset="-122"/>
                <a:ea typeface="微软雅黑" panose="020B0503020204020204" pitchFamily="34" charset="-122"/>
              </a:rPr>
              <a:t>个</a:t>
            </a:r>
            <a:r>
              <a:rPr lang="en-US" altLang="zh-CN" sz="1400" b="1" dirty="0">
                <a:solidFill>
                  <a:schemeClr val="bg1"/>
                </a:solidFill>
                <a:latin typeface="微软雅黑" panose="020B0503020204020204" pitchFamily="34" charset="-122"/>
                <a:ea typeface="微软雅黑" panose="020B0503020204020204" pitchFamily="34" charset="-122"/>
              </a:rPr>
              <a:t/>
            </a:r>
            <a:br>
              <a:rPr lang="en-US" altLang="zh-CN" sz="1400" b="1" dirty="0">
                <a:solidFill>
                  <a:schemeClr val="bg1"/>
                </a:solidFill>
                <a:latin typeface="微软雅黑" panose="020B0503020204020204" pitchFamily="34" charset="-122"/>
                <a:ea typeface="微软雅黑" panose="020B0503020204020204" pitchFamily="34" charset="-122"/>
              </a:rPr>
            </a:br>
            <a:r>
              <a:rPr lang="zh-CN" altLang="en-US" sz="1050" dirty="0">
                <a:solidFill>
                  <a:schemeClr val="bg1"/>
                </a:solidFill>
                <a:latin typeface="微软雅黑" panose="020B0503020204020204" pitchFamily="34" charset="-122"/>
                <a:ea typeface="微软雅黑" panose="020B0503020204020204" pitchFamily="34" charset="-122"/>
              </a:rPr>
              <a:t>分支</a:t>
            </a:r>
            <a:r>
              <a:rPr lang="zh-CN" altLang="en-US" sz="1050" dirty="0" smtClean="0">
                <a:solidFill>
                  <a:schemeClr val="bg1"/>
                </a:solidFill>
                <a:latin typeface="微软雅黑" panose="020B0503020204020204" pitchFamily="34" charset="-122"/>
                <a:ea typeface="微软雅黑" panose="020B0503020204020204" pitchFamily="34" charset="-122"/>
              </a:rPr>
              <a:t>机构</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87" name="椭圆 86"/>
          <p:cNvSpPr/>
          <p:nvPr/>
        </p:nvSpPr>
        <p:spPr>
          <a:xfrm>
            <a:off x="895016" y="2166534"/>
            <a:ext cx="1013498" cy="101349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latin typeface="Impact" panose="020B0806030902050204" pitchFamily="34" charset="0"/>
                <a:ea typeface="Verdana" panose="020B0604030504040204" pitchFamily="34" charset="0"/>
                <a:cs typeface="Verdana" panose="020B0604030504040204" pitchFamily="34" charset="0"/>
              </a:rPr>
              <a:t>15</a:t>
            </a:r>
            <a:r>
              <a:rPr lang="zh-CN" altLang="en-US" sz="1200" b="1" dirty="0" smtClean="0">
                <a:solidFill>
                  <a:schemeClr val="bg1"/>
                </a:solidFill>
                <a:latin typeface="微软雅黑" panose="020B0503020204020204" pitchFamily="34" charset="-122"/>
                <a:ea typeface="微软雅黑" panose="020B0503020204020204" pitchFamily="34" charset="-122"/>
              </a:rPr>
              <a:t>家</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800" dirty="0">
                <a:solidFill>
                  <a:schemeClr val="bg1"/>
                </a:solidFill>
                <a:latin typeface="微软雅黑" panose="020B0503020204020204" pitchFamily="34" charset="-122"/>
                <a:ea typeface="微软雅黑" panose="020B0503020204020204" pitchFamily="34" charset="-122"/>
              </a:rPr>
              <a:t>分</a:t>
            </a:r>
            <a:r>
              <a:rPr lang="zh-CN" altLang="en-US" sz="800" dirty="0" smtClean="0">
                <a:solidFill>
                  <a:schemeClr val="bg1"/>
                </a:solidFill>
                <a:latin typeface="微软雅黑" panose="020B0503020204020204" pitchFamily="34" charset="-122"/>
                <a:ea typeface="微软雅黑" panose="020B0503020204020204" pitchFamily="34" charset="-122"/>
              </a:rPr>
              <a:t>公司</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a:xfrm>
            <a:off x="554553" y="3219964"/>
            <a:ext cx="909247" cy="909247"/>
          </a:xfrm>
          <a:prstGeom prst="ellipse">
            <a:avLst/>
          </a:prstGeom>
          <a:solidFill>
            <a:srgbClr val="FF8C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Impact" panose="020B0806030902050204" pitchFamily="34" charset="0"/>
                <a:ea typeface="Verdana" panose="020B0604030504040204" pitchFamily="34" charset="0"/>
                <a:cs typeface="Verdana" panose="020B0604030504040204" pitchFamily="34" charset="0"/>
              </a:rPr>
              <a:t>3</a:t>
            </a:r>
            <a:r>
              <a:rPr lang="zh-CN" altLang="en-US" sz="1400" b="1" dirty="0">
                <a:solidFill>
                  <a:schemeClr val="bg1"/>
                </a:solidFill>
                <a:latin typeface="微软雅黑" panose="020B0503020204020204" pitchFamily="34" charset="-122"/>
                <a:ea typeface="微软雅黑" panose="020B0503020204020204" pitchFamily="34" charset="-122"/>
              </a:rPr>
              <a:t>个</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r>
              <a:rPr lang="zh-CN" altLang="en-US" sz="800" dirty="0">
                <a:solidFill>
                  <a:schemeClr val="bg1"/>
                </a:solidFill>
                <a:latin typeface="微软雅黑" panose="020B0503020204020204" pitchFamily="34" charset="-122"/>
                <a:ea typeface="微软雅黑" panose="020B0503020204020204" pitchFamily="34" charset="-122"/>
              </a:rPr>
              <a:t>研发中心</a:t>
            </a:r>
          </a:p>
        </p:txBody>
      </p:sp>
      <p:sp>
        <p:nvSpPr>
          <p:cNvPr id="90" name="文本框 89"/>
          <p:cNvSpPr txBox="1"/>
          <p:nvPr/>
        </p:nvSpPr>
        <p:spPr>
          <a:xfrm>
            <a:off x="6027568" y="1895245"/>
            <a:ext cx="371681"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沈阳</a:t>
            </a:r>
          </a:p>
        </p:txBody>
      </p:sp>
      <p:sp>
        <p:nvSpPr>
          <p:cNvPr id="91" name="椭圆 90"/>
          <p:cNvSpPr/>
          <p:nvPr/>
        </p:nvSpPr>
        <p:spPr>
          <a:xfrm>
            <a:off x="4346413" y="31267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2" name="文本框 91"/>
          <p:cNvSpPr txBox="1"/>
          <p:nvPr/>
        </p:nvSpPr>
        <p:spPr>
          <a:xfrm>
            <a:off x="4372484" y="3058655"/>
            <a:ext cx="368137" cy="200055"/>
          </a:xfrm>
          <a:prstGeom prst="rect">
            <a:avLst/>
          </a:prstGeom>
          <a:noFill/>
        </p:spPr>
        <p:txBody>
          <a:bodyPr wrap="square" rtlCol="0">
            <a:spAutoFit/>
          </a:bodyPr>
          <a:lstStyle/>
          <a:p>
            <a:r>
              <a:rPr lang="zh-CN" altLang="en-US" sz="700" dirty="0">
                <a:solidFill>
                  <a:schemeClr val="bg1"/>
                </a:solidFill>
                <a:latin typeface="微软雅黑" panose="020B0503020204020204" pitchFamily="34" charset="-122"/>
                <a:ea typeface="微软雅黑" panose="020B0503020204020204" pitchFamily="34" charset="-122"/>
              </a:rPr>
              <a:t>成都</a:t>
            </a:r>
          </a:p>
        </p:txBody>
      </p:sp>
      <p:sp>
        <p:nvSpPr>
          <p:cNvPr id="93" name="椭圆 92"/>
          <p:cNvSpPr/>
          <p:nvPr/>
        </p:nvSpPr>
        <p:spPr>
          <a:xfrm>
            <a:off x="6160885" y="1663266"/>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文本框 93"/>
          <p:cNvSpPr txBox="1"/>
          <p:nvPr/>
        </p:nvSpPr>
        <p:spPr>
          <a:xfrm>
            <a:off x="6168129" y="1608674"/>
            <a:ext cx="372902"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长春</a:t>
            </a:r>
          </a:p>
        </p:txBody>
      </p:sp>
      <p:sp>
        <p:nvSpPr>
          <p:cNvPr id="95" name="椭圆 94"/>
          <p:cNvSpPr/>
          <p:nvPr/>
        </p:nvSpPr>
        <p:spPr>
          <a:xfrm>
            <a:off x="6027568" y="195792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6" name="椭圆 95"/>
          <p:cNvSpPr/>
          <p:nvPr/>
        </p:nvSpPr>
        <p:spPr>
          <a:xfrm>
            <a:off x="5395254" y="236373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文本框 96"/>
          <p:cNvSpPr txBox="1"/>
          <p:nvPr/>
        </p:nvSpPr>
        <p:spPr>
          <a:xfrm>
            <a:off x="5374051" y="2298188"/>
            <a:ext cx="456824"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石家庄</a:t>
            </a:r>
          </a:p>
        </p:txBody>
      </p:sp>
      <p:sp>
        <p:nvSpPr>
          <p:cNvPr id="98" name="椭圆 97"/>
          <p:cNvSpPr/>
          <p:nvPr/>
        </p:nvSpPr>
        <p:spPr>
          <a:xfrm>
            <a:off x="5650628" y="227032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5532294" y="2136789"/>
            <a:ext cx="398708"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天津</a:t>
            </a:r>
          </a:p>
        </p:txBody>
      </p:sp>
      <p:sp>
        <p:nvSpPr>
          <p:cNvPr id="100" name="椭圆 99"/>
          <p:cNvSpPr/>
          <p:nvPr/>
        </p:nvSpPr>
        <p:spPr>
          <a:xfrm>
            <a:off x="5652929" y="258953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00"/>
          <p:cNvSpPr txBox="1"/>
          <p:nvPr/>
        </p:nvSpPr>
        <p:spPr>
          <a:xfrm>
            <a:off x="5618235" y="2507386"/>
            <a:ext cx="456824"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济南</a:t>
            </a:r>
          </a:p>
        </p:txBody>
      </p:sp>
      <p:sp>
        <p:nvSpPr>
          <p:cNvPr id="102" name="椭圆 101"/>
          <p:cNvSpPr/>
          <p:nvPr/>
        </p:nvSpPr>
        <p:spPr>
          <a:xfrm>
            <a:off x="5928163" y="296785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文本框 102"/>
          <p:cNvSpPr txBox="1"/>
          <p:nvPr/>
        </p:nvSpPr>
        <p:spPr>
          <a:xfrm>
            <a:off x="5892812" y="2873040"/>
            <a:ext cx="381470"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南京</a:t>
            </a:r>
          </a:p>
        </p:txBody>
      </p:sp>
      <p:sp>
        <p:nvSpPr>
          <p:cNvPr id="104" name="椭圆 103"/>
          <p:cNvSpPr/>
          <p:nvPr/>
        </p:nvSpPr>
        <p:spPr>
          <a:xfrm>
            <a:off x="6167690" y="3041125"/>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文本框 104"/>
          <p:cNvSpPr txBox="1"/>
          <p:nvPr/>
        </p:nvSpPr>
        <p:spPr>
          <a:xfrm>
            <a:off x="5864781" y="2981843"/>
            <a:ext cx="380065"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上海</a:t>
            </a:r>
          </a:p>
        </p:txBody>
      </p:sp>
      <p:sp>
        <p:nvSpPr>
          <p:cNvPr id="106" name="椭圆 105"/>
          <p:cNvSpPr/>
          <p:nvPr/>
        </p:nvSpPr>
        <p:spPr>
          <a:xfrm>
            <a:off x="5983580" y="31935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文本框 106"/>
          <p:cNvSpPr txBox="1"/>
          <p:nvPr/>
        </p:nvSpPr>
        <p:spPr>
          <a:xfrm>
            <a:off x="5880520" y="3227212"/>
            <a:ext cx="380065"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杭州</a:t>
            </a:r>
          </a:p>
        </p:txBody>
      </p:sp>
      <p:sp>
        <p:nvSpPr>
          <p:cNvPr id="108" name="椭圆 107"/>
          <p:cNvSpPr/>
          <p:nvPr/>
        </p:nvSpPr>
        <p:spPr>
          <a:xfrm>
            <a:off x="5657084" y="306420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文本框 108"/>
          <p:cNvSpPr txBox="1"/>
          <p:nvPr/>
        </p:nvSpPr>
        <p:spPr>
          <a:xfrm>
            <a:off x="5621184" y="3036961"/>
            <a:ext cx="371757"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合肥</a:t>
            </a:r>
          </a:p>
        </p:txBody>
      </p:sp>
      <p:sp>
        <p:nvSpPr>
          <p:cNvPr id="110" name="文本框 109"/>
          <p:cNvSpPr txBox="1"/>
          <p:nvPr/>
        </p:nvSpPr>
        <p:spPr>
          <a:xfrm>
            <a:off x="5343884" y="3153030"/>
            <a:ext cx="419037"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武汉</a:t>
            </a:r>
          </a:p>
        </p:txBody>
      </p:sp>
      <p:sp>
        <p:nvSpPr>
          <p:cNvPr id="111" name="椭圆 110"/>
          <p:cNvSpPr/>
          <p:nvPr/>
        </p:nvSpPr>
        <p:spPr>
          <a:xfrm>
            <a:off x="5472399" y="313431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椭圆 111"/>
          <p:cNvSpPr/>
          <p:nvPr/>
        </p:nvSpPr>
        <p:spPr>
          <a:xfrm>
            <a:off x="5294286" y="337540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5468956" y="390214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5512504" y="397950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椭圆 114"/>
          <p:cNvSpPr/>
          <p:nvPr/>
        </p:nvSpPr>
        <p:spPr>
          <a:xfrm>
            <a:off x="4830644" y="390354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4298421" y="388410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4754663" y="352992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椭圆 117"/>
          <p:cNvSpPr/>
          <p:nvPr/>
        </p:nvSpPr>
        <p:spPr>
          <a:xfrm>
            <a:off x="4799429" y="329236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椭圆 118"/>
          <p:cNvSpPr/>
          <p:nvPr/>
        </p:nvSpPr>
        <p:spPr>
          <a:xfrm>
            <a:off x="4955664" y="276906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椭圆 119"/>
          <p:cNvSpPr/>
          <p:nvPr/>
        </p:nvSpPr>
        <p:spPr>
          <a:xfrm>
            <a:off x="2976340" y="199080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1" name="椭圆 120"/>
          <p:cNvSpPr/>
          <p:nvPr/>
        </p:nvSpPr>
        <p:spPr>
          <a:xfrm>
            <a:off x="5399654" y="3839536"/>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文本框 121"/>
          <p:cNvSpPr txBox="1"/>
          <p:nvPr/>
        </p:nvSpPr>
        <p:spPr>
          <a:xfrm>
            <a:off x="6267578" y="1304880"/>
            <a:ext cx="459963"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哈尔滨</a:t>
            </a:r>
          </a:p>
        </p:txBody>
      </p:sp>
      <p:sp>
        <p:nvSpPr>
          <p:cNvPr id="123" name="椭圆 122"/>
          <p:cNvSpPr/>
          <p:nvPr/>
        </p:nvSpPr>
        <p:spPr>
          <a:xfrm>
            <a:off x="6255670" y="1369035"/>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文本框 123"/>
          <p:cNvSpPr txBox="1"/>
          <p:nvPr/>
        </p:nvSpPr>
        <p:spPr>
          <a:xfrm>
            <a:off x="3016447" y="1921461"/>
            <a:ext cx="590475"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乌鲁木齐</a:t>
            </a:r>
          </a:p>
        </p:txBody>
      </p:sp>
      <p:sp>
        <p:nvSpPr>
          <p:cNvPr id="125" name="文本框 124"/>
          <p:cNvSpPr txBox="1"/>
          <p:nvPr/>
        </p:nvSpPr>
        <p:spPr>
          <a:xfrm>
            <a:off x="4797640" y="2811139"/>
            <a:ext cx="378886"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西安</a:t>
            </a:r>
          </a:p>
        </p:txBody>
      </p:sp>
      <p:sp>
        <p:nvSpPr>
          <p:cNvPr id="126" name="文本框 125"/>
          <p:cNvSpPr txBox="1"/>
          <p:nvPr/>
        </p:nvSpPr>
        <p:spPr>
          <a:xfrm>
            <a:off x="5372126" y="3689373"/>
            <a:ext cx="368305"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广州</a:t>
            </a:r>
          </a:p>
        </p:txBody>
      </p:sp>
      <p:sp>
        <p:nvSpPr>
          <p:cNvPr id="127" name="文本框 126"/>
          <p:cNvSpPr txBox="1"/>
          <p:nvPr/>
        </p:nvSpPr>
        <p:spPr>
          <a:xfrm>
            <a:off x="5502453" y="3807470"/>
            <a:ext cx="378542"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深圳</a:t>
            </a:r>
          </a:p>
        </p:txBody>
      </p:sp>
      <p:sp>
        <p:nvSpPr>
          <p:cNvPr id="128" name="文本框 127"/>
          <p:cNvSpPr txBox="1"/>
          <p:nvPr/>
        </p:nvSpPr>
        <p:spPr>
          <a:xfrm>
            <a:off x="5192658" y="3914295"/>
            <a:ext cx="404293"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香港</a:t>
            </a:r>
          </a:p>
        </p:txBody>
      </p:sp>
      <p:sp>
        <p:nvSpPr>
          <p:cNvPr id="129" name="文本框 128"/>
          <p:cNvSpPr txBox="1"/>
          <p:nvPr/>
        </p:nvSpPr>
        <p:spPr>
          <a:xfrm>
            <a:off x="4845586" y="3838330"/>
            <a:ext cx="366494"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南宁</a:t>
            </a:r>
          </a:p>
        </p:txBody>
      </p:sp>
      <p:sp>
        <p:nvSpPr>
          <p:cNvPr id="130" name="文本框 129"/>
          <p:cNvSpPr txBox="1"/>
          <p:nvPr/>
        </p:nvSpPr>
        <p:spPr>
          <a:xfrm>
            <a:off x="4305528" y="3809151"/>
            <a:ext cx="367651"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昆明</a:t>
            </a:r>
          </a:p>
        </p:txBody>
      </p:sp>
      <p:sp>
        <p:nvSpPr>
          <p:cNvPr id="131" name="文本框 130"/>
          <p:cNvSpPr txBox="1"/>
          <p:nvPr/>
        </p:nvSpPr>
        <p:spPr>
          <a:xfrm>
            <a:off x="4630108" y="3556346"/>
            <a:ext cx="370747"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贵州</a:t>
            </a:r>
          </a:p>
        </p:txBody>
      </p:sp>
      <p:sp>
        <p:nvSpPr>
          <p:cNvPr id="132" name="文本框 131"/>
          <p:cNvSpPr txBox="1"/>
          <p:nvPr/>
        </p:nvSpPr>
        <p:spPr>
          <a:xfrm>
            <a:off x="4791034" y="3217258"/>
            <a:ext cx="366480"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重庆</a:t>
            </a:r>
          </a:p>
        </p:txBody>
      </p:sp>
      <p:sp>
        <p:nvSpPr>
          <p:cNvPr id="133" name="文本框 132"/>
          <p:cNvSpPr txBox="1"/>
          <p:nvPr/>
        </p:nvSpPr>
        <p:spPr>
          <a:xfrm>
            <a:off x="5147296" y="3417189"/>
            <a:ext cx="371286" cy="200055"/>
          </a:xfrm>
          <a:prstGeom prst="rect">
            <a:avLst/>
          </a:prstGeom>
          <a:noFill/>
        </p:spPr>
        <p:txBody>
          <a:bodyPr wrap="squar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长沙</a:t>
            </a:r>
          </a:p>
        </p:txBody>
      </p:sp>
      <p:sp>
        <p:nvSpPr>
          <p:cNvPr id="134" name="椭圆 133"/>
          <p:cNvSpPr/>
          <p:nvPr/>
        </p:nvSpPr>
        <p:spPr>
          <a:xfrm>
            <a:off x="1531286" y="3513253"/>
            <a:ext cx="775682" cy="775682"/>
          </a:xfrm>
          <a:prstGeom prst="ellipse">
            <a:avLst/>
          </a:prstGeom>
          <a:solidFill>
            <a:srgbClr val="1D208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Impact" panose="020B0806030902050204" pitchFamily="34" charset="0"/>
                <a:ea typeface="Verdana" panose="020B0604030504040204" pitchFamily="34" charset="0"/>
                <a:cs typeface="Verdana" panose="020B0604030504040204" pitchFamily="34" charset="0"/>
              </a:rPr>
              <a:t>1</a:t>
            </a:r>
            <a:r>
              <a:rPr lang="zh-CN" altLang="en-US" sz="1200" b="1" dirty="0" smtClean="0">
                <a:solidFill>
                  <a:schemeClr val="bg1"/>
                </a:solidFill>
                <a:latin typeface="微软雅黑" panose="020B0503020204020204" pitchFamily="34" charset="-122"/>
                <a:ea typeface="微软雅黑" panose="020B0503020204020204" pitchFamily="34" charset="-122"/>
              </a:rPr>
              <a:t>个</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700" dirty="0">
                <a:solidFill>
                  <a:schemeClr val="bg1"/>
                </a:solidFill>
                <a:latin typeface="微软雅黑" panose="020B0503020204020204" pitchFamily="34" charset="-122"/>
                <a:ea typeface="微软雅黑" panose="020B0503020204020204" pitchFamily="34" charset="-122"/>
              </a:rPr>
              <a:t>交付</a:t>
            </a:r>
            <a:r>
              <a:rPr lang="zh-CN" altLang="en-US" sz="700" dirty="0" smtClean="0">
                <a:solidFill>
                  <a:schemeClr val="bg1"/>
                </a:solidFill>
                <a:latin typeface="微软雅黑" panose="020B0503020204020204" pitchFamily="34" charset="-122"/>
                <a:ea typeface="微软雅黑" panose="020B0503020204020204" pitchFamily="34" charset="-122"/>
              </a:rPr>
              <a:t>中心</a:t>
            </a:r>
            <a:endParaRPr lang="zh-CN" altLang="en-US" sz="7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08973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97420" y="1568127"/>
            <a:ext cx="3416487" cy="3053080"/>
          </a:xfrm>
          <a:prstGeom prst="rect">
            <a:avLst/>
          </a:prstGeom>
        </p:spPr>
        <p:txBody>
          <a:bodyPr wrap="square">
            <a:spAutoFit/>
          </a:bodyPr>
          <a:lstStyle/>
          <a:p>
            <a:pPr marL="216000" indent="-216000" fontAlgn="auto">
              <a:lnSpc>
                <a:spcPct val="150000"/>
              </a:lnSpc>
              <a:spcBef>
                <a:spcPct val="20000"/>
              </a:spcBef>
              <a:buClr>
                <a:srgbClr val="FF8C00"/>
              </a:buClr>
              <a:buSzPct val="95000"/>
              <a:buFont typeface="Wingdings" pitchFamily="2" charset="2"/>
              <a:buChar char="l"/>
              <a:defRPr/>
            </a:pPr>
            <a:r>
              <a:rPr lang="zh-CN" altLang="en-US" sz="1050" noProof="1">
                <a:solidFill>
                  <a:schemeClr val="accent3"/>
                </a:solidFill>
                <a:latin typeface="微软雅黑" pitchFamily="34" charset="-122"/>
                <a:ea typeface="微软雅黑" pitchFamily="34" charset="-122"/>
                <a:sym typeface="宋体" pitchFamily="2" charset="-122"/>
              </a:rPr>
              <a:t>中国大数据企业</a:t>
            </a:r>
            <a:r>
              <a:rPr lang="en-US" altLang="zh-CN" sz="1050" b="1" noProof="1">
                <a:solidFill>
                  <a:schemeClr val="accent3"/>
                </a:solidFill>
                <a:latin typeface="微软雅黑" pitchFamily="34" charset="-122"/>
                <a:ea typeface="微软雅黑" pitchFamily="34" charset="-122"/>
                <a:sym typeface="宋体" pitchFamily="2" charset="-122"/>
              </a:rPr>
              <a:t>50</a:t>
            </a:r>
            <a:r>
              <a:rPr lang="zh-CN" altLang="en-US" sz="1050" noProof="1">
                <a:solidFill>
                  <a:schemeClr val="accent3"/>
                </a:solidFill>
                <a:latin typeface="微软雅黑" pitchFamily="34" charset="-122"/>
                <a:ea typeface="微软雅黑" pitchFamily="34" charset="-122"/>
                <a:sym typeface="宋体" pitchFamily="2" charset="-122"/>
              </a:rPr>
              <a:t>强</a:t>
            </a:r>
            <a:endParaRPr lang="en-US" altLang="zh-CN" sz="1050" noProof="1">
              <a:solidFill>
                <a:schemeClr val="accent3"/>
              </a:solidFill>
              <a:latin typeface="微软雅黑" pitchFamily="34" charset="-122"/>
              <a:ea typeface="微软雅黑" pitchFamily="34" charset="-122"/>
              <a:sym typeface="宋体" pitchFamily="2" charset="-122"/>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noProof="1">
                <a:solidFill>
                  <a:schemeClr val="accent3"/>
                </a:solidFill>
                <a:latin typeface="微软雅黑" pitchFamily="34" charset="-122"/>
                <a:ea typeface="微软雅黑" pitchFamily="34" charset="-122"/>
                <a:sym typeface="宋体" pitchFamily="2" charset="-122"/>
              </a:rPr>
              <a:t>最具投资价值的科技上市 </a:t>
            </a:r>
            <a:r>
              <a:rPr lang="en-US" altLang="zh-CN" sz="1050" b="1" noProof="1" smtClean="0">
                <a:solidFill>
                  <a:schemeClr val="accent3"/>
                </a:solidFill>
                <a:latin typeface="微软雅黑" pitchFamily="34" charset="-122"/>
                <a:ea typeface="微软雅黑" pitchFamily="34" charset="-122"/>
                <a:sym typeface="宋体" pitchFamily="2" charset="-122"/>
              </a:rPr>
              <a:t>TOP150</a:t>
            </a:r>
            <a:endParaRPr lang="en-US" altLang="zh-CN" sz="1050" b="1" noProof="1">
              <a:solidFill>
                <a:schemeClr val="accent3"/>
              </a:solidFill>
              <a:latin typeface="微软雅黑" pitchFamily="34" charset="-122"/>
              <a:ea typeface="微软雅黑" pitchFamily="34" charset="-122"/>
              <a:sym typeface="Calibri" pitchFamily="34" charset="0"/>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noProof="1" smtClean="0">
                <a:solidFill>
                  <a:schemeClr val="accent3"/>
                </a:solidFill>
                <a:latin typeface="微软雅黑" pitchFamily="34" charset="-122"/>
                <a:ea typeface="微软雅黑" pitchFamily="34" charset="-122"/>
                <a:sym typeface="宋体" pitchFamily="2" charset="-122"/>
              </a:rPr>
              <a:t>最佳</a:t>
            </a:r>
            <a:r>
              <a:rPr lang="zh-CN" altLang="en-US" sz="1050" noProof="1">
                <a:solidFill>
                  <a:schemeClr val="accent3"/>
                </a:solidFill>
                <a:latin typeface="微软雅黑" pitchFamily="34" charset="-122"/>
                <a:ea typeface="微软雅黑" pitchFamily="34" charset="-122"/>
                <a:sym typeface="宋体" pitchFamily="2" charset="-122"/>
              </a:rPr>
              <a:t>数据中心解决方案提供商</a:t>
            </a:r>
            <a:r>
              <a:rPr lang="zh-CN" altLang="en-US" sz="1050" dirty="0">
                <a:solidFill>
                  <a:schemeClr val="accent3"/>
                </a:solidFill>
                <a:latin typeface="微软雅黑" pitchFamily="34" charset="-122"/>
                <a:ea typeface="微软雅黑" pitchFamily="34" charset="-122"/>
              </a:rPr>
              <a:t>中国大数据企业</a:t>
            </a:r>
            <a:r>
              <a:rPr lang="en-US" altLang="zh-CN" sz="1050" b="1" dirty="0" smtClean="0">
                <a:solidFill>
                  <a:schemeClr val="accent3"/>
                </a:solidFill>
                <a:latin typeface="微软雅黑" pitchFamily="34" charset="-122"/>
                <a:ea typeface="微软雅黑" pitchFamily="34" charset="-122"/>
              </a:rPr>
              <a:t>50</a:t>
            </a:r>
            <a:r>
              <a:rPr lang="zh-CN" altLang="en-US" sz="1050" dirty="0" smtClean="0">
                <a:solidFill>
                  <a:schemeClr val="accent3"/>
                </a:solidFill>
                <a:latin typeface="微软雅黑" pitchFamily="34" charset="-122"/>
                <a:ea typeface="微软雅黑" pitchFamily="34" charset="-122"/>
              </a:rPr>
              <a:t>强</a:t>
            </a:r>
            <a:endParaRPr lang="en-US" altLang="zh-CN" sz="1050" dirty="0" smtClean="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最</a:t>
            </a:r>
            <a:r>
              <a:rPr lang="zh-CN" altLang="en-US" sz="1050" dirty="0">
                <a:solidFill>
                  <a:schemeClr val="accent3"/>
                </a:solidFill>
                <a:latin typeface="微软雅黑" pitchFamily="34" charset="-122"/>
                <a:ea typeface="微软雅黑" pitchFamily="34" charset="-122"/>
              </a:rPr>
              <a:t>具投资价值的科技上市公司</a:t>
            </a:r>
            <a:r>
              <a:rPr lang="en-US" altLang="zh-CN" sz="1050" b="1" dirty="0" smtClean="0">
                <a:solidFill>
                  <a:schemeClr val="accent3"/>
                </a:solidFill>
                <a:latin typeface="微软雅黑" pitchFamily="34" charset="-122"/>
                <a:ea typeface="微软雅黑" pitchFamily="34" charset="-122"/>
              </a:rPr>
              <a:t>TOP150</a:t>
            </a: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中国</a:t>
            </a:r>
            <a:r>
              <a:rPr lang="zh-CN" altLang="en-US" sz="1050" dirty="0">
                <a:solidFill>
                  <a:schemeClr val="accent3"/>
                </a:solidFill>
                <a:latin typeface="微软雅黑" pitchFamily="34" charset="-122"/>
                <a:ea typeface="微软雅黑" pitchFamily="34" charset="-122"/>
              </a:rPr>
              <a:t>百强企业</a:t>
            </a:r>
            <a:r>
              <a:rPr lang="zh-CN" altLang="en-US" sz="1050" dirty="0" smtClean="0">
                <a:solidFill>
                  <a:schemeClr val="accent3"/>
                </a:solidFill>
                <a:latin typeface="微软雅黑" pitchFamily="34" charset="-122"/>
                <a:ea typeface="微软雅黑" pitchFamily="34" charset="-122"/>
              </a:rPr>
              <a:t>奖</a:t>
            </a:r>
            <a:endParaRPr lang="en-US" altLang="zh-CN" sz="1050" dirty="0" smtClean="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最佳</a:t>
            </a:r>
            <a:r>
              <a:rPr lang="zh-CN" altLang="en-US" sz="1050" dirty="0">
                <a:solidFill>
                  <a:schemeClr val="accent3"/>
                </a:solidFill>
                <a:latin typeface="微软雅黑" pitchFamily="34" charset="-122"/>
                <a:ea typeface="微软雅黑" pitchFamily="34" charset="-122"/>
              </a:rPr>
              <a:t>数据中心解决方案提供</a:t>
            </a:r>
            <a:r>
              <a:rPr lang="zh-CN" altLang="en-US" sz="1050" dirty="0" smtClean="0">
                <a:solidFill>
                  <a:schemeClr val="accent3"/>
                </a:solidFill>
                <a:latin typeface="微软雅黑" pitchFamily="34" charset="-122"/>
                <a:ea typeface="微软雅黑" pitchFamily="34" charset="-122"/>
              </a:rPr>
              <a:t>商</a:t>
            </a:r>
            <a:endParaRPr lang="en-US" altLang="zh-CN" sz="1050" dirty="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中国</a:t>
            </a:r>
            <a:r>
              <a:rPr lang="en-US" altLang="zh-CN" sz="1050" dirty="0" smtClean="0">
                <a:solidFill>
                  <a:schemeClr val="accent3"/>
                </a:solidFill>
                <a:latin typeface="微软雅黑" pitchFamily="34" charset="-122"/>
                <a:ea typeface="微软雅黑" pitchFamily="34" charset="-122"/>
              </a:rPr>
              <a:t>IT</a:t>
            </a:r>
            <a:r>
              <a:rPr lang="zh-CN" altLang="en-US" sz="1050" dirty="0" smtClean="0">
                <a:solidFill>
                  <a:schemeClr val="accent3"/>
                </a:solidFill>
                <a:latin typeface="微软雅黑" pitchFamily="34" charset="-122"/>
                <a:ea typeface="微软雅黑" pitchFamily="34" charset="-122"/>
              </a:rPr>
              <a:t>行业</a:t>
            </a:r>
            <a:r>
              <a:rPr lang="zh-CN" altLang="en-US" sz="1050" dirty="0">
                <a:solidFill>
                  <a:schemeClr val="accent3"/>
                </a:solidFill>
                <a:latin typeface="微软雅黑" pitchFamily="34" charset="-122"/>
                <a:ea typeface="微软雅黑" pitchFamily="34" charset="-122"/>
              </a:rPr>
              <a:t>最具影响力企业</a:t>
            </a:r>
            <a:r>
              <a:rPr lang="zh-CN" altLang="en-US" sz="1050" dirty="0" smtClean="0">
                <a:solidFill>
                  <a:schemeClr val="accent3"/>
                </a:solidFill>
                <a:latin typeface="微软雅黑" pitchFamily="34" charset="-122"/>
                <a:ea typeface="微软雅黑" pitchFamily="34" charset="-122"/>
              </a:rPr>
              <a:t>奖</a:t>
            </a:r>
            <a:endParaRPr lang="en-US" altLang="zh-CN" sz="1050" dirty="0" smtClean="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en-US" altLang="zh-CN" sz="1050" dirty="0" smtClean="0">
                <a:solidFill>
                  <a:schemeClr val="accent3"/>
                </a:solidFill>
                <a:latin typeface="微软雅黑" pitchFamily="34" charset="-122"/>
                <a:ea typeface="微软雅黑" pitchFamily="34" charset="-122"/>
              </a:rPr>
              <a:t>C-Tech </a:t>
            </a:r>
            <a:r>
              <a:rPr lang="en-US" altLang="zh-CN" sz="1050" dirty="0">
                <a:solidFill>
                  <a:schemeClr val="accent3"/>
                </a:solidFill>
                <a:latin typeface="微软雅黑" pitchFamily="34" charset="-122"/>
                <a:ea typeface="微软雅黑" pitchFamily="34" charset="-122"/>
              </a:rPr>
              <a:t>Awards2016 </a:t>
            </a:r>
            <a:r>
              <a:rPr lang="zh-CN" altLang="en-US" sz="1050" dirty="0">
                <a:solidFill>
                  <a:schemeClr val="accent3"/>
                </a:solidFill>
                <a:latin typeface="微软雅黑" pitchFamily="34" charset="-122"/>
                <a:ea typeface="微软雅黑" pitchFamily="34" charset="-122"/>
              </a:rPr>
              <a:t>最具价值</a:t>
            </a:r>
            <a:r>
              <a:rPr lang="en-US" altLang="zh-CN" sz="1050" b="1" dirty="0" smtClean="0">
                <a:solidFill>
                  <a:schemeClr val="accent3"/>
                </a:solidFill>
                <a:latin typeface="微软雅黑" pitchFamily="34" charset="-122"/>
                <a:ea typeface="微软雅黑" pitchFamily="34" charset="-122"/>
              </a:rPr>
              <a:t>TOP50</a:t>
            </a: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车</a:t>
            </a:r>
            <a:r>
              <a:rPr lang="zh-CN" altLang="en-US" sz="1050" dirty="0">
                <a:solidFill>
                  <a:schemeClr val="accent3"/>
                </a:solidFill>
                <a:latin typeface="微软雅黑" pitchFamily="34" charset="-122"/>
                <a:ea typeface="微软雅黑" pitchFamily="34" charset="-122"/>
              </a:rPr>
              <a:t>联网最佳解决方案商</a:t>
            </a:r>
            <a:r>
              <a:rPr lang="zh-CN" altLang="en-US" sz="1050" dirty="0" smtClean="0">
                <a:solidFill>
                  <a:schemeClr val="accent3"/>
                </a:solidFill>
                <a:latin typeface="微软雅黑" pitchFamily="34" charset="-122"/>
                <a:ea typeface="微软雅黑" pitchFamily="34" charset="-122"/>
              </a:rPr>
              <a:t>奖</a:t>
            </a:r>
            <a:endParaRPr lang="en-US" altLang="zh-CN" sz="1050" dirty="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zh-CN" altLang="en-US" sz="1050" dirty="0" smtClean="0">
                <a:solidFill>
                  <a:schemeClr val="accent3"/>
                </a:solidFill>
                <a:latin typeface="微软雅黑" pitchFamily="34" charset="-122"/>
                <a:ea typeface="微软雅黑" pitchFamily="34" charset="-122"/>
              </a:rPr>
              <a:t>中国</a:t>
            </a:r>
            <a:r>
              <a:rPr lang="zh-CN" altLang="en-US" sz="1050" dirty="0">
                <a:solidFill>
                  <a:schemeClr val="accent3"/>
                </a:solidFill>
                <a:latin typeface="微软雅黑" pitchFamily="34" charset="-122"/>
                <a:ea typeface="微软雅黑" pitchFamily="34" charset="-122"/>
              </a:rPr>
              <a:t>十佳</a:t>
            </a:r>
            <a:r>
              <a:rPr lang="en-US" altLang="zh-CN" sz="1050" dirty="0">
                <a:solidFill>
                  <a:schemeClr val="accent3"/>
                </a:solidFill>
                <a:latin typeface="微软雅黑" pitchFamily="34" charset="-122"/>
                <a:ea typeface="微软雅黑" pitchFamily="34" charset="-122"/>
              </a:rPr>
              <a:t>IT</a:t>
            </a:r>
            <a:r>
              <a:rPr lang="zh-CN" altLang="en-US" sz="1050" dirty="0">
                <a:solidFill>
                  <a:schemeClr val="accent3"/>
                </a:solidFill>
                <a:latin typeface="微软雅黑" pitchFamily="34" charset="-122"/>
                <a:ea typeface="微软雅黑" pitchFamily="34" charset="-122"/>
              </a:rPr>
              <a:t>咨询服务</a:t>
            </a:r>
            <a:r>
              <a:rPr lang="zh-CN" altLang="en-US" sz="1050" dirty="0" smtClean="0">
                <a:solidFill>
                  <a:schemeClr val="accent3"/>
                </a:solidFill>
                <a:latin typeface="微软雅黑" pitchFamily="34" charset="-122"/>
                <a:ea typeface="微软雅黑" pitchFamily="34" charset="-122"/>
              </a:rPr>
              <a:t>商</a:t>
            </a:r>
            <a:endParaRPr lang="en-US" altLang="zh-CN" sz="1050" dirty="0">
              <a:solidFill>
                <a:schemeClr val="accent3"/>
              </a:solidFill>
              <a:latin typeface="微软雅黑" pitchFamily="34" charset="-122"/>
              <a:ea typeface="微软雅黑" pitchFamily="34" charset="-122"/>
            </a:endParaRPr>
          </a:p>
          <a:p>
            <a:pPr marL="216000" indent="-216000" fontAlgn="auto">
              <a:lnSpc>
                <a:spcPct val="150000"/>
              </a:lnSpc>
              <a:spcBef>
                <a:spcPct val="20000"/>
              </a:spcBef>
              <a:buClr>
                <a:srgbClr val="FF8C00"/>
              </a:buClr>
              <a:buSzPct val="95000"/>
              <a:buFont typeface="Wingdings" pitchFamily="2" charset="2"/>
              <a:buChar char="l"/>
              <a:defRPr/>
            </a:pPr>
            <a:r>
              <a:rPr lang="en-US" altLang="zh-CN" sz="1050" dirty="0" smtClean="0">
                <a:solidFill>
                  <a:schemeClr val="accent3"/>
                </a:solidFill>
                <a:latin typeface="微软雅黑" pitchFamily="34" charset="-122"/>
                <a:ea typeface="微软雅黑" pitchFamily="34" charset="-122"/>
              </a:rPr>
              <a:t>2017</a:t>
            </a:r>
            <a:r>
              <a:rPr lang="zh-CN" altLang="en-US" sz="1050" dirty="0">
                <a:solidFill>
                  <a:schemeClr val="accent3"/>
                </a:solidFill>
                <a:latin typeface="微软雅黑" pitchFamily="34" charset="-122"/>
                <a:ea typeface="微软雅黑" pitchFamily="34" charset="-122"/>
              </a:rPr>
              <a:t>中国方案商</a:t>
            </a:r>
            <a:r>
              <a:rPr lang="en-US" altLang="zh-CN" sz="1050" b="1" dirty="0" smtClean="0">
                <a:solidFill>
                  <a:schemeClr val="accent3"/>
                </a:solidFill>
                <a:latin typeface="微软雅黑" pitchFamily="34" charset="-122"/>
                <a:ea typeface="微软雅黑" pitchFamily="34" charset="-122"/>
              </a:rPr>
              <a:t>TOP100</a:t>
            </a:r>
            <a:endParaRPr lang="en-US" altLang="zh-CN" sz="1050" b="1" dirty="0">
              <a:solidFill>
                <a:schemeClr val="accent3"/>
              </a:solidFill>
              <a:latin typeface="微软雅黑" pitchFamily="34" charset="-122"/>
              <a:ea typeface="微软雅黑" pitchFamily="34" charset="-122"/>
            </a:endParaRPr>
          </a:p>
        </p:txBody>
      </p:sp>
      <p:sp>
        <p:nvSpPr>
          <p:cNvPr id="17" name="矩形 16"/>
          <p:cNvSpPr/>
          <p:nvPr/>
        </p:nvSpPr>
        <p:spPr>
          <a:xfrm>
            <a:off x="4293181" y="1568127"/>
            <a:ext cx="4455967" cy="2875146"/>
          </a:xfrm>
          <a:prstGeom prst="rect">
            <a:avLst/>
          </a:prstGeom>
        </p:spPr>
        <p:txBody>
          <a:bodyPr wrap="square">
            <a:spAutoFit/>
          </a:bodyPr>
          <a:lstStyle/>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科技部《外来畜禽疫病信息化预警和溯源技术研究》</a:t>
            </a:r>
            <a:r>
              <a:rPr lang="zh-CN" altLang="zh-CN" sz="1050" dirty="0">
                <a:solidFill>
                  <a:schemeClr val="accent3"/>
                </a:solidFill>
                <a:latin typeface="微软雅黑" pitchFamily="34" charset="-122"/>
                <a:ea typeface="微软雅黑" pitchFamily="34" charset="-122"/>
              </a:rPr>
              <a:t>子课题</a:t>
            </a:r>
            <a:endParaRPr lang="en-US" altLang="zh-CN" sz="1050" dirty="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a:solidFill>
                  <a:schemeClr val="accent3"/>
                </a:solidFill>
                <a:latin typeface="微软雅黑" pitchFamily="34" charset="-122"/>
                <a:ea typeface="微软雅黑" pitchFamily="34" charset="-122"/>
              </a:rPr>
              <a:t>科技</a:t>
            </a:r>
            <a:r>
              <a:rPr lang="zh-CN" altLang="zh-CN" sz="1050" dirty="0" smtClean="0">
                <a:solidFill>
                  <a:schemeClr val="accent3"/>
                </a:solidFill>
                <a:latin typeface="微软雅黑" pitchFamily="34" charset="-122"/>
                <a:ea typeface="微软雅黑" pitchFamily="34" charset="-122"/>
              </a:rPr>
              <a:t>部《长三角地区水循环模拟系统集成与应用》</a:t>
            </a:r>
            <a:r>
              <a:rPr lang="zh-CN" altLang="zh-CN" sz="1050" dirty="0">
                <a:solidFill>
                  <a:schemeClr val="accent3"/>
                </a:solidFill>
                <a:latin typeface="微软雅黑" pitchFamily="34" charset="-122"/>
                <a:ea typeface="微软雅黑" pitchFamily="34" charset="-122"/>
              </a:rPr>
              <a:t>子课题</a:t>
            </a:r>
            <a:endParaRPr lang="en-US" altLang="zh-CN" sz="1050" dirty="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a:solidFill>
                  <a:schemeClr val="accent3"/>
                </a:solidFill>
                <a:latin typeface="微软雅黑" pitchFamily="34" charset="-122"/>
                <a:ea typeface="微软雅黑" pitchFamily="34" charset="-122"/>
              </a:rPr>
              <a:t>工信</a:t>
            </a:r>
            <a:r>
              <a:rPr lang="zh-CN" altLang="zh-CN" sz="1050" dirty="0" smtClean="0">
                <a:solidFill>
                  <a:schemeClr val="accent3"/>
                </a:solidFill>
                <a:latin typeface="微软雅黑" pitchFamily="34" charset="-122"/>
                <a:ea typeface="微软雅黑" pitchFamily="34" charset="-122"/>
              </a:rPr>
              <a:t>部《基于安全可靠架构的数据中心运营管理系统研发》</a:t>
            </a:r>
            <a:endParaRPr lang="en-US" altLang="zh-CN" sz="1050" dirty="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北京市《面向大规模人群队列的基因组分析解读关键技术及平台研发》</a:t>
            </a:r>
            <a:endParaRPr lang="en-US" altLang="zh-CN" sz="1050" dirty="0" smtClean="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北京市《</a:t>
            </a:r>
            <a:r>
              <a:rPr lang="zh-CN" altLang="zh-CN" sz="1050" dirty="0">
                <a:solidFill>
                  <a:schemeClr val="accent3"/>
                </a:solidFill>
                <a:latin typeface="微软雅黑" pitchFamily="34" charset="-122"/>
                <a:ea typeface="微软雅黑" pitchFamily="34" charset="-122"/>
              </a:rPr>
              <a:t>基于</a:t>
            </a:r>
            <a:r>
              <a:rPr lang="en-US" altLang="zh-CN" sz="1050" dirty="0">
                <a:solidFill>
                  <a:schemeClr val="accent3"/>
                </a:solidFill>
                <a:latin typeface="微软雅黑" pitchFamily="34" charset="-122"/>
                <a:ea typeface="微软雅黑" pitchFamily="34" charset="-122"/>
              </a:rPr>
              <a:t>3D</a:t>
            </a:r>
            <a:r>
              <a:rPr lang="zh-CN" altLang="zh-CN" sz="1050" dirty="0">
                <a:solidFill>
                  <a:schemeClr val="accent3"/>
                </a:solidFill>
                <a:latin typeface="微软雅黑" pitchFamily="34" charset="-122"/>
                <a:ea typeface="微软雅黑" pitchFamily="34" charset="-122"/>
              </a:rPr>
              <a:t>传播模型的室分综合管理系统</a:t>
            </a:r>
            <a:r>
              <a:rPr lang="zh-CN" altLang="zh-CN" sz="1050" dirty="0" smtClean="0">
                <a:solidFill>
                  <a:schemeClr val="accent3"/>
                </a:solidFill>
                <a:latin typeface="微软雅黑" pitchFamily="34" charset="-122"/>
                <a:ea typeface="微软雅黑" pitchFamily="34" charset="-122"/>
              </a:rPr>
              <a:t>》</a:t>
            </a:r>
            <a:endParaRPr lang="zh-CN" altLang="zh-CN" sz="1050" dirty="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北京市《基于车联网大数据的车辆综合服务系统成果转化项目》</a:t>
            </a:r>
            <a:endParaRPr lang="en-US" altLang="zh-CN" sz="1050" dirty="0" smtClean="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北京市《数据中心动态资源管理系统成果转化项目》</a:t>
            </a:r>
            <a:endParaRPr lang="en-US" altLang="zh-CN" sz="1050" dirty="0" smtClean="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海淀区《支持生物信息分析的生物行业云产业化项目》</a:t>
            </a:r>
            <a:endParaRPr lang="en-US" altLang="zh-CN" sz="1050" dirty="0" smtClean="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海淀区《基于数据分析的移动用户感知系统研发与示范项目》</a:t>
            </a:r>
            <a:endParaRPr lang="en-US" altLang="zh-CN" sz="1050" dirty="0" smtClean="0">
              <a:solidFill>
                <a:schemeClr val="accent3"/>
              </a:solidFill>
              <a:latin typeface="微软雅黑" pitchFamily="34" charset="-122"/>
              <a:ea typeface="微软雅黑" pitchFamily="34" charset="-122"/>
            </a:endParaRPr>
          </a:p>
          <a:p>
            <a:pPr marL="216000" lvl="0" indent="-216000">
              <a:lnSpc>
                <a:spcPts val="2100"/>
              </a:lnSpc>
              <a:buClr>
                <a:srgbClr val="1DD1EF"/>
              </a:buClr>
              <a:buFont typeface="Wingdings" pitchFamily="2" charset="2"/>
              <a:buChar char="l"/>
            </a:pPr>
            <a:r>
              <a:rPr lang="zh-CN" altLang="zh-CN" sz="1050" dirty="0" smtClean="0">
                <a:solidFill>
                  <a:schemeClr val="accent3"/>
                </a:solidFill>
                <a:latin typeface="微软雅黑" pitchFamily="34" charset="-122"/>
                <a:ea typeface="微软雅黑" pitchFamily="34" charset="-122"/>
              </a:rPr>
              <a:t>海淀区《面向车辆综合信息服务的云管理平台》</a:t>
            </a:r>
            <a:endParaRPr lang="en-US" altLang="zh-CN" sz="1050" dirty="0">
              <a:solidFill>
                <a:schemeClr val="accent3"/>
              </a:solidFill>
              <a:latin typeface="微软雅黑" pitchFamily="34" charset="-122"/>
              <a:ea typeface="微软雅黑" pitchFamily="34" charset="-122"/>
            </a:endParaRPr>
          </a:p>
        </p:txBody>
      </p:sp>
      <p:sp>
        <p:nvSpPr>
          <p:cNvPr id="2" name="标题 1"/>
          <p:cNvSpPr>
            <a:spLocks noGrp="1"/>
          </p:cNvSpPr>
          <p:nvPr>
            <p:ph type="ctrTitle"/>
          </p:nvPr>
        </p:nvSpPr>
        <p:spPr/>
        <p:txBody>
          <a:bodyPr/>
          <a:lstStyle/>
          <a:p>
            <a:r>
              <a:rPr lang="zh-CN" altLang="en-US" dirty="0" smtClean="0"/>
              <a:t>荣誉及政府立项</a:t>
            </a:r>
            <a:endParaRPr lang="zh-CN" altLang="en-US" dirty="0"/>
          </a:p>
        </p:txBody>
      </p:sp>
      <p:sp>
        <p:nvSpPr>
          <p:cNvPr id="5" name="五边形 4"/>
          <p:cNvSpPr/>
          <p:nvPr/>
        </p:nvSpPr>
        <p:spPr>
          <a:xfrm>
            <a:off x="588818" y="1094507"/>
            <a:ext cx="3262746" cy="374073"/>
          </a:xfrm>
          <a:prstGeom prst="homePlat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MH_Entry_1">
            <a:hlinkClick r:id="rId5" action="ppaction://hlinksldjump"/>
          </p:cNvPr>
          <p:cNvSpPr>
            <a:spLocks noChangeArrowheads="1"/>
          </p:cNvSpPr>
          <p:nvPr>
            <p:custDataLst>
              <p:tags r:id="rId1"/>
            </p:custDataLst>
          </p:nvPr>
        </p:nvSpPr>
        <p:spPr bwMode="auto">
          <a:xfrm>
            <a:off x="55416" y="834472"/>
            <a:ext cx="2324770" cy="8816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1600" b="1" dirty="0">
                <a:solidFill>
                  <a:schemeClr val="bg1"/>
                </a:solidFill>
                <a:latin typeface="微软雅黑" panose="020B0503020204020204" pitchFamily="34" charset="-122"/>
                <a:ea typeface="微软雅黑" panose="020B0503020204020204" pitchFamily="34" charset="-122"/>
              </a:rPr>
              <a:t>荣誉</a:t>
            </a:r>
          </a:p>
        </p:txBody>
      </p:sp>
      <p:sp>
        <p:nvSpPr>
          <p:cNvPr id="10" name="Freeform 141"/>
          <p:cNvSpPr>
            <a:spLocks noEditPoints="1"/>
          </p:cNvSpPr>
          <p:nvPr/>
        </p:nvSpPr>
        <p:spPr bwMode="auto">
          <a:xfrm>
            <a:off x="726357" y="1176768"/>
            <a:ext cx="225425" cy="209550"/>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bg1"/>
          </a:solidFill>
          <a:ln>
            <a:noFill/>
          </a:ln>
          <a:extLst/>
        </p:spPr>
        <p:txBody>
          <a:bodyPr lIns="57150" tIns="28575" rIns="57150" bIns="28575"/>
          <a:lstStyle/>
          <a:p>
            <a:pPr>
              <a:defRPr/>
            </a:pPr>
            <a:endParaRPr lang="en-US" sz="1125" noProof="1">
              <a:sym typeface="+mn-ea"/>
            </a:endParaRPr>
          </a:p>
        </p:txBody>
      </p:sp>
      <p:sp>
        <p:nvSpPr>
          <p:cNvPr id="19" name="五边形 18"/>
          <p:cNvSpPr/>
          <p:nvPr/>
        </p:nvSpPr>
        <p:spPr>
          <a:xfrm>
            <a:off x="4362450" y="1094507"/>
            <a:ext cx="4324349" cy="374073"/>
          </a:xfrm>
          <a:prstGeom prst="homePlate">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364"/>
          <p:cNvSpPr>
            <a:spLocks noEditPoints="1"/>
          </p:cNvSpPr>
          <p:nvPr/>
        </p:nvSpPr>
        <p:spPr bwMode="auto">
          <a:xfrm>
            <a:off x="4505566" y="1176768"/>
            <a:ext cx="223157" cy="209550"/>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bg1"/>
          </a:solidFill>
          <a:ln>
            <a:noFill/>
          </a:ln>
          <a:extLst/>
        </p:spPr>
        <p:txBody>
          <a:bodyPr lIns="57150" tIns="28575" rIns="57150" bIns="28575"/>
          <a:lstStyle/>
          <a:p>
            <a:pPr>
              <a:defRPr/>
            </a:pPr>
            <a:endParaRPr lang="en-US" sz="1125" noProof="1">
              <a:sym typeface="+mn-ea"/>
            </a:endParaRPr>
          </a:p>
        </p:txBody>
      </p:sp>
      <p:sp>
        <p:nvSpPr>
          <p:cNvPr id="16" name="MH_Entry_1">
            <a:hlinkClick r:id="rId5" action="ppaction://hlinksldjump"/>
          </p:cNvPr>
          <p:cNvSpPr>
            <a:spLocks noChangeArrowheads="1"/>
          </p:cNvSpPr>
          <p:nvPr>
            <p:custDataLst>
              <p:tags r:id="rId2"/>
            </p:custDataLst>
          </p:nvPr>
        </p:nvSpPr>
        <p:spPr bwMode="auto">
          <a:xfrm>
            <a:off x="4070480" y="819017"/>
            <a:ext cx="2324770" cy="8816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1600" b="1" dirty="0" smtClean="0">
                <a:solidFill>
                  <a:schemeClr val="bg1"/>
                </a:solidFill>
                <a:latin typeface="微软雅黑" panose="020B0503020204020204" pitchFamily="34" charset="-122"/>
                <a:ea typeface="微软雅黑" panose="020B0503020204020204" pitchFamily="34" charset="-122"/>
              </a:rPr>
              <a:t>政府立项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2019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a:xfrm>
            <a:off x="710057" y="1665849"/>
            <a:ext cx="2905980" cy="374073"/>
          </a:xfrm>
          <a:prstGeom prst="homePlat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副标题 1"/>
          <p:cNvSpPr txBox="1">
            <a:spLocks/>
          </p:cNvSpPr>
          <p:nvPr/>
        </p:nvSpPr>
        <p:spPr>
          <a:xfrm>
            <a:off x="429501" y="857142"/>
            <a:ext cx="8511298" cy="794854"/>
          </a:xfrm>
          <a:prstGeom prst="rect">
            <a:avLst/>
          </a:prstGeom>
        </p:spPr>
        <p:txBody>
          <a:bodyPr>
            <a:normAutofit/>
          </a:bodyPr>
          <a:lstStyle>
            <a:lvl1pPr algn="l" defTabSz="684213" rtl="0" fontAlgn="base">
              <a:lnSpc>
                <a:spcPct val="90000"/>
              </a:lnSpc>
              <a:spcBef>
                <a:spcPts val="750"/>
              </a:spcBef>
              <a:spcAft>
                <a:spcPct val="0"/>
              </a:spcAft>
              <a:buFont typeface="Arial" panose="020B0604020202020204" pitchFamily="34" charset="0"/>
              <a:defRPr lang="en-US" kern="1200" dirty="0">
                <a:solidFill>
                  <a:schemeClr val="tx1"/>
                </a:solidFill>
                <a:latin typeface="微软雅黑" pitchFamily="34" charset="-122"/>
                <a:ea typeface="微软雅黑" pitchFamily="34" charset="-122"/>
                <a:cs typeface="微软雅黑" pitchFamily="34" charset="-122"/>
              </a:defRPr>
            </a:lvl1pPr>
            <a:lvl2pPr marL="342900" algn="l" defTabSz="684213" rtl="0" fontAlgn="base">
              <a:lnSpc>
                <a:spcPct val="90000"/>
              </a:lnSpc>
              <a:spcBef>
                <a:spcPts val="375"/>
              </a:spcBef>
              <a:spcAft>
                <a:spcPct val="0"/>
              </a:spcAft>
              <a:buFont typeface="Arial" panose="020B0604020202020204" pitchFamily="34" charset="0"/>
              <a:defRPr lang="en-US" sz="1500" kern="1200" dirty="0">
                <a:solidFill>
                  <a:schemeClr val="tx1"/>
                </a:solidFill>
                <a:latin typeface="微软雅黑" pitchFamily="34" charset="-122"/>
                <a:ea typeface="微软雅黑" pitchFamily="34" charset="-122"/>
                <a:cs typeface="微软雅黑" pitchFamily="34" charset="-122"/>
              </a:defRPr>
            </a:lvl2pPr>
            <a:lvl3pPr marL="685800" algn="l" defTabSz="684213" rtl="0" fontAlgn="base">
              <a:lnSpc>
                <a:spcPct val="90000"/>
              </a:lnSpc>
              <a:spcBef>
                <a:spcPts val="375"/>
              </a:spcBef>
              <a:spcAft>
                <a:spcPct val="0"/>
              </a:spcAft>
              <a:buFont typeface="Arial" panose="020B0604020202020204" pitchFamily="34" charset="0"/>
              <a:defRPr lang="en-US" sz="1400" kern="1200" dirty="0">
                <a:solidFill>
                  <a:schemeClr val="tx1"/>
                </a:solidFill>
                <a:latin typeface="微软雅黑" pitchFamily="34" charset="-122"/>
                <a:ea typeface="微软雅黑" pitchFamily="34" charset="-122"/>
                <a:cs typeface="微软雅黑" pitchFamily="34" charset="-122"/>
              </a:defRPr>
            </a:lvl3pPr>
            <a:lvl4pPr marL="10287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4pPr>
            <a:lvl5pPr marL="1371600" algn="l" defTabSz="684213" rtl="0" fontAlgn="base">
              <a:lnSpc>
                <a:spcPct val="90000"/>
              </a:lnSpc>
              <a:spcBef>
                <a:spcPts val="375"/>
              </a:spcBef>
              <a:spcAft>
                <a:spcPct val="0"/>
              </a:spcAft>
              <a:buFont typeface="Arial" panose="020B0604020202020204" pitchFamily="34" charset="0"/>
              <a:defRPr lang="en-US" sz="1200" kern="1200" dirty="0">
                <a:solidFill>
                  <a:schemeClr val="tx1"/>
                </a:solidFill>
                <a:latin typeface="微软雅黑" pitchFamily="34" charset="-122"/>
                <a:ea typeface="微软雅黑" pitchFamily="34" charset="-122"/>
                <a:cs typeface="微软雅黑" pitchFamily="34" charset="-122"/>
              </a:defRPr>
            </a:lvl5pPr>
            <a:lvl6pPr marL="18859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6pPr>
            <a:lvl7pPr marL="22288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7pPr>
            <a:lvl8pPr marL="25717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8pPr>
            <a:lvl9pPr marL="2914650" indent="-170815" algn="l" defTabSz="685165" rtl="0" eaLnBrk="1" latinLnBrk="0" hangingPunct="1">
              <a:lnSpc>
                <a:spcPct val="90000"/>
              </a:lnSpc>
              <a:spcBef>
                <a:spcPts val="375"/>
              </a:spcBef>
              <a:buFont typeface="Arial" pitchFamily="34" charset="0"/>
              <a:buChar char="•"/>
              <a:defRPr sz="1425" kern="1200">
                <a:solidFill>
                  <a:schemeClr val="tx1"/>
                </a:solidFill>
                <a:latin typeface="+mn-lt"/>
                <a:ea typeface="+mn-ea"/>
                <a:cs typeface="+mn-cs"/>
              </a:defRPr>
            </a:lvl9pPr>
          </a:lstStyle>
          <a:p>
            <a:pPr>
              <a:lnSpc>
                <a:spcPts val="1700"/>
              </a:lnSpc>
            </a:pPr>
            <a:r>
              <a:rPr lang="zh-CN" altLang="en-US" sz="1050" dirty="0" smtClean="0">
                <a:solidFill>
                  <a:schemeClr val="accent5"/>
                </a:solidFill>
              </a:rPr>
              <a:t>荣之联具备系统集成一级资质和软件能力成熟度三级认证，并获得“增值电信业务许可”和</a:t>
            </a:r>
            <a:r>
              <a:rPr lang="en-US" altLang="zh-CN" sz="1050" dirty="0" smtClean="0">
                <a:solidFill>
                  <a:schemeClr val="accent5"/>
                </a:solidFill>
              </a:rPr>
              <a:t>IT</a:t>
            </a:r>
            <a:r>
              <a:rPr lang="zh-CN" altLang="en-US" sz="1050" dirty="0" smtClean="0">
                <a:solidFill>
                  <a:schemeClr val="accent5"/>
                </a:solidFill>
              </a:rPr>
              <a:t>公司少有的“互联网地图服务甲级测绘资质”。 作为</a:t>
            </a:r>
            <a:r>
              <a:rPr lang="en-US" altLang="zh-CN" sz="1050" dirty="0" smtClean="0">
                <a:solidFill>
                  <a:schemeClr val="accent5"/>
                </a:solidFill>
              </a:rPr>
              <a:t>ITSS</a:t>
            </a:r>
            <a:r>
              <a:rPr lang="zh-CN" altLang="en-US" sz="1050" dirty="0" smtClean="0">
                <a:solidFill>
                  <a:schemeClr val="accent5"/>
                </a:solidFill>
              </a:rPr>
              <a:t>（中国的</a:t>
            </a:r>
            <a:r>
              <a:rPr lang="en-US" altLang="zh-CN" sz="1050" dirty="0" smtClean="0">
                <a:solidFill>
                  <a:schemeClr val="accent5"/>
                </a:solidFill>
              </a:rPr>
              <a:t>ITIL</a:t>
            </a:r>
            <a:r>
              <a:rPr lang="zh-CN" altLang="en-US" sz="1050" dirty="0" smtClean="0">
                <a:solidFill>
                  <a:schemeClr val="accent5"/>
                </a:solidFill>
              </a:rPr>
              <a:t>）核心成员，牵头制定了</a:t>
            </a:r>
            <a:r>
              <a:rPr lang="en-US" altLang="zh-CN" sz="1050" dirty="0" smtClean="0">
                <a:solidFill>
                  <a:schemeClr val="accent5"/>
                </a:solidFill>
              </a:rPr>
              <a:t>《</a:t>
            </a:r>
            <a:r>
              <a:rPr lang="zh-CN" altLang="en-US" sz="1050" dirty="0" smtClean="0">
                <a:solidFill>
                  <a:schemeClr val="accent5"/>
                </a:solidFill>
              </a:rPr>
              <a:t>信息服务技术云服务服务级别协议规范</a:t>
            </a:r>
            <a:r>
              <a:rPr lang="en-US" altLang="zh-CN" sz="1050" dirty="0" smtClean="0">
                <a:solidFill>
                  <a:schemeClr val="accent5"/>
                </a:solidFill>
              </a:rPr>
              <a:t>》</a:t>
            </a:r>
            <a:r>
              <a:rPr lang="zh-CN" altLang="en-US" sz="1050" dirty="0" smtClean="0">
                <a:solidFill>
                  <a:schemeClr val="accent5"/>
                </a:solidFill>
              </a:rPr>
              <a:t>的国家标准和</a:t>
            </a:r>
            <a:r>
              <a:rPr lang="en-US" altLang="zh-CN" sz="1050" dirty="0" smtClean="0">
                <a:solidFill>
                  <a:schemeClr val="accent5"/>
                </a:solidFill>
              </a:rPr>
              <a:t>《</a:t>
            </a:r>
            <a:r>
              <a:rPr lang="zh-CN" altLang="en-US" sz="1050" dirty="0" smtClean="0">
                <a:solidFill>
                  <a:schemeClr val="accent5"/>
                </a:solidFill>
              </a:rPr>
              <a:t>信息技术服务 服务级别协议指南</a:t>
            </a:r>
            <a:r>
              <a:rPr lang="en-US" altLang="zh-CN" sz="1050" dirty="0" smtClean="0">
                <a:solidFill>
                  <a:schemeClr val="accent5"/>
                </a:solidFill>
              </a:rPr>
              <a:t>》</a:t>
            </a:r>
            <a:r>
              <a:rPr lang="zh-CN" altLang="en-US" sz="1050" dirty="0" smtClean="0">
                <a:solidFill>
                  <a:schemeClr val="accent5"/>
                </a:solidFill>
              </a:rPr>
              <a:t>的行业标准。</a:t>
            </a:r>
            <a:endParaRPr lang="zh-CN" altLang="en-US" sz="1050" dirty="0">
              <a:solidFill>
                <a:schemeClr val="accent5"/>
              </a:solidFill>
            </a:endParaRPr>
          </a:p>
        </p:txBody>
      </p:sp>
      <p:sp>
        <p:nvSpPr>
          <p:cNvPr id="20" name="矩形 19"/>
          <p:cNvSpPr/>
          <p:nvPr/>
        </p:nvSpPr>
        <p:spPr>
          <a:xfrm>
            <a:off x="4449147" y="2076691"/>
            <a:ext cx="4470872" cy="2725361"/>
          </a:xfrm>
          <a:prstGeom prst="rect">
            <a:avLst/>
          </a:prstGeom>
        </p:spPr>
        <p:txBody>
          <a:bodyPr wrap="square">
            <a:spAutoFit/>
          </a:bodyPr>
          <a:lstStyle/>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noProof="1">
                <a:solidFill>
                  <a:schemeClr val="accent3"/>
                </a:solidFill>
                <a:latin typeface="微软雅黑" pitchFamily="34" charset="-122"/>
                <a:ea typeface="微软雅黑" pitchFamily="34" charset="-122"/>
                <a:sym typeface="宋体" pitchFamily="2" charset="-122"/>
              </a:rPr>
              <a:t>发明专利 </a:t>
            </a:r>
            <a:r>
              <a:rPr lang="en-US" altLang="zh-CN" sz="1050" noProof="1" smtClean="0">
                <a:solidFill>
                  <a:schemeClr val="accent3"/>
                </a:solidFill>
                <a:latin typeface="微软雅黑" pitchFamily="34" charset="-122"/>
                <a:ea typeface="微软雅黑" pitchFamily="34" charset="-122"/>
                <a:sym typeface="宋体" pitchFamily="2" charset="-122"/>
              </a:rPr>
              <a:t>28 </a:t>
            </a:r>
            <a:r>
              <a:rPr lang="zh-CN" altLang="en-US" sz="1050" noProof="1" smtClean="0">
                <a:solidFill>
                  <a:schemeClr val="accent3"/>
                </a:solidFill>
                <a:latin typeface="微软雅黑" pitchFamily="34" charset="-122"/>
                <a:ea typeface="微软雅黑" pitchFamily="34" charset="-122"/>
                <a:sym typeface="宋体" pitchFamily="2" charset="-122"/>
              </a:rPr>
              <a:t>项</a:t>
            </a:r>
            <a:endParaRPr lang="zh-CN" altLang="en-US" sz="1050" noProof="1">
              <a:solidFill>
                <a:schemeClr val="accent3"/>
              </a:solidFill>
              <a:latin typeface="微软雅黑" pitchFamily="34" charset="-122"/>
              <a:ea typeface="微软雅黑" pitchFamily="34" charset="-122"/>
              <a:sym typeface="宋体" pitchFamily="2"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noProof="1">
                <a:solidFill>
                  <a:schemeClr val="accent3"/>
                </a:solidFill>
                <a:latin typeface="微软雅黑" pitchFamily="34" charset="-122"/>
                <a:ea typeface="微软雅黑" pitchFamily="34" charset="-122"/>
                <a:sym typeface="宋体" pitchFamily="2" charset="-122"/>
              </a:rPr>
              <a:t>软件著作权登记 </a:t>
            </a:r>
            <a:r>
              <a:rPr lang="en-US" altLang="zh-CN" sz="1050" noProof="1" smtClean="0">
                <a:solidFill>
                  <a:schemeClr val="accent3"/>
                </a:solidFill>
                <a:latin typeface="微软雅黑" pitchFamily="34" charset="-122"/>
                <a:ea typeface="微软雅黑" pitchFamily="34" charset="-122"/>
                <a:sym typeface="宋体" pitchFamily="2" charset="-122"/>
              </a:rPr>
              <a:t>227 </a:t>
            </a:r>
            <a:r>
              <a:rPr lang="zh-CN" altLang="en-US" sz="1050" noProof="1" smtClean="0">
                <a:solidFill>
                  <a:schemeClr val="accent3"/>
                </a:solidFill>
                <a:latin typeface="微软雅黑" pitchFamily="34" charset="-122"/>
                <a:ea typeface="微软雅黑" pitchFamily="34" charset="-122"/>
                <a:sym typeface="宋体" pitchFamily="2" charset="-122"/>
              </a:rPr>
              <a:t>项</a:t>
            </a:r>
            <a:endParaRPr lang="zh-CN" altLang="en-US" sz="1050" noProof="1">
              <a:solidFill>
                <a:schemeClr val="accent3"/>
              </a:solidFill>
              <a:latin typeface="微软雅黑" pitchFamily="34" charset="-122"/>
              <a:ea typeface="微软雅黑" pitchFamily="34" charset="-122"/>
              <a:sym typeface="宋体" pitchFamily="2"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noProof="1">
                <a:solidFill>
                  <a:schemeClr val="accent3"/>
                </a:solidFill>
                <a:latin typeface="微软雅黑" pitchFamily="34" charset="-122"/>
                <a:ea typeface="微软雅黑" pitchFamily="34" charset="-122"/>
                <a:sym typeface="宋体" pitchFamily="2" charset="-122"/>
              </a:rPr>
              <a:t>注册商标 </a:t>
            </a:r>
            <a:r>
              <a:rPr lang="en-US" altLang="zh-CN" sz="1050" noProof="1" smtClean="0">
                <a:solidFill>
                  <a:schemeClr val="accent3"/>
                </a:solidFill>
                <a:latin typeface="微软雅黑" pitchFamily="34" charset="-122"/>
                <a:ea typeface="微软雅黑" pitchFamily="34" charset="-122"/>
                <a:sym typeface="宋体" pitchFamily="2" charset="-122"/>
              </a:rPr>
              <a:t>168 </a:t>
            </a:r>
            <a:r>
              <a:rPr lang="zh-CN" altLang="en-US" sz="1050" noProof="1">
                <a:solidFill>
                  <a:schemeClr val="accent3"/>
                </a:solidFill>
                <a:latin typeface="微软雅黑" pitchFamily="34" charset="-122"/>
                <a:ea typeface="微软雅黑" pitchFamily="34" charset="-122"/>
                <a:sym typeface="宋体" pitchFamily="2" charset="-122"/>
              </a:rPr>
              <a:t>件</a:t>
            </a: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noProof="1" smtClean="0">
                <a:solidFill>
                  <a:schemeClr val="accent3"/>
                </a:solidFill>
                <a:latin typeface="微软雅黑" pitchFamily="34" charset="-122"/>
                <a:ea typeface="微软雅黑" pitchFamily="34" charset="-122"/>
                <a:sym typeface="宋体" pitchFamily="2" charset="-122"/>
              </a:rPr>
              <a:t>国家标准</a:t>
            </a:r>
            <a:r>
              <a:rPr lang="en-US" altLang="zh-CN" sz="1050" noProof="1">
                <a:solidFill>
                  <a:schemeClr val="accent3"/>
                </a:solidFill>
                <a:latin typeface="微软雅黑" pitchFamily="34" charset="-122"/>
                <a:ea typeface="微软雅黑" pitchFamily="34" charset="-122"/>
                <a:sym typeface="宋体" pitchFamily="2" charset="-122"/>
              </a:rPr>
              <a:t>《</a:t>
            </a:r>
            <a:r>
              <a:rPr lang="zh-CN" altLang="en-US" sz="1050" noProof="1">
                <a:solidFill>
                  <a:schemeClr val="accent3"/>
                </a:solidFill>
                <a:latin typeface="微软雅黑" pitchFamily="34" charset="-122"/>
                <a:ea typeface="微软雅黑" pitchFamily="34" charset="-122"/>
                <a:sym typeface="宋体" pitchFamily="2" charset="-122"/>
              </a:rPr>
              <a:t>信息服务</a:t>
            </a:r>
            <a:r>
              <a:rPr lang="zh-CN" altLang="en-US" sz="1050" noProof="1" smtClean="0">
                <a:solidFill>
                  <a:schemeClr val="accent3"/>
                </a:solidFill>
                <a:latin typeface="微软雅黑" pitchFamily="34" charset="-122"/>
                <a:ea typeface="微软雅黑" pitchFamily="34" charset="-122"/>
                <a:sym typeface="宋体" pitchFamily="2" charset="-122"/>
              </a:rPr>
              <a:t>技术云服务服务</a:t>
            </a:r>
            <a:r>
              <a:rPr lang="zh-CN" altLang="en-US" sz="1050" noProof="1">
                <a:solidFill>
                  <a:schemeClr val="accent3"/>
                </a:solidFill>
                <a:latin typeface="微软雅黑" pitchFamily="34" charset="-122"/>
                <a:ea typeface="微软雅黑" pitchFamily="34" charset="-122"/>
                <a:sym typeface="宋体" pitchFamily="2" charset="-122"/>
              </a:rPr>
              <a:t>级别协议规范</a:t>
            </a:r>
            <a:r>
              <a:rPr lang="en-US" altLang="zh-CN" sz="1050" noProof="1">
                <a:solidFill>
                  <a:schemeClr val="accent3"/>
                </a:solidFill>
                <a:latin typeface="微软雅黑" pitchFamily="34" charset="-122"/>
                <a:ea typeface="微软雅黑" pitchFamily="34" charset="-122"/>
                <a:sym typeface="宋体" pitchFamily="2" charset="-122"/>
              </a:rPr>
              <a:t>》</a:t>
            </a:r>
            <a:r>
              <a:rPr lang="zh-CN" altLang="en-US" sz="1050" noProof="1">
                <a:solidFill>
                  <a:schemeClr val="accent3"/>
                </a:solidFill>
                <a:latin typeface="微软雅黑" pitchFamily="34" charset="-122"/>
                <a:ea typeface="微软雅黑" pitchFamily="34" charset="-122"/>
                <a:sym typeface="宋体" pitchFamily="2" charset="-122"/>
              </a:rPr>
              <a:t>牵头起草单位</a:t>
            </a: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noProof="1">
                <a:solidFill>
                  <a:schemeClr val="accent3"/>
                </a:solidFill>
                <a:latin typeface="微软雅黑" pitchFamily="34" charset="-122"/>
                <a:ea typeface="微软雅黑" pitchFamily="34" charset="-122"/>
                <a:sym typeface="宋体" pitchFamily="2" charset="-122"/>
              </a:rPr>
              <a:t>行业标准</a:t>
            </a:r>
            <a:r>
              <a:rPr lang="en-US" altLang="zh-CN" sz="1050" noProof="1">
                <a:solidFill>
                  <a:schemeClr val="accent3"/>
                </a:solidFill>
                <a:latin typeface="微软雅黑" pitchFamily="34" charset="-122"/>
                <a:ea typeface="微软雅黑" pitchFamily="34" charset="-122"/>
                <a:sym typeface="宋体" pitchFamily="2" charset="-122"/>
              </a:rPr>
              <a:t>《</a:t>
            </a:r>
            <a:r>
              <a:rPr lang="zh-CN" altLang="en-US" sz="1050" noProof="1">
                <a:solidFill>
                  <a:schemeClr val="accent3"/>
                </a:solidFill>
                <a:latin typeface="微软雅黑" pitchFamily="34" charset="-122"/>
                <a:ea typeface="微软雅黑" pitchFamily="34" charset="-122"/>
                <a:sym typeface="宋体" pitchFamily="2" charset="-122"/>
              </a:rPr>
              <a:t>信息技术</a:t>
            </a:r>
            <a:r>
              <a:rPr lang="zh-CN" altLang="en-US" sz="1050" noProof="1" smtClean="0">
                <a:solidFill>
                  <a:schemeClr val="accent3"/>
                </a:solidFill>
                <a:latin typeface="微软雅黑" pitchFamily="34" charset="-122"/>
                <a:ea typeface="微软雅黑" pitchFamily="34" charset="-122"/>
                <a:sym typeface="宋体" pitchFamily="2" charset="-122"/>
              </a:rPr>
              <a:t>服务服务</a:t>
            </a:r>
            <a:r>
              <a:rPr lang="zh-CN" altLang="en-US" sz="1050" noProof="1">
                <a:solidFill>
                  <a:schemeClr val="accent3"/>
                </a:solidFill>
                <a:latin typeface="微软雅黑" pitchFamily="34" charset="-122"/>
                <a:ea typeface="微软雅黑" pitchFamily="34" charset="-122"/>
                <a:sym typeface="宋体" pitchFamily="2" charset="-122"/>
              </a:rPr>
              <a:t>级别协议指南</a:t>
            </a:r>
            <a:r>
              <a:rPr lang="en-US" altLang="zh-CN" sz="1050" noProof="1">
                <a:solidFill>
                  <a:schemeClr val="accent3"/>
                </a:solidFill>
                <a:latin typeface="微软雅黑" pitchFamily="34" charset="-122"/>
                <a:ea typeface="微软雅黑" pitchFamily="34" charset="-122"/>
                <a:sym typeface="宋体" pitchFamily="2" charset="-122"/>
              </a:rPr>
              <a:t>》</a:t>
            </a:r>
            <a:r>
              <a:rPr lang="zh-CN" altLang="en-US" sz="1050" noProof="1">
                <a:solidFill>
                  <a:schemeClr val="accent3"/>
                </a:solidFill>
                <a:latin typeface="微软雅黑" pitchFamily="34" charset="-122"/>
                <a:ea typeface="微软雅黑" pitchFamily="34" charset="-122"/>
                <a:sym typeface="宋体" pitchFamily="2" charset="-122"/>
              </a:rPr>
              <a:t>牵头起草</a:t>
            </a:r>
            <a:r>
              <a:rPr lang="zh-CN" altLang="en-US" sz="1050" noProof="1" smtClean="0">
                <a:solidFill>
                  <a:schemeClr val="accent3"/>
                </a:solidFill>
                <a:latin typeface="微软雅黑" pitchFamily="34" charset="-122"/>
                <a:ea typeface="微软雅黑" pitchFamily="34" charset="-122"/>
                <a:sym typeface="宋体" pitchFamily="2" charset="-122"/>
              </a:rPr>
              <a:t>单位</a:t>
            </a:r>
            <a:endParaRPr lang="en-US" altLang="zh-CN" sz="1050" noProof="1" smtClean="0">
              <a:solidFill>
                <a:schemeClr val="accent3"/>
              </a:solidFill>
              <a:latin typeface="微软雅黑" pitchFamily="34" charset="-122"/>
              <a:ea typeface="微软雅黑" pitchFamily="34" charset="-122"/>
              <a:sym typeface="宋体" pitchFamily="2"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en-US" altLang="zh-CN" sz="1050" dirty="0" smtClean="0">
                <a:solidFill>
                  <a:schemeClr val="accent3"/>
                </a:solidFill>
                <a:latin typeface="微软雅黑" pitchFamily="34" charset="-122"/>
                <a:ea typeface="微软雅黑" pitchFamily="34" charset="-122"/>
              </a:rPr>
              <a:t>ITSS </a:t>
            </a:r>
            <a:r>
              <a:rPr lang="zh-CN" altLang="en-US" sz="1050" dirty="0">
                <a:solidFill>
                  <a:schemeClr val="accent3"/>
                </a:solidFill>
                <a:latin typeface="微软雅黑" pitchFamily="34" charset="-122"/>
                <a:ea typeface="微软雅黑" pitchFamily="34" charset="-122"/>
              </a:rPr>
              <a:t>分会副会长</a:t>
            </a:r>
            <a:r>
              <a:rPr lang="zh-CN" altLang="en-US" sz="1050" dirty="0" smtClean="0">
                <a:solidFill>
                  <a:schemeClr val="accent3"/>
                </a:solidFill>
                <a:latin typeface="微软雅黑" pitchFamily="34" charset="-122"/>
                <a:ea typeface="微软雅黑" pitchFamily="34" charset="-122"/>
              </a:rPr>
              <a:t>单位</a:t>
            </a:r>
            <a:endParaRPr lang="en-US" altLang="zh-CN" sz="1050" dirty="0" smtClean="0">
              <a:solidFill>
                <a:schemeClr val="accent3"/>
              </a:solidFill>
              <a:latin typeface="微软雅黑" pitchFamily="34" charset="-122"/>
              <a:ea typeface="微软雅黑" pitchFamily="34"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en-US" altLang="zh-CN" sz="1050" dirty="0" smtClean="0">
                <a:solidFill>
                  <a:schemeClr val="accent3"/>
                </a:solidFill>
                <a:latin typeface="微软雅黑" pitchFamily="34" charset="-122"/>
                <a:ea typeface="微软雅黑" pitchFamily="34" charset="-122"/>
              </a:rPr>
              <a:t>ITSS </a:t>
            </a:r>
            <a:r>
              <a:rPr lang="zh-CN" altLang="en-US" sz="1050" dirty="0">
                <a:solidFill>
                  <a:schemeClr val="accent3"/>
                </a:solidFill>
                <a:latin typeface="微软雅黑" pitchFamily="34" charset="-122"/>
                <a:ea typeface="微软雅黑" pitchFamily="34" charset="-122"/>
              </a:rPr>
              <a:t>云服务和数据标准发起</a:t>
            </a:r>
            <a:r>
              <a:rPr lang="zh-CN" altLang="en-US" sz="1050" dirty="0" smtClean="0">
                <a:solidFill>
                  <a:schemeClr val="accent3"/>
                </a:solidFill>
                <a:latin typeface="微软雅黑" pitchFamily="34" charset="-122"/>
                <a:ea typeface="微软雅黑" pitchFamily="34" charset="-122"/>
              </a:rPr>
              <a:t>者</a:t>
            </a:r>
            <a:endParaRPr lang="en-US" altLang="zh-CN" sz="1050" dirty="0" smtClean="0">
              <a:solidFill>
                <a:schemeClr val="accent3"/>
              </a:solidFill>
              <a:latin typeface="微软雅黑" pitchFamily="34" charset="-122"/>
              <a:ea typeface="微软雅黑" pitchFamily="34"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dirty="0" smtClean="0">
                <a:solidFill>
                  <a:schemeClr val="accent3"/>
                </a:solidFill>
                <a:latin typeface="微软雅黑" pitchFamily="34" charset="-122"/>
                <a:ea typeface="微软雅黑" pitchFamily="34" charset="-122"/>
              </a:rPr>
              <a:t>中国</a:t>
            </a:r>
            <a:r>
              <a:rPr lang="zh-CN" altLang="en-US" sz="1050" dirty="0">
                <a:solidFill>
                  <a:schemeClr val="accent3"/>
                </a:solidFill>
                <a:latin typeface="微软雅黑" pitchFamily="34" charset="-122"/>
                <a:ea typeface="微软雅黑" pitchFamily="34" charset="-122"/>
              </a:rPr>
              <a:t>大数据产业生态联盟理事</a:t>
            </a:r>
            <a:r>
              <a:rPr lang="zh-CN" altLang="en-US" sz="1050" dirty="0" smtClean="0">
                <a:solidFill>
                  <a:schemeClr val="accent3"/>
                </a:solidFill>
                <a:latin typeface="微软雅黑" pitchFamily="34" charset="-122"/>
                <a:ea typeface="微软雅黑" pitchFamily="34" charset="-122"/>
              </a:rPr>
              <a:t>单位</a:t>
            </a:r>
            <a:endParaRPr lang="en-US" altLang="zh-CN" sz="1050" dirty="0" smtClean="0">
              <a:solidFill>
                <a:schemeClr val="accent3"/>
              </a:solidFill>
              <a:latin typeface="微软雅黑" pitchFamily="34" charset="-122"/>
              <a:ea typeface="微软雅黑" pitchFamily="34"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dirty="0" smtClean="0">
                <a:solidFill>
                  <a:schemeClr val="accent3"/>
                </a:solidFill>
                <a:latin typeface="微软雅黑" pitchFamily="34" charset="-122"/>
                <a:ea typeface="微软雅黑" pitchFamily="34" charset="-122"/>
              </a:rPr>
              <a:t>国家</a:t>
            </a:r>
            <a:r>
              <a:rPr lang="zh-CN" altLang="en-US" sz="1050" dirty="0">
                <a:solidFill>
                  <a:schemeClr val="accent3"/>
                </a:solidFill>
                <a:latin typeface="微软雅黑" pitchFamily="34" charset="-122"/>
                <a:ea typeface="微软雅黑" pitchFamily="34" charset="-122"/>
              </a:rPr>
              <a:t>信息安全评测授权培训</a:t>
            </a:r>
            <a:r>
              <a:rPr lang="zh-CN" altLang="en-US" sz="1050" dirty="0" smtClean="0">
                <a:solidFill>
                  <a:schemeClr val="accent3"/>
                </a:solidFill>
                <a:latin typeface="微软雅黑" pitchFamily="34" charset="-122"/>
                <a:ea typeface="微软雅黑" pitchFamily="34" charset="-122"/>
              </a:rPr>
              <a:t>机构</a:t>
            </a:r>
            <a:endParaRPr lang="en-US" altLang="zh-CN" sz="1050" dirty="0" smtClean="0">
              <a:solidFill>
                <a:schemeClr val="accent3"/>
              </a:solidFill>
              <a:latin typeface="微软雅黑" pitchFamily="34" charset="-122"/>
              <a:ea typeface="微软雅黑" pitchFamily="34"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dirty="0" smtClean="0">
                <a:solidFill>
                  <a:schemeClr val="accent3"/>
                </a:solidFill>
                <a:latin typeface="微软雅黑" pitchFamily="34" charset="-122"/>
                <a:ea typeface="微软雅黑" pitchFamily="34" charset="-122"/>
              </a:rPr>
              <a:t>中国</a:t>
            </a:r>
            <a:r>
              <a:rPr lang="zh-CN" altLang="en-US" sz="1050" dirty="0">
                <a:solidFill>
                  <a:schemeClr val="accent3"/>
                </a:solidFill>
                <a:latin typeface="微软雅黑" pitchFamily="34" charset="-122"/>
                <a:ea typeface="微软雅黑" pitchFamily="34" charset="-122"/>
              </a:rPr>
              <a:t>北斗民用推广应用联盟秘书长</a:t>
            </a:r>
            <a:r>
              <a:rPr lang="zh-CN" altLang="en-US" sz="1050" dirty="0" smtClean="0">
                <a:solidFill>
                  <a:schemeClr val="accent3"/>
                </a:solidFill>
                <a:latin typeface="微软雅黑" pitchFamily="34" charset="-122"/>
                <a:ea typeface="微软雅黑" pitchFamily="34" charset="-122"/>
              </a:rPr>
              <a:t>单位</a:t>
            </a:r>
            <a:endParaRPr lang="en-US" altLang="zh-CN" sz="1050" dirty="0" smtClean="0">
              <a:solidFill>
                <a:schemeClr val="accent3"/>
              </a:solidFill>
              <a:latin typeface="微软雅黑" pitchFamily="34" charset="-122"/>
              <a:ea typeface="微软雅黑" pitchFamily="34" charset="-122"/>
            </a:endParaRPr>
          </a:p>
          <a:p>
            <a:pPr marL="285750" indent="-285750" eaLnBrk="1" fontAlgn="auto" hangingPunct="1">
              <a:lnSpc>
                <a:spcPts val="1500"/>
              </a:lnSpc>
              <a:spcBef>
                <a:spcPct val="20000"/>
              </a:spcBef>
              <a:buClr>
                <a:schemeClr val="accent3"/>
              </a:buClr>
              <a:buSzPct val="95000"/>
              <a:buFont typeface="Wingdings" panose="05000000000000000000" pitchFamily="2" charset="2"/>
              <a:buChar char="u"/>
              <a:defRPr/>
            </a:pPr>
            <a:r>
              <a:rPr lang="zh-CN" altLang="en-US" sz="1050" dirty="0" smtClean="0">
                <a:solidFill>
                  <a:schemeClr val="accent3"/>
                </a:solidFill>
                <a:latin typeface="微软雅黑" pitchFamily="34" charset="-122"/>
                <a:ea typeface="微软雅黑" pitchFamily="34" charset="-122"/>
              </a:rPr>
              <a:t>中国</a:t>
            </a:r>
            <a:r>
              <a:rPr lang="zh-CN" altLang="en-US" sz="1050" dirty="0">
                <a:solidFill>
                  <a:schemeClr val="accent3"/>
                </a:solidFill>
                <a:latin typeface="微软雅黑" pitchFamily="34" charset="-122"/>
                <a:ea typeface="微软雅黑" pitchFamily="34" charset="-122"/>
              </a:rPr>
              <a:t>智慧城市产业联盟副理事长单位</a:t>
            </a:r>
          </a:p>
          <a:p>
            <a:pPr marL="285750" indent="-285750" eaLnBrk="1" fontAlgn="auto" hangingPunct="1">
              <a:spcBef>
                <a:spcPct val="20000"/>
              </a:spcBef>
              <a:buClr>
                <a:schemeClr val="accent3"/>
              </a:buClr>
              <a:buSzPct val="95000"/>
              <a:buFont typeface="Wingdings" panose="05000000000000000000" pitchFamily="2" charset="2"/>
              <a:buChar char="u"/>
              <a:defRPr/>
            </a:pPr>
            <a:endParaRPr lang="zh-CN" altLang="en-US" sz="1050" noProof="1">
              <a:solidFill>
                <a:schemeClr val="accent3"/>
              </a:solidFill>
              <a:latin typeface="微软雅黑" pitchFamily="34" charset="-122"/>
              <a:ea typeface="微软雅黑" pitchFamily="34" charset="-122"/>
              <a:sym typeface="宋体" pitchFamily="2" charset="-122"/>
            </a:endParaRPr>
          </a:p>
        </p:txBody>
      </p:sp>
      <p:sp>
        <p:nvSpPr>
          <p:cNvPr id="11" name="MH_Entry_1"/>
          <p:cNvSpPr>
            <a:spLocks noChangeArrowheads="1"/>
          </p:cNvSpPr>
          <p:nvPr>
            <p:custDataLst>
              <p:tags r:id="rId1"/>
            </p:custDataLst>
          </p:nvPr>
        </p:nvSpPr>
        <p:spPr bwMode="auto">
          <a:xfrm>
            <a:off x="932" y="1398217"/>
            <a:ext cx="3949467" cy="8816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1600" b="1" dirty="0" smtClean="0">
                <a:solidFill>
                  <a:schemeClr val="bg1"/>
                </a:solidFill>
                <a:latin typeface="微软雅黑" panose="020B0503020204020204" pitchFamily="34" charset="-122"/>
                <a:ea typeface="微软雅黑" panose="020B0503020204020204" pitchFamily="34" charset="-122"/>
              </a:rPr>
              <a:t>资质认证</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96202" y="2076691"/>
            <a:ext cx="4424599" cy="2950038"/>
          </a:xfrm>
          <a:prstGeom prst="rect">
            <a:avLst/>
          </a:prstGeom>
        </p:spPr>
        <p:txBody>
          <a:bodyPr wrap="square">
            <a:spAutoFit/>
          </a:bodyPr>
          <a:lstStyle/>
          <a:p>
            <a:pPr marL="216000" indent="-216000" fontAlgn="auto">
              <a:lnSpc>
                <a:spcPts val="1500"/>
              </a:lnSpc>
              <a:spcBef>
                <a:spcPct val="20000"/>
              </a:spcBef>
              <a:buSzPct val="95000"/>
              <a:buFont typeface="Wingdings" pitchFamily="2" charset="2"/>
              <a:buChar char="u"/>
              <a:defRPr/>
            </a:pPr>
            <a:r>
              <a:rPr lang="zh-CN" altLang="en-US" sz="1050" b="1" noProof="1">
                <a:solidFill>
                  <a:srgbClr val="FF8C00"/>
                </a:solidFill>
                <a:latin typeface="微软雅黑" pitchFamily="34" charset="-122"/>
                <a:ea typeface="微软雅黑" pitchFamily="34" charset="-122"/>
                <a:sym typeface="+mn-ea"/>
              </a:rPr>
              <a:t>计算机信息系统集成一级</a:t>
            </a:r>
            <a:endParaRPr lang="zh-CN" altLang="en-US" sz="1050" b="1" noProof="1">
              <a:solidFill>
                <a:srgbClr val="FF8C00"/>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a:solidFill>
                  <a:schemeClr val="accent3"/>
                </a:solidFill>
                <a:latin typeface="微软雅黑" pitchFamily="34" charset="-122"/>
                <a:ea typeface="微软雅黑" pitchFamily="34" charset="-122"/>
                <a:sym typeface="+mn-ea"/>
              </a:rPr>
              <a:t>国家信息安全服务资质（安全工程类一级）</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en-US" altLang="zh-CN" sz="1050" noProof="1">
                <a:solidFill>
                  <a:schemeClr val="accent3"/>
                </a:solidFill>
                <a:latin typeface="微软雅黑" pitchFamily="34" charset="-122"/>
                <a:ea typeface="微软雅黑" pitchFamily="34" charset="-122"/>
                <a:sym typeface="+mn-ea"/>
              </a:rPr>
              <a:t>ISO20000 </a:t>
            </a:r>
            <a:r>
              <a:rPr lang="zh-CN" altLang="en-US" sz="1050" noProof="1">
                <a:solidFill>
                  <a:schemeClr val="accent3"/>
                </a:solidFill>
                <a:latin typeface="微软雅黑" pitchFamily="34" charset="-122"/>
                <a:ea typeface="微软雅黑" pitchFamily="34" charset="-122"/>
                <a:sym typeface="+mn-ea"/>
              </a:rPr>
              <a:t>服务管理体系</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en-US" altLang="zh-CN" sz="1050" noProof="1">
                <a:solidFill>
                  <a:schemeClr val="accent3"/>
                </a:solidFill>
                <a:latin typeface="微软雅黑" pitchFamily="34" charset="-122"/>
                <a:ea typeface="微软雅黑" pitchFamily="34" charset="-122"/>
                <a:sym typeface="+mn-ea"/>
              </a:rPr>
              <a:t>ISO27001 </a:t>
            </a:r>
            <a:r>
              <a:rPr lang="zh-CN" altLang="en-US" sz="1050" noProof="1">
                <a:solidFill>
                  <a:schemeClr val="accent3"/>
                </a:solidFill>
                <a:latin typeface="微软雅黑" pitchFamily="34" charset="-122"/>
                <a:ea typeface="微软雅黑" pitchFamily="34" charset="-122"/>
                <a:sym typeface="+mn-ea"/>
              </a:rPr>
              <a:t>信息安全管理体系认证</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en-US" altLang="zh-CN" sz="1050" noProof="1">
                <a:solidFill>
                  <a:schemeClr val="accent3"/>
                </a:solidFill>
                <a:latin typeface="微软雅黑" pitchFamily="34" charset="-122"/>
                <a:ea typeface="微软雅黑" pitchFamily="34" charset="-122"/>
                <a:sym typeface="+mn-ea"/>
              </a:rPr>
              <a:t>CMMI (</a:t>
            </a:r>
            <a:r>
              <a:rPr lang="zh-CN" altLang="en-US" sz="1050" noProof="1">
                <a:solidFill>
                  <a:schemeClr val="accent3"/>
                </a:solidFill>
                <a:latin typeface="微软雅黑" pitchFamily="34" charset="-122"/>
                <a:ea typeface="微软雅黑" pitchFamily="34" charset="-122"/>
                <a:sym typeface="+mn-ea"/>
              </a:rPr>
              <a:t>软件能力成熟度模型</a:t>
            </a:r>
            <a:r>
              <a:rPr lang="en-US" altLang="zh-CN" sz="1050" noProof="1">
                <a:solidFill>
                  <a:schemeClr val="accent3"/>
                </a:solidFill>
                <a:latin typeface="微软雅黑" pitchFamily="34" charset="-122"/>
                <a:ea typeface="微软雅黑" pitchFamily="34" charset="-122"/>
                <a:sym typeface="+mn-ea"/>
              </a:rPr>
              <a:t>)</a:t>
            </a:r>
            <a:r>
              <a:rPr lang="zh-CN" altLang="en-US" sz="1050" noProof="1">
                <a:solidFill>
                  <a:schemeClr val="accent3"/>
                </a:solidFill>
                <a:latin typeface="微软雅黑" pitchFamily="34" charset="-122"/>
                <a:ea typeface="微软雅黑" pitchFamily="34" charset="-122"/>
                <a:sym typeface="+mn-ea"/>
              </a:rPr>
              <a:t>三级</a:t>
            </a:r>
            <a:endParaRPr lang="en-US" altLang="zh-CN" sz="1050" noProof="1">
              <a:solidFill>
                <a:schemeClr val="accent3"/>
              </a:solidFill>
              <a:latin typeface="微软雅黑" pitchFamily="34" charset="-122"/>
              <a:ea typeface="微软雅黑" pitchFamily="34" charset="-122"/>
              <a:sym typeface="+mn-ea"/>
            </a:endParaRPr>
          </a:p>
          <a:p>
            <a:pPr marL="216000" indent="-216000" fontAlgn="auto">
              <a:lnSpc>
                <a:spcPts val="1500"/>
              </a:lnSpc>
              <a:spcBef>
                <a:spcPct val="20000"/>
              </a:spcBef>
              <a:buSzPct val="95000"/>
              <a:buFont typeface="Wingdings" pitchFamily="2" charset="2"/>
              <a:buChar char="u"/>
              <a:defRPr/>
            </a:pPr>
            <a:r>
              <a:rPr lang="en-US" altLang="zh-CN" sz="1050" noProof="1">
                <a:solidFill>
                  <a:schemeClr val="accent3"/>
                </a:solidFill>
                <a:latin typeface="微软雅黑" pitchFamily="34" charset="-122"/>
                <a:ea typeface="微软雅黑" pitchFamily="34" charset="-122"/>
                <a:sym typeface="+mn-ea"/>
              </a:rPr>
              <a:t>ITSS </a:t>
            </a:r>
            <a:r>
              <a:rPr lang="zh-CN" altLang="en-US" sz="1050" noProof="1">
                <a:solidFill>
                  <a:schemeClr val="accent3"/>
                </a:solidFill>
                <a:latin typeface="微软雅黑" pitchFamily="34" charset="-122"/>
                <a:ea typeface="微软雅黑" pitchFamily="34" charset="-122"/>
                <a:sym typeface="+mn-ea"/>
              </a:rPr>
              <a:t>符合性证书（成熟度二级）</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a:solidFill>
                  <a:schemeClr val="accent3"/>
                </a:solidFill>
                <a:latin typeface="微软雅黑" pitchFamily="34" charset="-122"/>
                <a:ea typeface="微软雅黑" pitchFamily="34" charset="-122"/>
                <a:sym typeface="+mn-ea"/>
              </a:rPr>
              <a:t>互联网地图服务甲级测绘资质</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a:solidFill>
                  <a:schemeClr val="accent3"/>
                </a:solidFill>
                <a:latin typeface="微软雅黑" pitchFamily="34" charset="-122"/>
                <a:ea typeface="微软雅黑" pitchFamily="34" charset="-122"/>
                <a:sym typeface="+mn-ea"/>
              </a:rPr>
              <a:t>电信与信息服务业务经营许可证</a:t>
            </a:r>
            <a:endParaRPr lang="zh-CN" altLang="en-US" sz="1050" noProof="1">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a:solidFill>
                  <a:schemeClr val="accent3"/>
                </a:solidFill>
                <a:latin typeface="微软雅黑" pitchFamily="34" charset="-122"/>
                <a:ea typeface="微软雅黑" pitchFamily="34" charset="-122"/>
                <a:sym typeface="+mn-ea"/>
              </a:rPr>
              <a:t>增值电信业务经营许可证 </a:t>
            </a:r>
            <a:endParaRPr lang="en-US" altLang="zh-CN" sz="1050" noProof="1">
              <a:solidFill>
                <a:schemeClr val="accent3"/>
              </a:solidFill>
              <a:latin typeface="微软雅黑" pitchFamily="34" charset="-122"/>
              <a:ea typeface="微软雅黑" pitchFamily="34" charset="-122"/>
              <a:sym typeface="+mn-ea"/>
            </a:endParaRPr>
          </a:p>
          <a:p>
            <a:pPr marL="216000" indent="-216000" fontAlgn="auto">
              <a:lnSpc>
                <a:spcPts val="1500"/>
              </a:lnSpc>
              <a:spcBef>
                <a:spcPct val="20000"/>
              </a:spcBef>
              <a:buSzPct val="95000"/>
              <a:buFont typeface="Wingdings" pitchFamily="2" charset="2"/>
              <a:buChar char="u"/>
              <a:defRPr/>
            </a:pPr>
            <a:r>
              <a:rPr lang="zh-CN" altLang="en-US" sz="1050" noProof="1" smtClean="0">
                <a:solidFill>
                  <a:schemeClr val="accent3"/>
                </a:solidFill>
                <a:latin typeface="微软雅黑" pitchFamily="34" charset="-122"/>
                <a:ea typeface="微软雅黑" pitchFamily="34" charset="-122"/>
                <a:sym typeface="宋体" pitchFamily="2" charset="-122"/>
              </a:rPr>
              <a:t>国家</a:t>
            </a:r>
            <a:r>
              <a:rPr lang="zh-CN" altLang="en-US" sz="1050" noProof="1">
                <a:solidFill>
                  <a:schemeClr val="accent3"/>
                </a:solidFill>
                <a:latin typeface="微软雅黑" pitchFamily="34" charset="-122"/>
                <a:ea typeface="微软雅黑" pitchFamily="34" charset="-122"/>
                <a:sym typeface="宋体" pitchFamily="2" charset="-122"/>
              </a:rPr>
              <a:t>强制性产品认证证书  </a:t>
            </a:r>
            <a:r>
              <a:rPr lang="en-US" altLang="zh-CN" sz="1050" noProof="1">
                <a:solidFill>
                  <a:schemeClr val="accent3"/>
                </a:solidFill>
                <a:latin typeface="微软雅黑" pitchFamily="34" charset="-122"/>
                <a:ea typeface="微软雅黑" pitchFamily="34" charset="-122"/>
                <a:sym typeface="宋体" pitchFamily="2" charset="-122"/>
              </a:rPr>
              <a:t>6 </a:t>
            </a:r>
            <a:r>
              <a:rPr lang="zh-CN" altLang="en-US" sz="1050" noProof="1" smtClean="0">
                <a:solidFill>
                  <a:schemeClr val="accent3"/>
                </a:solidFill>
                <a:latin typeface="微软雅黑" pitchFamily="34" charset="-122"/>
                <a:ea typeface="微软雅黑" pitchFamily="34" charset="-122"/>
                <a:sym typeface="宋体" pitchFamily="2" charset="-122"/>
              </a:rPr>
              <a:t>个</a:t>
            </a:r>
            <a:endParaRPr lang="en-US" altLang="zh-CN" sz="1050" noProof="1" smtClean="0">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smtClean="0">
                <a:solidFill>
                  <a:schemeClr val="accent3"/>
                </a:solidFill>
                <a:latin typeface="微软雅黑" pitchFamily="34" charset="-122"/>
                <a:ea typeface="微软雅黑" pitchFamily="34" charset="-122"/>
                <a:sym typeface="宋体" pitchFamily="2" charset="-122"/>
              </a:rPr>
              <a:t>北京市</a:t>
            </a:r>
            <a:r>
              <a:rPr lang="zh-CN" altLang="en-US" sz="1050" noProof="1">
                <a:solidFill>
                  <a:schemeClr val="accent3"/>
                </a:solidFill>
                <a:latin typeface="微软雅黑" pitchFamily="34" charset="-122"/>
                <a:ea typeface="微软雅黑" pitchFamily="34" charset="-122"/>
                <a:sym typeface="宋体" pitchFamily="2" charset="-122"/>
              </a:rPr>
              <a:t>新技术新产品认定证书 </a:t>
            </a:r>
            <a:r>
              <a:rPr lang="en-US" altLang="zh-CN" sz="1050" noProof="1">
                <a:solidFill>
                  <a:schemeClr val="accent3"/>
                </a:solidFill>
                <a:latin typeface="微软雅黑" pitchFamily="34" charset="-122"/>
                <a:ea typeface="微软雅黑" pitchFamily="34" charset="-122"/>
                <a:sym typeface="宋体" pitchFamily="2" charset="-122"/>
              </a:rPr>
              <a:t>1 </a:t>
            </a:r>
            <a:r>
              <a:rPr lang="zh-CN" altLang="en-US" sz="1050" noProof="1" smtClean="0">
                <a:solidFill>
                  <a:schemeClr val="accent3"/>
                </a:solidFill>
                <a:latin typeface="微软雅黑" pitchFamily="34" charset="-122"/>
                <a:ea typeface="微软雅黑" pitchFamily="34" charset="-122"/>
                <a:sym typeface="宋体" pitchFamily="2" charset="-122"/>
              </a:rPr>
              <a:t>个</a:t>
            </a:r>
            <a:endParaRPr lang="en-US" altLang="zh-CN" sz="1050" noProof="1" smtClean="0">
              <a:solidFill>
                <a:schemeClr val="accent3"/>
              </a:solidFill>
              <a:latin typeface="微软雅黑" pitchFamily="34" charset="-122"/>
              <a:ea typeface="微软雅黑" pitchFamily="34" charset="-122"/>
              <a:sym typeface="Calibri" pitchFamily="34" charset="0"/>
            </a:endParaRPr>
          </a:p>
          <a:p>
            <a:pPr marL="216000" indent="-216000" fontAlgn="auto">
              <a:lnSpc>
                <a:spcPts val="1500"/>
              </a:lnSpc>
              <a:spcBef>
                <a:spcPct val="20000"/>
              </a:spcBef>
              <a:buSzPct val="95000"/>
              <a:buFont typeface="Wingdings" pitchFamily="2" charset="2"/>
              <a:buChar char="u"/>
              <a:defRPr/>
            </a:pPr>
            <a:r>
              <a:rPr lang="zh-CN" altLang="en-US" sz="1050" noProof="1" smtClean="0">
                <a:solidFill>
                  <a:schemeClr val="accent3"/>
                </a:solidFill>
                <a:latin typeface="微软雅黑" pitchFamily="34" charset="-122"/>
                <a:ea typeface="微软雅黑" pitchFamily="34" charset="-122"/>
                <a:sym typeface="宋体" pitchFamily="2" charset="-122"/>
              </a:rPr>
              <a:t>中关村</a:t>
            </a:r>
            <a:r>
              <a:rPr lang="zh-CN" altLang="en-US" sz="1050" noProof="1">
                <a:solidFill>
                  <a:schemeClr val="accent3"/>
                </a:solidFill>
                <a:latin typeface="微软雅黑" pitchFamily="34" charset="-122"/>
                <a:ea typeface="微软雅黑" pitchFamily="34" charset="-122"/>
                <a:sym typeface="宋体" pitchFamily="2" charset="-122"/>
              </a:rPr>
              <a:t>新技术新产品认定证书 </a:t>
            </a:r>
            <a:r>
              <a:rPr lang="en-US" altLang="zh-CN" sz="1050" noProof="1">
                <a:solidFill>
                  <a:schemeClr val="accent3"/>
                </a:solidFill>
                <a:latin typeface="微软雅黑" pitchFamily="34" charset="-122"/>
                <a:ea typeface="微软雅黑" pitchFamily="34" charset="-122"/>
                <a:sym typeface="宋体" pitchFamily="2" charset="-122"/>
              </a:rPr>
              <a:t>3 </a:t>
            </a:r>
            <a:r>
              <a:rPr lang="zh-CN" altLang="en-US" sz="1050" noProof="1">
                <a:solidFill>
                  <a:schemeClr val="accent3"/>
                </a:solidFill>
                <a:latin typeface="微软雅黑" pitchFamily="34" charset="-122"/>
                <a:ea typeface="微软雅黑" pitchFamily="34" charset="-122"/>
                <a:sym typeface="宋体" pitchFamily="2" charset="-122"/>
              </a:rPr>
              <a:t>个</a:t>
            </a:r>
          </a:p>
          <a:p>
            <a:pPr marL="216000" indent="-216000" fontAlgn="auto">
              <a:spcBef>
                <a:spcPct val="20000"/>
              </a:spcBef>
              <a:buSzPct val="95000"/>
              <a:buFont typeface="Wingdings" pitchFamily="2" charset="2"/>
              <a:buChar char="u"/>
              <a:defRPr/>
            </a:pPr>
            <a:endParaRPr lang="zh-CN" altLang="en-US" sz="1050" noProof="1">
              <a:solidFill>
                <a:schemeClr val="accent3"/>
              </a:solidFill>
              <a:latin typeface="微软雅黑" pitchFamily="34" charset="-122"/>
              <a:ea typeface="微软雅黑" pitchFamily="34" charset="-122"/>
              <a:sym typeface="Calibri" pitchFamily="34" charset="0"/>
            </a:endParaRPr>
          </a:p>
        </p:txBody>
      </p:sp>
      <p:sp>
        <p:nvSpPr>
          <p:cNvPr id="2" name="标题 1"/>
          <p:cNvSpPr>
            <a:spLocks noGrp="1"/>
          </p:cNvSpPr>
          <p:nvPr>
            <p:ph type="ctrTitle"/>
          </p:nvPr>
        </p:nvSpPr>
        <p:spPr/>
        <p:txBody>
          <a:bodyPr/>
          <a:lstStyle/>
          <a:p>
            <a:r>
              <a:rPr lang="zh-CN" altLang="en-US" dirty="0" smtClean="0"/>
              <a:t>专业的</a:t>
            </a:r>
            <a:r>
              <a:rPr lang="en-US" altLang="zh-CN" dirty="0" smtClean="0"/>
              <a:t>IT</a:t>
            </a:r>
            <a:r>
              <a:rPr lang="zh-CN" altLang="en-US" dirty="0" smtClean="0"/>
              <a:t>资质和行业标准单位</a:t>
            </a:r>
            <a:endParaRPr lang="zh-CN" altLang="en-US" dirty="0"/>
          </a:p>
        </p:txBody>
      </p:sp>
      <p:sp>
        <p:nvSpPr>
          <p:cNvPr id="14" name="五边形 13"/>
          <p:cNvSpPr/>
          <p:nvPr/>
        </p:nvSpPr>
        <p:spPr>
          <a:xfrm>
            <a:off x="4469928" y="1667983"/>
            <a:ext cx="4244580" cy="374073"/>
          </a:xfrm>
          <a:prstGeom prst="homePlate">
            <a:avLst/>
          </a:prstGeom>
          <a:solidFill>
            <a:srgbClr val="1DD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MH_Entry_1">
            <a:hlinkClick r:id="rId5" action="ppaction://hlinksldjump"/>
          </p:cNvPr>
          <p:cNvSpPr>
            <a:spLocks noChangeArrowheads="1"/>
          </p:cNvSpPr>
          <p:nvPr>
            <p:custDataLst>
              <p:tags r:id="rId2"/>
            </p:custDataLst>
          </p:nvPr>
        </p:nvSpPr>
        <p:spPr bwMode="auto">
          <a:xfrm>
            <a:off x="4648848" y="1393426"/>
            <a:ext cx="3647866" cy="881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zh-CN" altLang="en-US" sz="1600" b="1" dirty="0" smtClean="0">
                <a:solidFill>
                  <a:schemeClr val="bg1"/>
                </a:solidFill>
                <a:latin typeface="微软雅黑" panose="020B0503020204020204" pitchFamily="34" charset="-122"/>
                <a:ea typeface="微软雅黑" panose="020B0503020204020204" pitchFamily="34" charset="-122"/>
              </a:rPr>
              <a:t>知识产权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886686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9"/>
          <p:cNvSpPr>
            <a:spLocks noChangeArrowheads="1"/>
          </p:cNvSpPr>
          <p:nvPr/>
        </p:nvSpPr>
        <p:spPr bwMode="auto">
          <a:xfrm>
            <a:off x="2577367" y="3427237"/>
            <a:ext cx="1757036"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帮助客户实现</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核心业务的全面数字化</a:t>
            </a: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和</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数据</a:t>
            </a: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资源</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的应用创新 </a:t>
            </a:r>
          </a:p>
        </p:txBody>
      </p:sp>
      <p:sp>
        <p:nvSpPr>
          <p:cNvPr id="8" name="Rectangle 52"/>
          <p:cNvSpPr>
            <a:spLocks noChangeArrowheads="1"/>
          </p:cNvSpPr>
          <p:nvPr/>
        </p:nvSpPr>
        <p:spPr bwMode="auto">
          <a:xfrm>
            <a:off x="5037008" y="3427237"/>
            <a:ext cx="1268206"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企业</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级 </a:t>
            </a:r>
            <a:r>
              <a:rPr lang="en-US" altLang="zh-CN" sz="1200" dirty="0">
                <a:solidFill>
                  <a:schemeClr val="tx1">
                    <a:lumMod val="50000"/>
                  </a:schemeClr>
                </a:solidFill>
                <a:latin typeface="微软雅黑" panose="020B0503020204020204" pitchFamily="34" charset="-122"/>
                <a:ea typeface="微软雅黑" panose="020B0503020204020204" pitchFamily="34" charset="-122"/>
              </a:rPr>
              <a:t>IT</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市场</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领先者</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赋</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能者</a:t>
            </a:r>
          </a:p>
        </p:txBody>
      </p:sp>
      <p:sp>
        <p:nvSpPr>
          <p:cNvPr id="9" name="Rectangle 55"/>
          <p:cNvSpPr>
            <a:spLocks noChangeArrowheads="1"/>
          </p:cNvSpPr>
          <p:nvPr/>
        </p:nvSpPr>
        <p:spPr bwMode="auto">
          <a:xfrm>
            <a:off x="7264570" y="3427237"/>
            <a:ext cx="972486"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行业穿透</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数据驱动</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项目型组织</a:t>
            </a:r>
            <a:endParaRPr lang="en-US" altLang="zh-CN" sz="1200" dirty="0" smtClean="0">
              <a:solidFill>
                <a:schemeClr val="tx1">
                  <a:lumMod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smtClean="0">
                <a:solidFill>
                  <a:schemeClr val="tx1">
                    <a:lumMod val="50000"/>
                  </a:schemeClr>
                </a:solidFill>
                <a:latin typeface="微软雅黑" panose="020B0503020204020204" pitchFamily="34" charset="-122"/>
                <a:ea typeface="微软雅黑" panose="020B0503020204020204" pitchFamily="34" charset="-122"/>
              </a:rPr>
              <a:t>业务</a:t>
            </a:r>
            <a:r>
              <a:rPr lang="zh-CN" altLang="en-US" sz="1200" dirty="0">
                <a:solidFill>
                  <a:schemeClr val="tx1">
                    <a:lumMod val="50000"/>
                  </a:schemeClr>
                </a:solidFill>
                <a:latin typeface="微软雅黑" panose="020B0503020204020204" pitchFamily="34" charset="-122"/>
                <a:ea typeface="微软雅黑" panose="020B0503020204020204" pitchFamily="34" charset="-122"/>
              </a:rPr>
              <a:t>出海</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0" name="Freeform 12"/>
          <p:cNvSpPr>
            <a:spLocks/>
          </p:cNvSpPr>
          <p:nvPr/>
        </p:nvSpPr>
        <p:spPr bwMode="auto">
          <a:xfrm>
            <a:off x="1334326" y="2757671"/>
            <a:ext cx="69256" cy="6531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eaLnBrk="1" fontAlgn="auto" hangingPunct="1">
              <a:spcBef>
                <a:spcPts val="0"/>
              </a:spcBef>
              <a:spcAft>
                <a:spcPts val="0"/>
              </a:spcAft>
              <a:defRPr/>
            </a:pPr>
            <a:endParaRPr lang="en-US" sz="2400" dirty="0">
              <a:solidFill>
                <a:schemeClr val="tx1">
                  <a:lumMod val="50000"/>
                </a:schemeClr>
              </a:solidFill>
              <a:latin typeface="+mn-lt"/>
            </a:endParaRPr>
          </a:p>
        </p:txBody>
      </p:sp>
      <p:sp>
        <p:nvSpPr>
          <p:cNvPr id="11" name="Rectangle 45"/>
          <p:cNvSpPr>
            <a:spLocks noChangeArrowheads="1"/>
          </p:cNvSpPr>
          <p:nvPr/>
        </p:nvSpPr>
        <p:spPr bwMode="auto">
          <a:xfrm>
            <a:off x="860167" y="3427237"/>
            <a:ext cx="896361"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just">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包容本分</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创新求变</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客户至上</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tx1">
                    <a:lumMod val="50000"/>
                  </a:schemeClr>
                </a:solidFill>
                <a:latin typeface="微软雅黑" panose="020B0503020204020204" pitchFamily="34" charset="-122"/>
                <a:ea typeface="微软雅黑" panose="020B0503020204020204" pitchFamily="34" charset="-122"/>
              </a:rPr>
              <a:t>结果导向</a:t>
            </a:r>
            <a:endParaRPr lang="en-US" altLang="zh-CN" sz="12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2" name="TextBox 48"/>
          <p:cNvSpPr txBox="1">
            <a:spLocks noChangeArrowheads="1"/>
          </p:cNvSpPr>
          <p:nvPr/>
        </p:nvSpPr>
        <p:spPr bwMode="auto">
          <a:xfrm>
            <a:off x="2945139" y="2995504"/>
            <a:ext cx="1005403" cy="377411"/>
          </a:xfrm>
          <a:prstGeom prst="rect">
            <a:avLst/>
          </a:prstGeom>
          <a:noFill/>
          <a:ln>
            <a:noFill/>
          </a:ln>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zh-CN" altLang="en-US" sz="1400" b="1" spc="200" dirty="0">
                <a:solidFill>
                  <a:srgbClr val="1D2088"/>
                </a:solidFill>
                <a:latin typeface="微软雅黑" panose="020B0503020204020204" pitchFamily="34" charset="-122"/>
                <a:ea typeface="微软雅黑" panose="020B0503020204020204" pitchFamily="34" charset="-122"/>
              </a:rPr>
              <a:t>公司使命</a:t>
            </a:r>
            <a:endParaRPr lang="en-US" altLang="zh-CN" sz="1400" b="1" spc="200" dirty="0">
              <a:solidFill>
                <a:srgbClr val="1D2088"/>
              </a:solidFill>
              <a:latin typeface="微软雅黑" panose="020B0503020204020204" pitchFamily="34" charset="-122"/>
              <a:ea typeface="微软雅黑" panose="020B0503020204020204" pitchFamily="34" charset="-122"/>
            </a:endParaRPr>
          </a:p>
        </p:txBody>
      </p:sp>
      <p:sp>
        <p:nvSpPr>
          <p:cNvPr id="13" name="TextBox 44"/>
          <p:cNvSpPr txBox="1">
            <a:spLocks noChangeArrowheads="1"/>
          </p:cNvSpPr>
          <p:nvPr/>
        </p:nvSpPr>
        <p:spPr bwMode="auto">
          <a:xfrm>
            <a:off x="784078" y="2995504"/>
            <a:ext cx="1005403" cy="377411"/>
          </a:xfrm>
          <a:prstGeom prst="rect">
            <a:avLst/>
          </a:prstGeom>
          <a:noFill/>
          <a:ln>
            <a:noFill/>
          </a:ln>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lnSpc>
                <a:spcPct val="150000"/>
              </a:lnSpc>
            </a:pPr>
            <a:r>
              <a:rPr lang="zh-CN" altLang="en-US" sz="1400" b="1" spc="200" dirty="0">
                <a:solidFill>
                  <a:srgbClr val="1D2088"/>
                </a:solidFill>
                <a:latin typeface="微软雅黑" panose="020B0503020204020204" pitchFamily="34" charset="-122"/>
                <a:ea typeface="微软雅黑" panose="020B0503020204020204" pitchFamily="34" charset="-122"/>
                <a:cs typeface="Clear Sans" pitchFamily="34" charset="0"/>
              </a:rPr>
              <a:t>价值理念</a:t>
            </a:r>
            <a:endParaRPr lang="en-US" altLang="zh-CN" sz="1400" b="1" spc="200" dirty="0">
              <a:solidFill>
                <a:srgbClr val="1D2088"/>
              </a:solidFill>
              <a:latin typeface="微软雅黑" panose="020B0503020204020204" pitchFamily="34" charset="-122"/>
              <a:ea typeface="微软雅黑" panose="020B0503020204020204" pitchFamily="34" charset="-122"/>
              <a:cs typeface="Clear Sans" pitchFamily="34" charset="0"/>
            </a:endParaRPr>
          </a:p>
        </p:txBody>
      </p:sp>
      <p:sp>
        <p:nvSpPr>
          <p:cNvPr id="14" name="TextBox 51"/>
          <p:cNvSpPr txBox="1">
            <a:spLocks noChangeArrowheads="1"/>
          </p:cNvSpPr>
          <p:nvPr/>
        </p:nvSpPr>
        <p:spPr bwMode="auto">
          <a:xfrm>
            <a:off x="5173015" y="2995504"/>
            <a:ext cx="1005403" cy="377411"/>
          </a:xfrm>
          <a:prstGeom prst="rect">
            <a:avLst/>
          </a:prstGeom>
          <a:noFill/>
          <a:ln>
            <a:noFill/>
          </a:ln>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lnSpc>
                <a:spcPct val="150000"/>
              </a:lnSpc>
            </a:pPr>
            <a:r>
              <a:rPr lang="zh-CN" altLang="en-US" sz="1400" b="1" spc="200" dirty="0">
                <a:solidFill>
                  <a:srgbClr val="1D2088"/>
                </a:solidFill>
                <a:latin typeface="微软雅黑" panose="020B0503020204020204" pitchFamily="34" charset="-122"/>
                <a:ea typeface="微软雅黑" panose="020B0503020204020204" pitchFamily="34" charset="-122"/>
                <a:cs typeface="Clear Sans" pitchFamily="34" charset="0"/>
              </a:rPr>
              <a:t>公司愿景</a:t>
            </a:r>
            <a:endParaRPr lang="en-US" altLang="zh-CN" sz="1400" b="1" spc="200" dirty="0">
              <a:solidFill>
                <a:srgbClr val="1D2088"/>
              </a:solidFill>
              <a:latin typeface="微软雅黑" panose="020B0503020204020204" pitchFamily="34" charset="-122"/>
              <a:ea typeface="微软雅黑" panose="020B0503020204020204" pitchFamily="34" charset="-122"/>
              <a:cs typeface="Clear Sans" pitchFamily="34" charset="0"/>
            </a:endParaRPr>
          </a:p>
        </p:txBody>
      </p:sp>
      <p:sp>
        <p:nvSpPr>
          <p:cNvPr id="15" name="TextBox 54"/>
          <p:cNvSpPr txBox="1">
            <a:spLocks noChangeArrowheads="1"/>
          </p:cNvSpPr>
          <p:nvPr/>
        </p:nvSpPr>
        <p:spPr bwMode="auto">
          <a:xfrm>
            <a:off x="7192983" y="2995504"/>
            <a:ext cx="1083950" cy="377411"/>
          </a:xfrm>
          <a:prstGeom prst="rect">
            <a:avLst/>
          </a:prstGeom>
          <a:noFill/>
          <a:ln>
            <a:noFill/>
          </a:ln>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400" b="1" spc="200" dirty="0">
                <a:solidFill>
                  <a:srgbClr val="1D2088"/>
                </a:solidFill>
                <a:latin typeface="微软雅黑" panose="020B0503020204020204" pitchFamily="34" charset="-122"/>
                <a:ea typeface="微软雅黑" panose="020B0503020204020204" pitchFamily="34" charset="-122"/>
                <a:sym typeface="方正姚体" pitchFamily="2" charset="-122"/>
              </a:rPr>
              <a:t> </a:t>
            </a:r>
            <a:r>
              <a:rPr lang="zh-CN" altLang="en-US" sz="1400" b="1" spc="200" dirty="0">
                <a:solidFill>
                  <a:srgbClr val="1D2088"/>
                </a:solidFill>
                <a:latin typeface="微软雅黑" panose="020B0503020204020204" pitchFamily="34" charset="-122"/>
                <a:ea typeface="微软雅黑" panose="020B0503020204020204" pitchFamily="34" charset="-122"/>
                <a:sym typeface="方正姚体" pitchFamily="2" charset="-122"/>
              </a:rPr>
              <a:t>集团战略</a:t>
            </a:r>
            <a:endParaRPr lang="en-US" altLang="zh-CN" sz="1400" b="1" spc="200" dirty="0">
              <a:solidFill>
                <a:srgbClr val="1D2088"/>
              </a:solidFill>
              <a:latin typeface="微软雅黑" panose="020B0503020204020204" pitchFamily="34" charset="-122"/>
              <a:ea typeface="微软雅黑" panose="020B0503020204020204" pitchFamily="34" charset="-122"/>
              <a:sym typeface="方正姚体"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22937"/>
          <a:stretch/>
        </p:blipFill>
        <p:spPr>
          <a:xfrm>
            <a:off x="331" y="812832"/>
            <a:ext cx="4602480" cy="1992909"/>
          </a:xfrm>
          <a:prstGeom prst="rect">
            <a:avLst/>
          </a:prstGeom>
        </p:spPr>
      </p:pic>
      <p:cxnSp>
        <p:nvCxnSpPr>
          <p:cNvPr id="19" name="直接连接符 18"/>
          <p:cNvCxnSpPr/>
          <p:nvPr/>
        </p:nvCxnSpPr>
        <p:spPr>
          <a:xfrm>
            <a:off x="2293258" y="3103909"/>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1981" y="3103909"/>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734809" y="3103909"/>
            <a:ext cx="0" cy="1512000"/>
          </a:xfrm>
          <a:prstGeom prst="line">
            <a:avLst/>
          </a:prstGeom>
          <a:ln>
            <a:solidFill>
              <a:srgbClr val="1D2088"/>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p:txBody>
          <a:bodyPr>
            <a:normAutofit/>
          </a:bodyPr>
          <a:lstStyle/>
          <a:p>
            <a:r>
              <a:rPr lang="zh-CN" altLang="en-US" dirty="0" smtClean="0"/>
              <a:t>理念 </a:t>
            </a:r>
            <a:r>
              <a:rPr lang="zh-CN" altLang="en-US" noProof="1" smtClean="0"/>
              <a:t>· 使命 · 愿景 · 战略</a:t>
            </a:r>
            <a:endParaRPr lang="zh-CN" altLang="en-US" b="0" dirty="0"/>
          </a:p>
        </p:txBody>
      </p:sp>
      <p:sp>
        <p:nvSpPr>
          <p:cNvPr id="3" name="矩形 2"/>
          <p:cNvSpPr/>
          <p:nvPr/>
        </p:nvSpPr>
        <p:spPr>
          <a:xfrm>
            <a:off x="4602811" y="812832"/>
            <a:ext cx="4541189" cy="1992909"/>
          </a:xfrm>
          <a:prstGeom prst="rect">
            <a:avLst/>
          </a:prstGeom>
          <a:solidFill>
            <a:srgbClr val="1D208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6"/>
          <p:cNvSpPr/>
          <p:nvPr/>
        </p:nvSpPr>
        <p:spPr>
          <a:xfrm>
            <a:off x="4866566" y="1101110"/>
            <a:ext cx="4065866" cy="1230593"/>
          </a:xfrm>
          <a:prstGeom prst="rect">
            <a:avLst/>
          </a:prstGeom>
        </p:spPr>
        <p:txBody>
          <a:bodyPr wrap="square">
            <a:spAutoFit/>
          </a:bodyPr>
          <a:lstStyle/>
          <a:p>
            <a:pPr algn="ctr">
              <a:lnSpc>
                <a:spcPct val="200000"/>
              </a:lnSpc>
            </a:pPr>
            <a:r>
              <a:rPr lang="zh-CN" altLang="en-US" sz="2000" b="1" dirty="0">
                <a:solidFill>
                  <a:schemeClr val="bg1"/>
                </a:solidFill>
                <a:latin typeface="微软雅黑" panose="020B0503020204020204" pitchFamily="34" charset="-122"/>
                <a:ea typeface="微软雅黑" panose="020B0503020204020204" pitchFamily="34" charset="-122"/>
                <a:cs typeface="HanziPen SC" charset="-122"/>
              </a:rPr>
              <a:t>让天下没有难用的</a:t>
            </a:r>
            <a:r>
              <a:rPr lang="en-US" altLang="zh-CN" sz="2000" b="1" dirty="0">
                <a:solidFill>
                  <a:schemeClr val="bg1"/>
                </a:solidFill>
                <a:latin typeface="微软雅黑" panose="020B0503020204020204" pitchFamily="34" charset="-122"/>
                <a:ea typeface="微软雅黑" panose="020B0503020204020204" pitchFamily="34" charset="-122"/>
                <a:cs typeface="HanziPen SC" charset="-122"/>
              </a:rPr>
              <a:t>IT</a:t>
            </a:r>
            <a:r>
              <a:rPr lang="zh-CN" altLang="en-US" sz="2000" b="1" dirty="0">
                <a:solidFill>
                  <a:schemeClr val="bg1"/>
                </a:solidFill>
                <a:latin typeface="微软雅黑" panose="020B0503020204020204" pitchFamily="34" charset="-122"/>
                <a:ea typeface="微软雅黑" panose="020B0503020204020204" pitchFamily="34" charset="-122"/>
                <a:cs typeface="HanziPen SC" charset="-122"/>
              </a:rPr>
              <a:t>系统</a:t>
            </a:r>
            <a:endParaRPr lang="en-US" altLang="zh-CN" sz="2000" b="1" dirty="0">
              <a:solidFill>
                <a:schemeClr val="bg1"/>
              </a:solidFill>
              <a:latin typeface="微软雅黑" panose="020B0503020204020204" pitchFamily="34" charset="-122"/>
              <a:ea typeface="微软雅黑" panose="020B0503020204020204" pitchFamily="34" charset="-122"/>
              <a:cs typeface="HanziPen SC" charset="-122"/>
            </a:endParaRPr>
          </a:p>
          <a:p>
            <a:pPr algn="ctr">
              <a:lnSpc>
                <a:spcPct val="200000"/>
              </a:lnSpc>
            </a:pPr>
            <a:r>
              <a:rPr lang="zh-CN" altLang="en-US" sz="2000" b="1" dirty="0" smtClean="0">
                <a:solidFill>
                  <a:schemeClr val="bg1"/>
                </a:solidFill>
                <a:latin typeface="微软雅黑" panose="020B0503020204020204" pitchFamily="34" charset="-122"/>
                <a:ea typeface="微软雅黑" panose="020B0503020204020204" pitchFamily="34" charset="-122"/>
                <a:cs typeface="HanziPen SC" charset="-122"/>
              </a:rPr>
              <a:t>让公司没有</a:t>
            </a:r>
            <a:r>
              <a:rPr lang="zh-CN" altLang="en-US" sz="2000" b="1" dirty="0">
                <a:solidFill>
                  <a:schemeClr val="bg1"/>
                </a:solidFill>
                <a:latin typeface="微软雅黑" panose="020B0503020204020204" pitchFamily="34" charset="-122"/>
                <a:ea typeface="微软雅黑" panose="020B0503020204020204" pitchFamily="34" charset="-122"/>
                <a:cs typeface="HanziPen SC" charset="-122"/>
              </a:rPr>
              <a:t>成长不起来的员工</a:t>
            </a:r>
            <a:endParaRPr lang="zh-CN" altLang="zh-CN" sz="2000" b="1" dirty="0">
              <a:solidFill>
                <a:schemeClr val="bg1"/>
              </a:solidFill>
              <a:latin typeface="微软雅黑" panose="020B0503020204020204" pitchFamily="34" charset="-122"/>
              <a:ea typeface="微软雅黑" panose="020B0503020204020204" pitchFamily="34" charset="-122"/>
              <a:cs typeface="HanziPen SC" charset="-122"/>
            </a:endParaRPr>
          </a:p>
        </p:txBody>
      </p:sp>
    </p:spTree>
    <p:extLst>
      <p:ext uri="{BB962C8B-B14F-4D97-AF65-F5344CB8AC3E}">
        <p14:creationId xmlns:p14="http://schemas.microsoft.com/office/powerpoint/2010/main" val="3364464204"/>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80"/>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80"/>
</p:tagLst>
</file>

<file path=ppt/theme/theme1.xml><?xml version="1.0" encoding="utf-8"?>
<a:theme xmlns:a="http://schemas.openxmlformats.org/drawingml/2006/main" name="1_Default Theme">
  <a:themeElements>
    <a:clrScheme name="自定义 1">
      <a:dk1>
        <a:srgbClr val="91969B"/>
      </a:dk1>
      <a:lt1>
        <a:srgbClr val="FFFFFF"/>
      </a:lt1>
      <a:dk2>
        <a:srgbClr val="91969B"/>
      </a:dk2>
      <a:lt2>
        <a:srgbClr val="FFFFFF"/>
      </a:lt2>
      <a:accent1>
        <a:srgbClr val="1D2088"/>
      </a:accent1>
      <a:accent2>
        <a:srgbClr val="59BAF0"/>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D2088">
            <a:alpha val="52000"/>
          </a:srgbClr>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30092</TotalTime>
  <Pages>0</Pages>
  <Words>6645</Words>
  <Characters>0</Characters>
  <Application>Microsoft Office PowerPoint</Application>
  <DocSecurity>0</DocSecurity>
  <PresentationFormat>全屏显示(16:9)</PresentationFormat>
  <Lines>0</Lines>
  <Paragraphs>658</Paragraphs>
  <Slides>38</Slides>
  <Notes>23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38</vt:i4>
      </vt:variant>
    </vt:vector>
  </HeadingPairs>
  <TitlesOfParts>
    <vt:vector size="57" baseType="lpstr">
      <vt:lpstr>.黑体-日本语</vt:lpstr>
      <vt:lpstr>Clear Sans</vt:lpstr>
      <vt:lpstr>HanziPen SC</vt:lpstr>
      <vt:lpstr>Lato Light</vt:lpstr>
      <vt:lpstr>方正姚体</vt:lpstr>
      <vt:lpstr>SimHei</vt:lpstr>
      <vt:lpstr>STFangsong</vt:lpstr>
      <vt:lpstr>STKaiti</vt:lpstr>
      <vt:lpstr>宋体</vt:lpstr>
      <vt:lpstr>Microsoft YaHei</vt:lpstr>
      <vt:lpstr>Microsoft YaHei</vt:lpstr>
      <vt:lpstr>Arial</vt:lpstr>
      <vt:lpstr>Calibri</vt:lpstr>
      <vt:lpstr>Calibri Light</vt:lpstr>
      <vt:lpstr>Century Gothic</vt:lpstr>
      <vt:lpstr>Impact</vt:lpstr>
      <vt:lpstr>Verdana</vt:lpstr>
      <vt:lpstr>Wingdings</vt:lpstr>
      <vt:lpstr>1_Default Theme</vt:lpstr>
      <vt:lpstr>PowerPoint 演示文稿</vt:lpstr>
      <vt:lpstr>PowerPoint 演示文稿</vt:lpstr>
      <vt:lpstr>PowerPoint 演示文稿</vt:lpstr>
      <vt:lpstr>推动数字化转型，挖掘数据资源价值</vt:lpstr>
      <vt:lpstr>发展历程</vt:lpstr>
      <vt:lpstr>PowerPoint 演示文稿</vt:lpstr>
      <vt:lpstr>荣誉及政府立项</vt:lpstr>
      <vt:lpstr>专业的IT资质和行业标准单位</vt:lpstr>
      <vt:lpstr>理念 · 使命 · 愿景 · 战略</vt:lpstr>
      <vt:lpstr>业务支柱</vt:lpstr>
      <vt:lpstr>国内领先的IT技术和服务能力</vt:lpstr>
      <vt:lpstr>PowerPoint 演示文稿</vt:lpstr>
      <vt:lpstr>PowerPoint 演示文稿</vt:lpstr>
      <vt:lpstr>PowerPoint 演示文稿</vt:lpstr>
      <vt:lpstr>企业IT服务</vt:lpstr>
      <vt:lpstr>企业云服务</vt:lpstr>
      <vt:lpstr>PowerPoint 演示文稿</vt:lpstr>
      <vt:lpstr>物联网</vt:lpstr>
      <vt:lpstr>车联网</vt:lpstr>
      <vt:lpstr>水联网</vt:lpstr>
      <vt:lpstr>农业物联网</vt:lpstr>
      <vt:lpstr>大数据&amp;数据产品</vt:lpstr>
      <vt:lpstr>PowerPoint 演示文稿</vt:lpstr>
      <vt:lpstr>生物数据平台&amp;生物云</vt:lpstr>
      <vt:lpstr>数字化医院&amp;医疗健康管理</vt:lpstr>
      <vt:lpstr>PowerPoint 演示文稿</vt:lpstr>
      <vt:lpstr>多行业定制化解决方案</vt:lpstr>
      <vt:lpstr>解决方案案例——中海油</vt:lpstr>
      <vt:lpstr>解决方案案例——太平洋保险</vt:lpstr>
      <vt:lpstr>解决方案案例——广汽本田</vt:lpstr>
      <vt:lpstr>解决方案案例——中国联通集团</vt:lpstr>
      <vt:lpstr>解决方案案例——海尔集团</vt:lpstr>
      <vt:lpstr>解决方案案例——华大基因</vt:lpstr>
      <vt:lpstr>解决方案案例——诺禾致源</vt:lpstr>
      <vt:lpstr>解决方案案例——滴滴出行</vt:lpstr>
      <vt:lpstr>典型案例</vt:lpstr>
      <vt:lpstr>服务全球行业客户</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ronglian</cp:lastModifiedBy>
  <cp:revision>1520</cp:revision>
  <cp:lastPrinted>2017-02-10T07:58:01Z</cp:lastPrinted>
  <dcterms:created xsi:type="dcterms:W3CDTF">2015-07-25T11:33:00Z</dcterms:created>
  <dcterms:modified xsi:type="dcterms:W3CDTF">2018-04-27T03:16:41Z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